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9" r:id="rId2"/>
    <p:sldId id="315" r:id="rId3"/>
    <p:sldId id="316" r:id="rId4"/>
    <p:sldId id="317" r:id="rId5"/>
    <p:sldId id="30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e Actual Presentation" id="{81599A41-86BE-49DD-8AF6-F85C056758A4}">
          <p14:sldIdLst>
            <p14:sldId id="279"/>
            <p14:sldId id="315"/>
            <p14:sldId id="316"/>
            <p14:sldId id="317"/>
          </p14:sldIdLst>
        </p14:section>
        <p14:section name="Demo Screenshots" id="{093A02DB-9944-42B5-9CD1-1E43B46791D9}">
          <p14:sldIdLst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0B7D"/>
    <a:srgbClr val="2B6B85"/>
    <a:srgbClr val="3789A9"/>
    <a:srgbClr val="FDC736"/>
    <a:srgbClr val="007ACC"/>
    <a:srgbClr val="955E03"/>
    <a:srgbClr val="DC9B0F"/>
    <a:srgbClr val="5B8BA3"/>
    <a:srgbClr val="C18003"/>
    <a:srgbClr val="F6B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86" autoAdjust="0"/>
    <p:restoredTop sz="75553" autoAdjust="0"/>
  </p:normalViewPr>
  <p:slideViewPr>
    <p:cSldViewPr snapToGrid="0">
      <p:cViewPr varScale="1">
        <p:scale>
          <a:sx n="57" d="100"/>
          <a:sy n="57" d="100"/>
        </p:scale>
        <p:origin x="53" y="5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04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Makin’ Sheep!</a:t>
            </a:r>
          </a:p>
          <a:p>
            <a:endParaRPr lang="en-US" dirty="0"/>
          </a:p>
          <a:p>
            <a:r>
              <a:rPr lang="en-US" dirty="0"/>
              <a:t>Query String:</a:t>
            </a:r>
          </a:p>
          <a:p>
            <a:r>
              <a:rPr lang="en-US" dirty="0"/>
              <a:t>?</a:t>
            </a:r>
            <a:r>
              <a:rPr lang="en-US" dirty="0" err="1"/>
              <a:t>loadSPFX</a:t>
            </a:r>
            <a:r>
              <a:rPr lang="en-US" dirty="0"/>
              <a:t>=</a:t>
            </a:r>
            <a:r>
              <a:rPr lang="en-US" dirty="0" err="1"/>
              <a:t>true&amp;debugManifestsFile</a:t>
            </a:r>
            <a:r>
              <a:rPr lang="en-US" dirty="0"/>
              <a:t>=https://localhost:4321/temp/manifests.js&amp;customActions={"bf6645bd-42e4-4a30-aad7-6ff12d61fa1f":{"location":"ClientSideExtension.ListViewCommandSet"}}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98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72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25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2109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21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4054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94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249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254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07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68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0350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8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52877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229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1117906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66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920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913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083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220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5" r:id="rId2"/>
    <p:sldLayoutId id="2147483690" r:id="rId3"/>
    <p:sldLayoutId id="2147483654" r:id="rId4"/>
    <p:sldLayoutId id="2147483691" r:id="rId5"/>
    <p:sldLayoutId id="2147483650" r:id="rId6"/>
    <p:sldLayoutId id="2147483694" r:id="rId7"/>
    <p:sldLayoutId id="2147483692" r:id="rId8"/>
    <p:sldLayoutId id="2147483693" r:id="rId9"/>
    <p:sldLayoutId id="2147483686" r:id="rId10"/>
    <p:sldLayoutId id="2147483662" r:id="rId11"/>
    <p:sldLayoutId id="2147483688" r:id="rId12"/>
    <p:sldLayoutId id="2147483695" r:id="rId13"/>
    <p:sldLayoutId id="2147483696" r:id="rId14"/>
    <p:sldLayoutId id="2147483697" r:id="rId15"/>
    <p:sldLayoutId id="2147483687" r:id="rId16"/>
    <p:sldLayoutId id="2147483655" r:id="rId17"/>
    <p:sldLayoutId id="2147483698" r:id="rId18"/>
    <p:sldLayoutId id="2147483700" r:id="rId19"/>
    <p:sldLayoutId id="214748370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698" y="5443624"/>
            <a:ext cx="3606532" cy="801388"/>
          </a:xfrm>
        </p:spPr>
        <p:txBody>
          <a:bodyPr>
            <a:noAutofit/>
          </a:bodyPr>
          <a:lstStyle/>
          <a:p>
            <a:r>
              <a:rPr lang="en-US" sz="5400" dirty="0"/>
              <a:t>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95" y="2569026"/>
            <a:ext cx="5910870" cy="732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@theChrisKent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615" y="1050222"/>
            <a:ext cx="3880396" cy="3823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33" b="94374" l="4749" r="93855">
                        <a14:foregroundMark x1="8380" y1="17566" x2="8380" y2="17566"/>
                        <a14:foregroundMark x1="9963" y1="8840" x2="11639" y2="20092"/>
                        <a14:foregroundMark x1="68994" y1="7003" x2="68994" y2="7003"/>
                        <a14:foregroundMark x1="20019" y1="90126" x2="20019" y2="90126"/>
                        <a14:foregroundMark x1="36965" y1="94374" x2="36965" y2="94374"/>
                        <a14:foregroundMark x1="8007" y1="86567" x2="8007" y2="86567"/>
                        <a14:foregroundMark x1="4749" y1="85419" x2="4749" y2="85419"/>
                        <a14:foregroundMark x1="93017" y1="7463" x2="93017" y2="7463"/>
                        <a14:foregroundMark x1="93948" y1="16188" x2="93948" y2="16188"/>
                        <a14:foregroundMark x1="93389" y1="5396" x2="93389" y2="5396"/>
                        <a14:foregroundMark x1="68622" y1="4133" x2="68622" y2="4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02014" y="1215113"/>
            <a:ext cx="1417431" cy="114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596053">
            <a:off x="7566141" y="5162883"/>
            <a:ext cx="914400" cy="914400"/>
          </a:xfrm>
          <a:prstGeom prst="rect">
            <a:avLst/>
          </a:prstGeom>
        </p:spPr>
      </p:pic>
      <p:pic>
        <p:nvPicPr>
          <p:cNvPr id="18" name="Graphic 17" descr="Hamst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60541" y="3550235"/>
            <a:ext cx="1500376" cy="1500376"/>
          </a:xfrm>
          <a:prstGeom prst="rect">
            <a:avLst/>
          </a:prstGeom>
        </p:spPr>
      </p:pic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59479E5-DC15-4960-83FF-FB6F95D240BD}"/>
              </a:ext>
            </a:extLst>
          </p:cNvPr>
          <p:cNvSpPr txBox="1">
            <a:spLocks/>
          </p:cNvSpPr>
          <p:nvPr/>
        </p:nvSpPr>
        <p:spPr>
          <a:xfrm>
            <a:off x="455295" y="5050611"/>
            <a:ext cx="5910870" cy="779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dirty="0"/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172143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3789A9"/>
          </a:fgClr>
          <a:bgClr>
            <a:srgbClr val="2B6B85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r dna">
            <a:extLst>
              <a:ext uri="{FF2B5EF4-FFF2-40B4-BE49-F238E27FC236}">
                <a16:creationId xmlns:a16="http://schemas.microsoft.com/office/drawing/2014/main" id="{070EBF38-5299-44FB-8318-8085FCC4D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53" t="14324" r="24375" b="13717"/>
          <a:stretch/>
        </p:blipFill>
        <p:spPr bwMode="auto">
          <a:xfrm>
            <a:off x="4582879" y="4391756"/>
            <a:ext cx="2242458" cy="177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3C2034-9A65-4384-8552-4048D4E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ListView Command Sets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E761A-6E78-4B05-80E8-F3A8673D58A3}"/>
              </a:ext>
            </a:extLst>
          </p:cNvPr>
          <p:cNvSpPr txBox="1"/>
          <p:nvPr/>
        </p:nvSpPr>
        <p:spPr>
          <a:xfrm>
            <a:off x="104504" y="6466115"/>
            <a:ext cx="1188910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https://github.com/SharePoint/sp-dev-fx-extensions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9DAEC-C4DA-49DF-A91F-4F9407FD3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530" y="2109538"/>
            <a:ext cx="4788575" cy="3925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4170-C2AF-4C26-915E-A8E0B3CC4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Adds 1 or more </a:t>
            </a:r>
            <a:r>
              <a:rPr lang="en-US" b="1" dirty="0">
                <a:solidFill>
                  <a:srgbClr val="E00B7D"/>
                </a:solidFill>
              </a:rPr>
              <a:t>Commands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dirty="0"/>
              <a:t>to a modern </a:t>
            </a:r>
            <a:r>
              <a:rPr lang="en-US" b="1" dirty="0">
                <a:solidFill>
                  <a:srgbClr val="E00B7D"/>
                </a:solidFill>
              </a:rPr>
              <a:t>List View</a:t>
            </a:r>
            <a:endParaRPr lang="en-US" dirty="0">
              <a:solidFill>
                <a:srgbClr val="E00B7D"/>
              </a:solidFill>
            </a:endParaRPr>
          </a:p>
          <a:p>
            <a:r>
              <a:rPr lang="en-US" dirty="0"/>
              <a:t>Commands can be added to:</a:t>
            </a:r>
          </a:p>
          <a:p>
            <a:pPr marL="457200" lvl="1"/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Context Menu </a:t>
            </a:r>
            <a:endParaRPr lang="en-US" i="1" dirty="0">
              <a:solidFill>
                <a:srgbClr val="E00B7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31520" lvl="2"/>
            <a:r>
              <a:rPr lang="en-US" sz="18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ClientSideExtension.ListViewCommandSet.ContextMenu</a:t>
            </a:r>
          </a:p>
          <a:p>
            <a:pPr marL="457200" lvl="1"/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Command Bar</a:t>
            </a:r>
          </a:p>
          <a:p>
            <a:pPr marL="731520" lvl="2"/>
            <a:r>
              <a:rPr lang="en-US" sz="18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ClientSideExtension.ListViewCommandSet.CommandBar</a:t>
            </a:r>
          </a:p>
          <a:p>
            <a:pPr marL="457200" lvl="1"/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Both</a:t>
            </a:r>
            <a:endParaRPr lang="en-US" i="1" dirty="0">
              <a:solidFill>
                <a:srgbClr val="E00B7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31520" lvl="2"/>
            <a:r>
              <a:rPr lang="en-US" sz="18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ClientSideExtension.ListViewCommandSet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049F7A-D3E4-4E34-B823-69C2566E5066}"/>
              </a:ext>
            </a:extLst>
          </p:cNvPr>
          <p:cNvGrpSpPr/>
          <p:nvPr/>
        </p:nvGrpSpPr>
        <p:grpSpPr>
          <a:xfrm>
            <a:off x="7218218" y="4998118"/>
            <a:ext cx="2705100" cy="914400"/>
            <a:chOff x="7218218" y="4998118"/>
            <a:chExt cx="2705100" cy="914400"/>
          </a:xfrm>
        </p:grpSpPr>
        <p:pic>
          <p:nvPicPr>
            <p:cNvPr id="12" name="Graphic 11" descr="Arrow: Straight">
              <a:extLst>
                <a:ext uri="{FF2B5EF4-FFF2-40B4-BE49-F238E27FC236}">
                  <a16:creationId xmlns:a16="http://schemas.microsoft.com/office/drawing/2014/main" id="{4E992B6E-8571-4280-86A5-A3A57A0B9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7218218" y="4998118"/>
              <a:ext cx="914400" cy="9144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F796342-88B0-4153-84EF-57EBA7602417}"/>
                </a:ext>
              </a:extLst>
            </p:cNvPr>
            <p:cNvSpPr/>
            <p:nvPr/>
          </p:nvSpPr>
          <p:spPr>
            <a:xfrm>
              <a:off x="8132618" y="5237018"/>
              <a:ext cx="1790700" cy="426027"/>
            </a:xfrm>
            <a:prstGeom prst="rect">
              <a:avLst/>
            </a:prstGeom>
            <a:noFill/>
            <a:ln w="28575">
              <a:solidFill>
                <a:srgbClr val="FDC7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BDBE719-AFEE-471B-BA5C-9CD1DC18191A}"/>
              </a:ext>
            </a:extLst>
          </p:cNvPr>
          <p:cNvGrpSpPr/>
          <p:nvPr/>
        </p:nvGrpSpPr>
        <p:grpSpPr>
          <a:xfrm>
            <a:off x="11078615" y="1162351"/>
            <a:ext cx="914400" cy="1300295"/>
            <a:chOff x="11078615" y="1162351"/>
            <a:chExt cx="914400" cy="1300295"/>
          </a:xfrm>
        </p:grpSpPr>
        <p:pic>
          <p:nvPicPr>
            <p:cNvPr id="17" name="Graphic 16" descr="Arrow: Straight">
              <a:extLst>
                <a:ext uri="{FF2B5EF4-FFF2-40B4-BE49-F238E27FC236}">
                  <a16:creationId xmlns:a16="http://schemas.microsoft.com/office/drawing/2014/main" id="{5A075AEA-08EC-4E7E-B974-DE4D60719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 flipH="1">
              <a:off x="11078615" y="1162351"/>
              <a:ext cx="914400" cy="9144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A73320D-5A4B-45A4-B4A0-A3FAA440F1F8}"/>
                </a:ext>
              </a:extLst>
            </p:cNvPr>
            <p:cNvSpPr/>
            <p:nvPr/>
          </p:nvSpPr>
          <p:spPr>
            <a:xfrm>
              <a:off x="11128664" y="2086826"/>
              <a:ext cx="760441" cy="375820"/>
            </a:xfrm>
            <a:prstGeom prst="rect">
              <a:avLst/>
            </a:prstGeom>
            <a:noFill/>
            <a:ln w="28575">
              <a:solidFill>
                <a:srgbClr val="FDC7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870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3789A9"/>
          </a:fgClr>
          <a:bgClr>
            <a:srgbClr val="2B6B85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Mr DNA Jurassic World">
            <a:extLst>
              <a:ext uri="{FF2B5EF4-FFF2-40B4-BE49-F238E27FC236}">
                <a16:creationId xmlns:a16="http://schemas.microsoft.com/office/drawing/2014/main" id="{B8C0A371-7FD5-4DBB-B7E4-DC89CE7241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76" r="17199"/>
          <a:stretch/>
        </p:blipFill>
        <p:spPr bwMode="auto">
          <a:xfrm>
            <a:off x="7231936" y="2141751"/>
            <a:ext cx="4154186" cy="355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7C4439-86AC-4A5C-ACAE-A9C20E27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JS Command Clone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748651-29AF-47E0-A29C-321A5A936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458" y="35496"/>
            <a:ext cx="914528" cy="91452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6B8331-5091-488C-8AC9-7FC01598210F}"/>
              </a:ext>
            </a:extLst>
          </p:cNvPr>
          <p:cNvSpPr txBox="1">
            <a:spLocks/>
          </p:cNvSpPr>
          <p:nvPr/>
        </p:nvSpPr>
        <p:spPr>
          <a:xfrm>
            <a:off x="302894" y="1986303"/>
            <a:ext cx="11586211" cy="427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Loads </a:t>
            </a:r>
            <a:r>
              <a:rPr lang="en-US" b="1" dirty="0">
                <a:solidFill>
                  <a:srgbClr val="E00B7D"/>
                </a:solidFill>
              </a:rPr>
              <a:t>PnP JS Core </a:t>
            </a:r>
            <a:r>
              <a:rPr lang="en-US" dirty="0"/>
              <a:t>from a CDN</a:t>
            </a:r>
          </a:p>
          <a:p>
            <a:r>
              <a:rPr lang="en-US" dirty="0"/>
              <a:t>Conditionally shows based on</a:t>
            </a:r>
          </a:p>
          <a:p>
            <a:pPr lvl="1"/>
            <a:r>
              <a:rPr lang="en-US" dirty="0"/>
              <a:t>Number of </a:t>
            </a:r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selected rows</a:t>
            </a:r>
          </a:p>
          <a:p>
            <a:pPr lvl="1"/>
            <a:r>
              <a:rPr lang="en-US" dirty="0"/>
              <a:t>User’s </a:t>
            </a:r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permission level</a:t>
            </a:r>
          </a:p>
          <a:p>
            <a:r>
              <a:rPr lang="en-US" b="1" dirty="0">
                <a:solidFill>
                  <a:srgbClr val="E00B7D"/>
                </a:solidFill>
              </a:rPr>
              <a:t>Batches</a:t>
            </a:r>
            <a:r>
              <a:rPr lang="en-US" dirty="0"/>
              <a:t> Get requests for list items</a:t>
            </a:r>
          </a:p>
          <a:p>
            <a:r>
              <a:rPr lang="en-US" dirty="0"/>
              <a:t>Adds multiple items in a single </a:t>
            </a:r>
            <a:r>
              <a:rPr lang="en-US" b="1" dirty="0">
                <a:solidFill>
                  <a:srgbClr val="E00B7D"/>
                </a:solidFill>
              </a:rPr>
              <a:t>Batch</a:t>
            </a:r>
          </a:p>
          <a:p>
            <a:r>
              <a:rPr lang="en-US" dirty="0"/>
              <a:t>Field specific formats for </a:t>
            </a:r>
            <a:r>
              <a:rPr lang="en-US" b="1" dirty="0">
                <a:solidFill>
                  <a:srgbClr val="E00B7D"/>
                </a:solidFill>
              </a:rPr>
              <a:t>REST</a:t>
            </a:r>
            <a:r>
              <a:rPr lang="en-US" dirty="0"/>
              <a:t> operations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8A2786-30D4-4169-B901-7EAAC3404DF5}"/>
              </a:ext>
            </a:extLst>
          </p:cNvPr>
          <p:cNvSpPr txBox="1"/>
          <p:nvPr/>
        </p:nvSpPr>
        <p:spPr>
          <a:xfrm>
            <a:off x="104504" y="6466115"/>
            <a:ext cx="1188910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https://github.com/SharePoint/sp-dev-fx-extensions/tree/master/samples/js-command-clone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D1BE67-FC1F-44FE-9DE0-DA3E85BA2BE8}"/>
              </a:ext>
            </a:extLst>
          </p:cNvPr>
          <p:cNvSpPr txBox="1"/>
          <p:nvPr/>
        </p:nvSpPr>
        <p:spPr>
          <a:xfrm>
            <a:off x="302894" y="1193524"/>
            <a:ext cx="1158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Command that allows users to Clone one or more list items</a:t>
            </a:r>
          </a:p>
        </p:txBody>
      </p:sp>
    </p:spTree>
    <p:extLst>
      <p:ext uri="{BB962C8B-B14F-4D97-AF65-F5344CB8AC3E}">
        <p14:creationId xmlns:p14="http://schemas.microsoft.com/office/powerpoint/2010/main" val="160435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3789A9"/>
          </a:fgClr>
          <a:bgClr>
            <a:srgbClr val="2B6B85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r DNA Jurassic World">
            <a:extLst>
              <a:ext uri="{FF2B5EF4-FFF2-40B4-BE49-F238E27FC236}">
                <a16:creationId xmlns:a16="http://schemas.microsoft.com/office/drawing/2014/main" id="{222C4037-CB49-4A84-938F-BCEB9A9217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10" r="25179"/>
          <a:stretch/>
        </p:blipFill>
        <p:spPr bwMode="auto">
          <a:xfrm>
            <a:off x="9439884" y="3614058"/>
            <a:ext cx="2338128" cy="26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170F10-CA10-4386-87FC-9727B6F0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0A796-CBFF-4AD7-8A21-A14C157C3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4698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Loads </a:t>
            </a:r>
            <a:r>
              <a:rPr lang="en-US" b="1" dirty="0" err="1">
                <a:solidFill>
                  <a:srgbClr val="E00B7D"/>
                </a:solidFill>
              </a:rPr>
              <a:t>sp-pnp-js</a:t>
            </a:r>
            <a:r>
              <a:rPr lang="en-US" b="1" dirty="0">
                <a:solidFill>
                  <a:srgbClr val="E00B7D"/>
                </a:solidFill>
              </a:rPr>
              <a:t> </a:t>
            </a:r>
            <a:r>
              <a:rPr lang="en-US" dirty="0"/>
              <a:t>from CDN</a:t>
            </a:r>
          </a:p>
          <a:p>
            <a:r>
              <a:rPr lang="en-US" b="1" dirty="0" err="1"/>
              <a:t>onInit</a:t>
            </a:r>
            <a:endParaRPr lang="en-US" b="1" dirty="0"/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Builds Field Exclusions</a:t>
            </a:r>
            <a:endParaRPr lang="en-US" b="1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Initializes </a:t>
            </a:r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PnP JS Core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with the spfxContext</a:t>
            </a: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onListViewUpdated</a:t>
            </a:r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Sets visibility based on </a:t>
            </a:r>
            <a:r>
              <a:rPr lang="en-US" b="1" dirty="0" err="1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selectedRows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&amp;&amp; </a:t>
            </a:r>
            <a:r>
              <a:rPr lang="en-US" b="1" dirty="0" err="1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addListItems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permission</a:t>
            </a:r>
          </a:p>
          <a:p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onExecute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Ensures the List Schema </a:t>
            </a:r>
            <a:r>
              <a:rPr lang="en-US" i="1" dirty="0">
                <a:latin typeface="Segoe UI" panose="020B0502040204020203" pitchFamily="34" charset="0"/>
                <a:cs typeface="Segoe UI" panose="020B0502040204020203" pitchFamily="34" charset="0"/>
              </a:rPr>
              <a:t>(Fields)</a:t>
            </a:r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Gets all the field values for each of the selected items </a:t>
            </a:r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(Batched)</a:t>
            </a:r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Translates the result values to be used for adding</a:t>
            </a:r>
          </a:p>
          <a:p>
            <a:pPr lvl="1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Adds copies of each of the selected items </a:t>
            </a:r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(Batched)</a:t>
            </a:r>
          </a:p>
          <a:p>
            <a:pPr lvl="1"/>
            <a:r>
              <a:rPr lang="en-US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Refreshes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the page </a:t>
            </a:r>
            <a:r>
              <a:rPr lang="en-US" i="1" dirty="0">
                <a:latin typeface="Segoe UI" panose="020B0502040204020203" pitchFamily="34" charset="0"/>
                <a:cs typeface="Segoe UI" panose="020B0502040204020203" pitchFamily="34" charset="0"/>
              </a:rPr>
              <a:t>(Someday just the list view)</a:t>
            </a:r>
          </a:p>
          <a:p>
            <a:r>
              <a:rPr lang="en-US" b="1" i="1" dirty="0">
                <a:latin typeface="Segoe UI" panose="020B0502040204020203" pitchFamily="34" charset="0"/>
                <a:cs typeface="Segoe UI" panose="020B0502040204020203" pitchFamily="34" charset="0"/>
              </a:rPr>
              <a:t>Behold the power of SCIENCE!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876F580-E0C7-4E22-A322-C5D84FD62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458" y="35496"/>
            <a:ext cx="914528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4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3"/>
          </a:fgClr>
          <a:bgClr>
            <a:schemeClr val="accent3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922DE5-7507-481F-A4F3-7866F2D08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849" y="309625"/>
            <a:ext cx="9502303" cy="624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7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5657</TotalTime>
  <Words>243</Words>
  <Application>Microsoft Office PowerPoint</Application>
  <PresentationFormat>Widescreen</PresentationFormat>
  <Paragraphs>44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Arial</vt:lpstr>
      <vt:lpstr>Arial Black</vt:lpstr>
      <vt:lpstr>Calibri</vt:lpstr>
      <vt:lpstr>Helvetica Neue</vt:lpstr>
      <vt:lpstr>Lucida Grande</vt:lpstr>
      <vt:lpstr>Raleway</vt:lpstr>
      <vt:lpstr>Segoe UI</vt:lpstr>
      <vt:lpstr>Segoe UI Black</vt:lpstr>
      <vt:lpstr>Segoe UI Light</vt:lpstr>
      <vt:lpstr>Segoe UI Semibold</vt:lpstr>
      <vt:lpstr>Segoe UI Semilight</vt:lpstr>
      <vt:lpstr>Office Theme</vt:lpstr>
      <vt:lpstr>Me</vt:lpstr>
      <vt:lpstr>ListView Command Sets</vt:lpstr>
      <vt:lpstr>JS Command Clone</vt:lpstr>
      <vt:lpstr>Code Flow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Kent</dc:creator>
  <cp:lastModifiedBy>Chris Kent</cp:lastModifiedBy>
  <cp:revision>207</cp:revision>
  <dcterms:created xsi:type="dcterms:W3CDTF">2017-08-22T16:59:39Z</dcterms:created>
  <dcterms:modified xsi:type="dcterms:W3CDTF">2017-09-14T00:30:01Z</dcterms:modified>
</cp:coreProperties>
</file>