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g&amp;ehk=RTcMh41Wh9Op9jfrQVymkA&amp;r=0&amp;pid=OfficeInsert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&amp;ehk=KoZDBqkASBc" ContentType="image/jpeg"/>
  <Default Extension="gif&amp;ehk=fV9ykDKZ01P" ContentType="image/gi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2" r:id="rId1"/>
    <p:sldMasterId id="2147483706" r:id="rId2"/>
    <p:sldMasterId id="2147483730" r:id="rId3"/>
    <p:sldMasterId id="2147483648" r:id="rId4"/>
  </p:sldMasterIdLst>
  <p:notesMasterIdLst>
    <p:notesMasterId r:id="rId74"/>
  </p:notesMasterIdLst>
  <p:sldIdLst>
    <p:sldId id="355" r:id="rId5"/>
    <p:sldId id="391" r:id="rId6"/>
    <p:sldId id="352" r:id="rId7"/>
    <p:sldId id="371" r:id="rId8"/>
    <p:sldId id="351" r:id="rId9"/>
    <p:sldId id="357" r:id="rId10"/>
    <p:sldId id="266" r:id="rId11"/>
    <p:sldId id="264" r:id="rId12"/>
    <p:sldId id="356" r:id="rId13"/>
    <p:sldId id="265" r:id="rId14"/>
    <p:sldId id="370" r:id="rId15"/>
    <p:sldId id="279" r:id="rId16"/>
    <p:sldId id="348" r:id="rId17"/>
    <p:sldId id="267" r:id="rId18"/>
    <p:sldId id="268" r:id="rId19"/>
    <p:sldId id="269" r:id="rId20"/>
    <p:sldId id="282" r:id="rId21"/>
    <p:sldId id="333" r:id="rId22"/>
    <p:sldId id="372" r:id="rId23"/>
    <p:sldId id="365" r:id="rId24"/>
    <p:sldId id="363" r:id="rId25"/>
    <p:sldId id="259" r:id="rId26"/>
    <p:sldId id="283" r:id="rId27"/>
    <p:sldId id="284" r:id="rId28"/>
    <p:sldId id="285" r:id="rId29"/>
    <p:sldId id="362" r:id="rId30"/>
    <p:sldId id="287" r:id="rId31"/>
    <p:sldId id="361" r:id="rId32"/>
    <p:sldId id="360" r:id="rId33"/>
    <p:sldId id="359" r:id="rId34"/>
    <p:sldId id="314" r:id="rId35"/>
    <p:sldId id="318" r:id="rId36"/>
    <p:sldId id="319" r:id="rId37"/>
    <p:sldId id="334" r:id="rId38"/>
    <p:sldId id="373" r:id="rId39"/>
    <p:sldId id="374" r:id="rId40"/>
    <p:sldId id="313" r:id="rId41"/>
    <p:sldId id="316" r:id="rId42"/>
    <p:sldId id="317" r:id="rId43"/>
    <p:sldId id="336" r:id="rId44"/>
    <p:sldId id="320" r:id="rId45"/>
    <p:sldId id="375" r:id="rId46"/>
    <p:sldId id="376" r:id="rId47"/>
    <p:sldId id="381" r:id="rId48"/>
    <p:sldId id="380" r:id="rId49"/>
    <p:sldId id="322" r:id="rId50"/>
    <p:sldId id="377" r:id="rId51"/>
    <p:sldId id="329" r:id="rId52"/>
    <p:sldId id="389" r:id="rId53"/>
    <p:sldId id="337" r:id="rId54"/>
    <p:sldId id="339" r:id="rId55"/>
    <p:sldId id="338" r:id="rId56"/>
    <p:sldId id="392" r:id="rId57"/>
    <p:sldId id="390" r:id="rId58"/>
    <p:sldId id="369" r:id="rId59"/>
    <p:sldId id="340" r:id="rId60"/>
    <p:sldId id="312" r:id="rId61"/>
    <p:sldId id="321" r:id="rId62"/>
    <p:sldId id="341" r:id="rId63"/>
    <p:sldId id="342" r:id="rId64"/>
    <p:sldId id="343" r:id="rId65"/>
    <p:sldId id="344" r:id="rId66"/>
    <p:sldId id="330" r:id="rId67"/>
    <p:sldId id="383" r:id="rId68"/>
    <p:sldId id="384" r:id="rId69"/>
    <p:sldId id="385" r:id="rId70"/>
    <p:sldId id="388" r:id="rId71"/>
    <p:sldId id="386" r:id="rId72"/>
    <p:sldId id="387" r:id="rId73"/>
  </p:sldIdLst>
  <p:sldSz cx="12192000" cy="6858000"/>
  <p:notesSz cx="6858000" cy="9144000"/>
  <p:embeddedFontLst>
    <p:embeddedFont>
      <p:font typeface="Raleway" panose="020B0503030101060003" pitchFamily="34" charset="0"/>
      <p:regular r:id="rId75"/>
      <p:bold r:id="rId76"/>
      <p:italic r:id="rId77"/>
      <p:boldItalic r:id="rId78"/>
    </p:embeddedFont>
    <p:embeddedFont>
      <p:font typeface="Calibri" panose="020F0502020204030204" pitchFamily="34" charset="0"/>
      <p:regular r:id="rId79"/>
      <p:bold r:id="rId80"/>
      <p:italic r:id="rId81"/>
      <p:boldItalic r:id="rId82"/>
    </p:embeddedFont>
    <p:embeddedFont>
      <p:font typeface="Segoe UI Semilight" panose="020B0402040204020203" pitchFamily="34" charset="0"/>
      <p:regular r:id="rId83"/>
      <p:italic r:id="rId84"/>
    </p:embeddedFont>
    <p:embeddedFont>
      <p:font typeface="Arial Black" panose="020B0A04020102020204" pitchFamily="34" charset="0"/>
      <p:bold r:id="rId85"/>
    </p:embeddedFont>
    <p:embeddedFont>
      <p:font typeface="Chiller" panose="04020404031007020602" pitchFamily="82" charset="0"/>
      <p:regular r:id="rId86"/>
    </p:embeddedFont>
    <p:embeddedFont>
      <p:font typeface="Segoe UI" panose="020B0502040204020203" pitchFamily="34" charset="0"/>
      <p:regular r:id="rId87"/>
      <p:bold r:id="rId88"/>
      <p:italic r:id="rId89"/>
      <p:boldItalic r:id="rId90"/>
    </p:embeddedFont>
    <p:embeddedFont>
      <p:font typeface="AvantGarde CondBook" panose="020B0506000000000000" pitchFamily="34" charset="0"/>
      <p:regular r:id="rId91"/>
    </p:embeddedFont>
    <p:embeddedFont>
      <p:font typeface="Segoe UI Semibold" panose="020B0702040204020203" pitchFamily="34" charset="0"/>
      <p:bold r:id="rId92"/>
      <p:boldItalic r:id="rId93"/>
    </p:embeddedFont>
    <p:embeddedFont>
      <p:font typeface="Segoe UI Black" panose="020B0A02040204020203" pitchFamily="34" charset="0"/>
      <p:bold r:id="rId94"/>
      <p:boldItalic r:id="rId95"/>
    </p:embeddedFont>
    <p:embeddedFont>
      <p:font typeface="Indira K" pitchFamily="2" charset="0"/>
      <p:regular r:id="rId96"/>
    </p:embeddedFont>
    <p:embeddedFont>
      <p:font typeface="Forte" panose="03060902040502070203" pitchFamily="66" charset="0"/>
      <p:regular r:id="rId97"/>
    </p:embeddedFont>
    <p:embeddedFont>
      <p:font typeface="Segoe UI Light" panose="020B0502040204020203" pitchFamily="34" charset="0"/>
      <p:regular r:id="rId98"/>
      <p:italic r:id="rId9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1599A41-86BE-49DD-8AF6-F85C056758A4}">
          <p14:sldIdLst>
            <p14:sldId id="355"/>
            <p14:sldId id="391"/>
            <p14:sldId id="352"/>
            <p14:sldId id="371"/>
            <p14:sldId id="351"/>
            <p14:sldId id="357"/>
            <p14:sldId id="266"/>
            <p14:sldId id="264"/>
            <p14:sldId id="356"/>
            <p14:sldId id="265"/>
            <p14:sldId id="370"/>
            <p14:sldId id="279"/>
            <p14:sldId id="348"/>
            <p14:sldId id="267"/>
            <p14:sldId id="268"/>
            <p14:sldId id="269"/>
            <p14:sldId id="282"/>
            <p14:sldId id="333"/>
          </p14:sldIdLst>
        </p14:section>
        <p14:section name="Steps 1 &amp; 2" id="{28F4EAE1-5062-46B7-9143-6450CA183D8D}">
          <p14:sldIdLst>
            <p14:sldId id="372"/>
            <p14:sldId id="365"/>
            <p14:sldId id="363"/>
          </p14:sldIdLst>
        </p14:section>
        <p14:section name="Historical Perspective" id="{C885561E-7D8D-481F-8CD2-6BC949766C7C}">
          <p14:sldIdLst>
            <p14:sldId id="259"/>
            <p14:sldId id="283"/>
            <p14:sldId id="284"/>
            <p14:sldId id="285"/>
            <p14:sldId id="362"/>
            <p14:sldId id="287"/>
            <p14:sldId id="361"/>
            <p14:sldId id="360"/>
            <p14:sldId id="359"/>
          </p14:sldIdLst>
        </p14:section>
        <p14:section name="The Modern Experience" id="{FF613720-2259-40F8-B8A7-912131E9C1A8}">
          <p14:sldIdLst>
            <p14:sldId id="314"/>
            <p14:sldId id="318"/>
            <p14:sldId id="319"/>
            <p14:sldId id="334"/>
          </p14:sldIdLst>
        </p14:section>
        <p14:section name="Step 3" id="{735AA7FE-D6F9-4037-852B-A5A3B7D516B9}">
          <p14:sldIdLst>
            <p14:sldId id="373"/>
            <p14:sldId id="374"/>
          </p14:sldIdLst>
        </p14:section>
        <p14:section name="Introduction to SPFx" id="{B4F08701-0B97-4801-8FF1-343E9C1A9A27}">
          <p14:sldIdLst>
            <p14:sldId id="313"/>
            <p14:sldId id="316"/>
            <p14:sldId id="317"/>
            <p14:sldId id="336"/>
            <p14:sldId id="320"/>
          </p14:sldIdLst>
        </p14:section>
        <p14:section name="Step 4" id="{5C2B556A-04CE-42A6-99C8-70B465BBD363}">
          <p14:sldIdLst>
            <p14:sldId id="375"/>
            <p14:sldId id="376"/>
          </p14:sldIdLst>
        </p14:section>
        <p14:section name="More SPFx" id="{B62218C5-B34F-4503-BE93-8E99254D98C3}">
          <p14:sldIdLst>
            <p14:sldId id="381"/>
            <p14:sldId id="380"/>
            <p14:sldId id="322"/>
          </p14:sldIdLst>
        </p14:section>
        <p14:section name="Environment Setup" id="{8684B66A-BFFD-464E-A341-CC555726A232}">
          <p14:sldIdLst>
            <p14:sldId id="377"/>
            <p14:sldId id="329"/>
            <p14:sldId id="389"/>
          </p14:sldIdLst>
        </p14:section>
        <p14:section name="Resources" id="{19B7C8E8-C2D6-46A4-84CB-769D592534EF}">
          <p14:sldIdLst>
            <p14:sldId id="337"/>
            <p14:sldId id="339"/>
            <p14:sldId id="338"/>
          </p14:sldIdLst>
        </p14:section>
        <p14:section name="Final Items" id="{864617EB-5C62-4FC4-9C46-9FD35A0CA067}">
          <p14:sldIdLst>
            <p14:sldId id="392"/>
            <p14:sldId id="390"/>
          </p14:sldIdLst>
        </p14:section>
        <p14:section name="Extra Stuff" id="{25E49027-96FE-4418-B09B-9AD9E329A71A}">
          <p14:sldIdLst>
            <p14:sldId id="369"/>
            <p14:sldId id="340"/>
            <p14:sldId id="312"/>
            <p14:sldId id="321"/>
            <p14:sldId id="341"/>
            <p14:sldId id="342"/>
            <p14:sldId id="343"/>
            <p14:sldId id="344"/>
            <p14:sldId id="330"/>
          </p14:sldIdLst>
        </p14:section>
        <p14:section name="Demo Instructions" id="{CA76F6E5-BE96-45EC-A7D0-0A504A1CF2D5}">
          <p14:sldIdLst>
            <p14:sldId id="383"/>
            <p14:sldId id="384"/>
            <p14:sldId id="385"/>
            <p14:sldId id="388"/>
            <p14:sldId id="38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634"/>
    <a:srgbClr val="080808"/>
    <a:srgbClr val="F8F8F9"/>
    <a:srgbClr val="FF0505"/>
    <a:srgbClr val="D6663A"/>
    <a:srgbClr val="C94A28"/>
    <a:srgbClr val="CB662E"/>
    <a:srgbClr val="049C57"/>
    <a:srgbClr val="FEF8FF"/>
    <a:srgbClr val="29B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86" autoAdjust="0"/>
    <p:restoredTop sz="75553" autoAdjust="0"/>
  </p:normalViewPr>
  <p:slideViewPr>
    <p:cSldViewPr snapToGrid="0">
      <p:cViewPr varScale="1">
        <p:scale>
          <a:sx n="84" d="100"/>
          <a:sy n="84" d="100"/>
        </p:scale>
        <p:origin x="226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87" Type="http://schemas.openxmlformats.org/officeDocument/2006/relationships/font" Target="fonts/font13.fntdata"/><Relationship Id="rId102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font" Target="fonts/font8.fntdata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3.fntdata"/><Relationship Id="rId100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font" Target="fonts/font19.fntdata"/><Relationship Id="rId98" Type="http://schemas.openxmlformats.org/officeDocument/2006/relationships/font" Target="fonts/font2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font" Target="fonts/font25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2.fntdata"/><Relationship Id="rId97" Type="http://schemas.openxmlformats.org/officeDocument/2006/relationships/font" Target="fonts/font2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FD4AC-97BA-4487-9E9F-65DA24DFA9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705D2-299C-4C90-A99F-6D724690E219}">
      <dgm:prSet custT="1"/>
      <dgm:spPr>
        <a:solidFill>
          <a:schemeClr val="tx2"/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Your</a:t>
          </a:r>
          <a:br>
            <a:rPr lang="en-US" sz="2800" dirty="0">
              <a:latin typeface="+mj-lt"/>
            </a:rPr>
          </a:br>
          <a:r>
            <a:rPr lang="en-US" sz="2800" dirty="0">
              <a:latin typeface="+mj-lt"/>
            </a:rPr>
            <a:t>Role(s)</a:t>
          </a:r>
        </a:p>
      </dgm:t>
    </dgm:pt>
    <dgm:pt modelId="{03BBBC68-9E34-413F-8DF1-9CF5F7C5D70D}" type="parTrans" cxnId="{82A3412D-D4B9-466D-BF4C-CEF586B348AE}">
      <dgm:prSet/>
      <dgm:spPr/>
      <dgm:t>
        <a:bodyPr/>
        <a:lstStyle/>
        <a:p>
          <a:endParaRPr lang="en-US"/>
        </a:p>
      </dgm:t>
    </dgm:pt>
    <dgm:pt modelId="{17D9A600-9F6E-46DF-BD47-FE562321242D}" type="sibTrans" cxnId="{82A3412D-D4B9-466D-BF4C-CEF586B348AE}">
      <dgm:prSet/>
      <dgm:spPr/>
      <dgm:t>
        <a:bodyPr/>
        <a:lstStyle/>
        <a:p>
          <a:endParaRPr lang="en-US"/>
        </a:p>
      </dgm:t>
    </dgm:pt>
    <dgm:pt modelId="{138FAF0D-80A1-43F5-923D-4DAB1F1C717E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IT Pro</a:t>
          </a:r>
        </a:p>
      </dgm:t>
    </dgm:pt>
    <dgm:pt modelId="{3A8377F3-82DA-44DD-97E2-625650D1FE19}" type="parTrans" cxnId="{48245DE1-A2C5-4308-9FD2-258E3BDC8977}">
      <dgm:prSet/>
      <dgm:spPr/>
      <dgm:t>
        <a:bodyPr/>
        <a:lstStyle/>
        <a:p>
          <a:endParaRPr lang="en-US"/>
        </a:p>
      </dgm:t>
    </dgm:pt>
    <dgm:pt modelId="{A1E03F59-C9C7-4D00-BB9C-6918C903FBBD}" type="sibTrans" cxnId="{48245DE1-A2C5-4308-9FD2-258E3BDC8977}">
      <dgm:prSet/>
      <dgm:spPr/>
      <dgm:t>
        <a:bodyPr/>
        <a:lstStyle/>
        <a:p>
          <a:endParaRPr lang="en-US"/>
        </a:p>
      </dgm:t>
    </dgm:pt>
    <dgm:pt modelId="{13E9B1F3-D4AA-4FB5-BC5E-439E2EE683FB}">
      <dgm:prSet custT="1"/>
      <dgm:spPr>
        <a:solidFill>
          <a:schemeClr val="accent2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Versions of SharePoint</a:t>
          </a:r>
        </a:p>
      </dgm:t>
    </dgm:pt>
    <dgm:pt modelId="{3F0401C9-6CFB-49E1-8044-00B98AE2CB05}" type="parTrans" cxnId="{F0396662-F88C-4C0D-AABA-5C654E9576FF}">
      <dgm:prSet/>
      <dgm:spPr/>
      <dgm:t>
        <a:bodyPr/>
        <a:lstStyle/>
        <a:p>
          <a:endParaRPr lang="en-US"/>
        </a:p>
      </dgm:t>
    </dgm:pt>
    <dgm:pt modelId="{C7D118AE-68B6-4C6F-AF74-218E6DB4B53B}" type="sibTrans" cxnId="{F0396662-F88C-4C0D-AABA-5C654E9576FF}">
      <dgm:prSet/>
      <dgm:spPr/>
      <dgm:t>
        <a:bodyPr/>
        <a:lstStyle/>
        <a:p>
          <a:endParaRPr lang="en-US"/>
        </a:p>
      </dgm:t>
    </dgm:pt>
    <dgm:pt modelId="{6109648F-ABAB-4539-8E03-59E7A2903B1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2003</a:t>
          </a:r>
        </a:p>
      </dgm:t>
    </dgm:pt>
    <dgm:pt modelId="{8C1CB68A-F5EC-411F-B40E-F8FCB96BCC59}" type="parTrans" cxnId="{6DD8F0A7-FCEE-4720-8823-B8AD92C26DAF}">
      <dgm:prSet/>
      <dgm:spPr/>
      <dgm:t>
        <a:bodyPr/>
        <a:lstStyle/>
        <a:p>
          <a:endParaRPr lang="en-US"/>
        </a:p>
      </dgm:t>
    </dgm:pt>
    <dgm:pt modelId="{FCE9DCF7-FFC5-4F4C-AFC9-04433C6C3868}" type="sibTrans" cxnId="{6DD8F0A7-FCEE-4720-8823-B8AD92C26DAF}">
      <dgm:prSet/>
      <dgm:spPr/>
      <dgm:t>
        <a:bodyPr/>
        <a:lstStyle/>
        <a:p>
          <a:endParaRPr lang="en-US"/>
        </a:p>
      </dgm:t>
    </dgm:pt>
    <dgm:pt modelId="{708FBCCE-E564-45D0-A5FF-75D86CA10A89}">
      <dgm:prSet custT="1"/>
      <dgm:spPr>
        <a:solidFill>
          <a:schemeClr val="accent5"/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Experience with SPFx</a:t>
          </a:r>
        </a:p>
      </dgm:t>
    </dgm:pt>
    <dgm:pt modelId="{90C75FEC-541A-4B5D-902D-63E44EE0C930}" type="parTrans" cxnId="{BC061B90-A0E5-46FF-9E0A-B8E309362BF8}">
      <dgm:prSet/>
      <dgm:spPr/>
      <dgm:t>
        <a:bodyPr/>
        <a:lstStyle/>
        <a:p>
          <a:endParaRPr lang="en-US"/>
        </a:p>
      </dgm:t>
    </dgm:pt>
    <dgm:pt modelId="{0448C9C0-1105-4372-84E2-04BE00680EF4}" type="sibTrans" cxnId="{BC061B90-A0E5-46FF-9E0A-B8E309362BF8}">
      <dgm:prSet/>
      <dgm:spPr/>
      <dgm:t>
        <a:bodyPr/>
        <a:lstStyle/>
        <a:p>
          <a:endParaRPr lang="en-US"/>
        </a:p>
      </dgm:t>
    </dgm:pt>
    <dgm:pt modelId="{5997839F-A7CA-4312-806F-3CC531E68705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Huh?</a:t>
          </a:r>
        </a:p>
      </dgm:t>
    </dgm:pt>
    <dgm:pt modelId="{7918D94D-A977-4AE6-982F-EAE97363F269}" type="parTrans" cxnId="{0DE00C14-3FE1-4E6F-8F1F-ACA2066E86BE}">
      <dgm:prSet/>
      <dgm:spPr/>
      <dgm:t>
        <a:bodyPr/>
        <a:lstStyle/>
        <a:p>
          <a:endParaRPr lang="en-US"/>
        </a:p>
      </dgm:t>
    </dgm:pt>
    <dgm:pt modelId="{FD2B15C8-C74F-4A95-B40F-8FD68A534C3D}" type="sibTrans" cxnId="{0DE00C14-3FE1-4E6F-8F1F-ACA2066E86BE}">
      <dgm:prSet/>
      <dgm:spPr/>
      <dgm:t>
        <a:bodyPr/>
        <a:lstStyle/>
        <a:p>
          <a:endParaRPr lang="en-US"/>
        </a:p>
      </dgm:t>
    </dgm:pt>
    <dgm:pt modelId="{2E3BEFB6-80AE-4A9D-9D27-5A48DED6D4C8}">
      <dgm:prSet custT="1"/>
      <dgm:spPr>
        <a:solidFill>
          <a:schemeClr val="accent6"/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sz="2800" dirty="0">
              <a:latin typeface="+mj-lt"/>
            </a:rPr>
            <a:t>SPFx Plans?</a:t>
          </a:r>
        </a:p>
      </dgm:t>
    </dgm:pt>
    <dgm:pt modelId="{15E47E04-16CE-4D17-9FE7-5EF1F825CE3F}" type="parTrans" cxnId="{4EA200CA-EF20-485B-8510-31F013D32A2F}">
      <dgm:prSet/>
      <dgm:spPr/>
      <dgm:t>
        <a:bodyPr/>
        <a:lstStyle/>
        <a:p>
          <a:endParaRPr lang="en-US"/>
        </a:p>
      </dgm:t>
    </dgm:pt>
    <dgm:pt modelId="{D543D9FF-1BA7-4DEF-948B-E4C4FAC9EF1C}" type="sibTrans" cxnId="{4EA200CA-EF20-485B-8510-31F013D32A2F}">
      <dgm:prSet/>
      <dgm:spPr/>
      <dgm:t>
        <a:bodyPr/>
        <a:lstStyle/>
        <a:p>
          <a:endParaRPr lang="en-US"/>
        </a:p>
      </dgm:t>
    </dgm:pt>
    <dgm:pt modelId="{8FC7C656-9495-4C4C-B7B0-4C010160C4B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None</a:t>
          </a:r>
        </a:p>
      </dgm:t>
    </dgm:pt>
    <dgm:pt modelId="{C212D01F-BC93-40A6-B814-5100AD9EFFD4}" type="parTrans" cxnId="{F6C3F886-37A4-4B8B-BC6B-64EF6EE87F7F}">
      <dgm:prSet/>
      <dgm:spPr/>
      <dgm:t>
        <a:bodyPr/>
        <a:lstStyle/>
        <a:p>
          <a:endParaRPr lang="en-US"/>
        </a:p>
      </dgm:t>
    </dgm:pt>
    <dgm:pt modelId="{37DE5CE8-99E0-4817-A083-A3039FAA055C}" type="sibTrans" cxnId="{F6C3F886-37A4-4B8B-BC6B-64EF6EE87F7F}">
      <dgm:prSet/>
      <dgm:spPr/>
      <dgm:t>
        <a:bodyPr/>
        <a:lstStyle/>
        <a:p>
          <a:endParaRPr lang="en-US"/>
        </a:p>
      </dgm:t>
    </dgm:pt>
    <dgm:pt modelId="{EE0A2082-A359-4BAF-87B6-34E84F43A150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Management</a:t>
          </a:r>
        </a:p>
      </dgm:t>
    </dgm:pt>
    <dgm:pt modelId="{2B0A2A9D-6337-4059-91CD-E44B998A42A1}" type="parTrans" cxnId="{B8B54218-384C-488E-AB41-770A5B312B1D}">
      <dgm:prSet/>
      <dgm:spPr/>
      <dgm:t>
        <a:bodyPr/>
        <a:lstStyle/>
        <a:p>
          <a:endParaRPr lang="en-US"/>
        </a:p>
      </dgm:t>
    </dgm:pt>
    <dgm:pt modelId="{F9C266B6-0AFD-4A45-BE63-DEBF2AB321AD}" type="sibTrans" cxnId="{B8B54218-384C-488E-AB41-770A5B312B1D}">
      <dgm:prSet/>
      <dgm:spPr/>
      <dgm:t>
        <a:bodyPr/>
        <a:lstStyle/>
        <a:p>
          <a:endParaRPr lang="en-US"/>
        </a:p>
      </dgm:t>
    </dgm:pt>
    <dgm:pt modelId="{BBD92EA6-7307-4BF1-99DF-45E0379C4CCB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Developer</a:t>
          </a:r>
        </a:p>
      </dgm:t>
    </dgm:pt>
    <dgm:pt modelId="{6F141C9D-60A2-4ADE-8418-F31F25233F6D}" type="parTrans" cxnId="{04ECFB3F-65DA-486D-B222-B09B7C609AE1}">
      <dgm:prSet/>
      <dgm:spPr/>
      <dgm:t>
        <a:bodyPr/>
        <a:lstStyle/>
        <a:p>
          <a:endParaRPr lang="en-US"/>
        </a:p>
      </dgm:t>
    </dgm:pt>
    <dgm:pt modelId="{D97E2827-454C-4BD4-927F-B4697F53B134}" type="sibTrans" cxnId="{04ECFB3F-65DA-486D-B222-B09B7C609AE1}">
      <dgm:prSet/>
      <dgm:spPr/>
      <dgm:t>
        <a:bodyPr/>
        <a:lstStyle/>
        <a:p>
          <a:endParaRPr lang="en-US"/>
        </a:p>
      </dgm:t>
    </dgm:pt>
    <dgm:pt modelId="{90FD7ED1-92B4-45C6-9851-759F68178C6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Other</a:t>
          </a:r>
        </a:p>
      </dgm:t>
    </dgm:pt>
    <dgm:pt modelId="{EFC719B6-1F59-482C-B24F-E0A8F80546CA}" type="parTrans" cxnId="{1B326C6B-82AF-4F4A-9E24-C052FEA4DC50}">
      <dgm:prSet/>
      <dgm:spPr/>
      <dgm:t>
        <a:bodyPr/>
        <a:lstStyle/>
        <a:p>
          <a:endParaRPr lang="en-US"/>
        </a:p>
      </dgm:t>
    </dgm:pt>
    <dgm:pt modelId="{EBB3B450-618B-476B-84C7-ED538C3FACE0}" type="sibTrans" cxnId="{1B326C6B-82AF-4F4A-9E24-C052FEA4DC50}">
      <dgm:prSet/>
      <dgm:spPr/>
      <dgm:t>
        <a:bodyPr/>
        <a:lstStyle/>
        <a:p>
          <a:endParaRPr lang="en-US"/>
        </a:p>
      </dgm:t>
    </dgm:pt>
    <dgm:pt modelId="{2997668A-C4E7-4C55-AF28-DC9A6D929388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2007</a:t>
          </a:r>
        </a:p>
      </dgm:t>
    </dgm:pt>
    <dgm:pt modelId="{966FEE12-A668-4DB7-A15F-9760D3CCAFCF}" type="parTrans" cxnId="{FE89066E-E6E1-48AD-ACDC-F3A4594A12DA}">
      <dgm:prSet/>
      <dgm:spPr/>
      <dgm:t>
        <a:bodyPr/>
        <a:lstStyle/>
        <a:p>
          <a:endParaRPr lang="en-US"/>
        </a:p>
      </dgm:t>
    </dgm:pt>
    <dgm:pt modelId="{0104F5FE-913B-4052-9520-5549EB3A4E61}" type="sibTrans" cxnId="{FE89066E-E6E1-48AD-ACDC-F3A4594A12DA}">
      <dgm:prSet/>
      <dgm:spPr/>
      <dgm:t>
        <a:bodyPr/>
        <a:lstStyle/>
        <a:p>
          <a:endParaRPr lang="en-US"/>
        </a:p>
      </dgm:t>
    </dgm:pt>
    <dgm:pt modelId="{93F97A3B-7A31-4642-AB02-762B60DD0869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2010</a:t>
          </a:r>
        </a:p>
      </dgm:t>
    </dgm:pt>
    <dgm:pt modelId="{4A608512-7A52-425D-8989-23EDB69150FD}" type="parTrans" cxnId="{F3ACEDFF-FB6C-47FD-85FD-FB5E0B433923}">
      <dgm:prSet/>
      <dgm:spPr/>
      <dgm:t>
        <a:bodyPr/>
        <a:lstStyle/>
        <a:p>
          <a:endParaRPr lang="en-US"/>
        </a:p>
      </dgm:t>
    </dgm:pt>
    <dgm:pt modelId="{044F6BF8-8DF9-4168-B76D-6EEB881DFBF1}" type="sibTrans" cxnId="{F3ACEDFF-FB6C-47FD-85FD-FB5E0B433923}">
      <dgm:prSet/>
      <dgm:spPr/>
      <dgm:t>
        <a:bodyPr/>
        <a:lstStyle/>
        <a:p>
          <a:endParaRPr lang="en-US"/>
        </a:p>
      </dgm:t>
    </dgm:pt>
    <dgm:pt modelId="{EB3A162A-11E0-4EDD-8F67-D8C86A43F054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2013</a:t>
          </a:r>
        </a:p>
      </dgm:t>
    </dgm:pt>
    <dgm:pt modelId="{9513FAB2-6717-4F39-B274-D9E88C6140DC}" type="parTrans" cxnId="{83BB8572-ED12-4DD1-807D-CBBBE5CFDFC1}">
      <dgm:prSet/>
      <dgm:spPr/>
      <dgm:t>
        <a:bodyPr/>
        <a:lstStyle/>
        <a:p>
          <a:endParaRPr lang="en-US"/>
        </a:p>
      </dgm:t>
    </dgm:pt>
    <dgm:pt modelId="{4FA04885-5920-4C9A-88DD-692F7CEAA323}" type="sibTrans" cxnId="{83BB8572-ED12-4DD1-807D-CBBBE5CFDFC1}">
      <dgm:prSet/>
      <dgm:spPr/>
      <dgm:t>
        <a:bodyPr/>
        <a:lstStyle/>
        <a:p>
          <a:endParaRPr lang="en-US"/>
        </a:p>
      </dgm:t>
    </dgm:pt>
    <dgm:pt modelId="{074CE86C-1EAF-46FC-A675-E7F96BE6893B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2016</a:t>
          </a:r>
        </a:p>
      </dgm:t>
    </dgm:pt>
    <dgm:pt modelId="{DB1EEC55-D2B3-42EA-A617-DE8DD6390FCE}" type="parTrans" cxnId="{4EA8831E-F7C5-4EA8-99F7-4C0D118F48EE}">
      <dgm:prSet/>
      <dgm:spPr/>
      <dgm:t>
        <a:bodyPr/>
        <a:lstStyle/>
        <a:p>
          <a:endParaRPr lang="en-US"/>
        </a:p>
      </dgm:t>
    </dgm:pt>
    <dgm:pt modelId="{06967653-39F8-493A-BFBE-805C6E5A1A77}" type="sibTrans" cxnId="{4EA8831E-F7C5-4EA8-99F7-4C0D118F48EE}">
      <dgm:prSet/>
      <dgm:spPr/>
      <dgm:t>
        <a:bodyPr/>
        <a:lstStyle/>
        <a:p>
          <a:endParaRPr lang="en-US"/>
        </a:p>
      </dgm:t>
    </dgm:pt>
    <dgm:pt modelId="{F91C5347-2EAD-43E2-B525-EBFC34478FCD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O365</a:t>
          </a:r>
        </a:p>
      </dgm:t>
    </dgm:pt>
    <dgm:pt modelId="{97794B6D-1266-4D88-930D-ED1C1C93AD40}" type="parTrans" cxnId="{B12C26C5-B020-4272-9BD1-FAA58601BBD6}">
      <dgm:prSet/>
      <dgm:spPr/>
      <dgm:t>
        <a:bodyPr/>
        <a:lstStyle/>
        <a:p>
          <a:endParaRPr lang="en-US"/>
        </a:p>
      </dgm:t>
    </dgm:pt>
    <dgm:pt modelId="{6B242AB5-5622-4FC8-8765-E898CF6F2D68}" type="sibTrans" cxnId="{B12C26C5-B020-4272-9BD1-FAA58601BBD6}">
      <dgm:prSet/>
      <dgm:spPr/>
      <dgm:t>
        <a:bodyPr/>
        <a:lstStyle/>
        <a:p>
          <a:endParaRPr lang="en-US"/>
        </a:p>
      </dgm:t>
    </dgm:pt>
    <dgm:pt modelId="{21EF5EA3-A6E3-494A-B6F9-71762D2E1040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None</a:t>
          </a:r>
          <a:endParaRPr lang="en-US" dirty="0"/>
        </a:p>
      </dgm:t>
    </dgm:pt>
    <dgm:pt modelId="{F646E7AC-4C96-4393-8E78-D2B14A489866}" type="parTrans" cxnId="{857441E5-14EE-4F83-8478-41C2C18D1908}">
      <dgm:prSet/>
      <dgm:spPr/>
      <dgm:t>
        <a:bodyPr/>
        <a:lstStyle/>
        <a:p>
          <a:endParaRPr lang="en-US"/>
        </a:p>
      </dgm:t>
    </dgm:pt>
    <dgm:pt modelId="{ADF110F2-0DA2-45A7-A017-0571EFFCB7F9}" type="sibTrans" cxnId="{857441E5-14EE-4F83-8478-41C2C18D1908}">
      <dgm:prSet/>
      <dgm:spPr/>
      <dgm:t>
        <a:bodyPr/>
        <a:lstStyle/>
        <a:p>
          <a:endParaRPr lang="en-US"/>
        </a:p>
      </dgm:t>
    </dgm:pt>
    <dgm:pt modelId="{4C2A99AA-9185-4A10-9071-FF0CD2A9457D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Heard of it</a:t>
          </a:r>
        </a:p>
      </dgm:t>
    </dgm:pt>
    <dgm:pt modelId="{07988EC0-212C-43FC-816C-98FD97C53D0D}" type="parTrans" cxnId="{0D8130AB-085D-4071-A8DA-36CE1B863FAC}">
      <dgm:prSet/>
      <dgm:spPr/>
      <dgm:t>
        <a:bodyPr/>
        <a:lstStyle/>
        <a:p>
          <a:endParaRPr lang="en-US"/>
        </a:p>
      </dgm:t>
    </dgm:pt>
    <dgm:pt modelId="{A0F54351-1AD9-4FCB-BD23-790299D6E724}" type="sibTrans" cxnId="{0D8130AB-085D-4071-A8DA-36CE1B863FAC}">
      <dgm:prSet/>
      <dgm:spPr/>
      <dgm:t>
        <a:bodyPr/>
        <a:lstStyle/>
        <a:p>
          <a:endParaRPr lang="en-US"/>
        </a:p>
      </dgm:t>
    </dgm:pt>
    <dgm:pt modelId="{E1BEB649-1A16-498F-82FB-F5B8BC0719E5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Messed with it</a:t>
          </a:r>
        </a:p>
      </dgm:t>
    </dgm:pt>
    <dgm:pt modelId="{066C15FA-71B1-4DF0-B995-13915DBD3C97}" type="parTrans" cxnId="{02AEE16A-BDBE-44B2-801C-409C09C28D3E}">
      <dgm:prSet/>
      <dgm:spPr/>
      <dgm:t>
        <a:bodyPr/>
        <a:lstStyle/>
        <a:p>
          <a:endParaRPr lang="en-US"/>
        </a:p>
      </dgm:t>
    </dgm:pt>
    <dgm:pt modelId="{2C9DD51C-5AF8-45E1-9241-B6F4A96D6D77}" type="sibTrans" cxnId="{02AEE16A-BDBE-44B2-801C-409C09C28D3E}">
      <dgm:prSet/>
      <dgm:spPr/>
      <dgm:t>
        <a:bodyPr/>
        <a:lstStyle/>
        <a:p>
          <a:endParaRPr lang="en-US"/>
        </a:p>
      </dgm:t>
    </dgm:pt>
    <dgm:pt modelId="{D029002E-4C31-4A91-AED5-066D64EE9A4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Made something in Production</a:t>
          </a:r>
        </a:p>
      </dgm:t>
    </dgm:pt>
    <dgm:pt modelId="{4395A470-F90A-4B0D-A7CE-ADB24B03EA29}" type="parTrans" cxnId="{DFAF0710-E62F-4EC1-AFCF-8402F3F29A2B}">
      <dgm:prSet/>
      <dgm:spPr/>
      <dgm:t>
        <a:bodyPr/>
        <a:lstStyle/>
        <a:p>
          <a:endParaRPr lang="en-US"/>
        </a:p>
      </dgm:t>
    </dgm:pt>
    <dgm:pt modelId="{11DE2E1F-B4F1-4EB7-B17A-E3E9CC0933CB}" type="sibTrans" cxnId="{DFAF0710-E62F-4EC1-AFCF-8402F3F29A2B}">
      <dgm:prSet/>
      <dgm:spPr/>
      <dgm:t>
        <a:bodyPr/>
        <a:lstStyle/>
        <a:p>
          <a:endParaRPr lang="en-US"/>
        </a:p>
      </dgm:t>
    </dgm:pt>
    <dgm:pt modelId="{63C5A002-DD61-4E87-B394-F1A9CD11607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Extensions </a:t>
          </a:r>
          <a:r>
            <a:rPr lang="en-US" dirty="0"/>
            <a:t>and More!</a:t>
          </a:r>
        </a:p>
      </dgm:t>
    </dgm:pt>
    <dgm:pt modelId="{A4D14C88-1083-4E6E-89E5-1E6E4C909F56}" type="parTrans" cxnId="{3B915BDF-6D3F-4459-80C1-7D0756F5866A}">
      <dgm:prSet/>
      <dgm:spPr/>
      <dgm:t>
        <a:bodyPr/>
        <a:lstStyle/>
        <a:p>
          <a:endParaRPr lang="en-US"/>
        </a:p>
      </dgm:t>
    </dgm:pt>
    <dgm:pt modelId="{253A8A8B-83E3-4D67-AF8A-3019203928FC}" type="sibTrans" cxnId="{3B915BDF-6D3F-4459-80C1-7D0756F5866A}">
      <dgm:prSet/>
      <dgm:spPr/>
      <dgm:t>
        <a:bodyPr/>
        <a:lstStyle/>
        <a:p>
          <a:endParaRPr lang="en-US"/>
        </a:p>
      </dgm:t>
    </dgm:pt>
    <dgm:pt modelId="{0237C404-5D12-4DDF-AA94-5CE90261B92C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Not Sure</a:t>
          </a:r>
        </a:p>
      </dgm:t>
    </dgm:pt>
    <dgm:pt modelId="{3A745365-3E79-4D70-938E-9D8C26CADBF4}" type="parTrans" cxnId="{4912D445-A392-4A70-A975-47D80EF4AB98}">
      <dgm:prSet/>
      <dgm:spPr/>
      <dgm:t>
        <a:bodyPr/>
        <a:lstStyle/>
        <a:p>
          <a:endParaRPr lang="en-US"/>
        </a:p>
      </dgm:t>
    </dgm:pt>
    <dgm:pt modelId="{0ED45250-D97C-4AB7-A08E-71E834535609}" type="sibTrans" cxnId="{4912D445-A392-4A70-A975-47D80EF4AB98}">
      <dgm:prSet/>
      <dgm:spPr/>
      <dgm:t>
        <a:bodyPr/>
        <a:lstStyle/>
        <a:p>
          <a:endParaRPr lang="en-US"/>
        </a:p>
      </dgm:t>
    </dgm:pt>
    <dgm:pt modelId="{F70779A3-1AFF-4F11-991C-AEE2F93EE408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SP 2016</a:t>
          </a:r>
        </a:p>
      </dgm:t>
    </dgm:pt>
    <dgm:pt modelId="{934D3DD2-0C12-4ED3-AFAD-465CA73CB58F}" type="parTrans" cxnId="{D573929B-6F2C-48F7-8302-ACE950ACD22F}">
      <dgm:prSet/>
      <dgm:spPr/>
      <dgm:t>
        <a:bodyPr/>
        <a:lstStyle/>
        <a:p>
          <a:endParaRPr lang="en-US"/>
        </a:p>
      </dgm:t>
    </dgm:pt>
    <dgm:pt modelId="{53209439-0196-43D5-B746-6EA426F75FBD}" type="sibTrans" cxnId="{D573929B-6F2C-48F7-8302-ACE950ACD22F}">
      <dgm:prSet/>
      <dgm:spPr/>
      <dgm:t>
        <a:bodyPr/>
        <a:lstStyle/>
        <a:p>
          <a:endParaRPr lang="en-US"/>
        </a:p>
      </dgm:t>
    </dgm:pt>
    <dgm:pt modelId="{02892534-FC50-43D0-9465-4A4BD4A703A3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O365</a:t>
          </a:r>
        </a:p>
      </dgm:t>
    </dgm:pt>
    <dgm:pt modelId="{DAD41F53-B92D-4188-8100-68E1552763AF}" type="parTrans" cxnId="{B6EAD413-96F8-4979-BBB6-85FE3B0FDC18}">
      <dgm:prSet/>
      <dgm:spPr/>
      <dgm:t>
        <a:bodyPr/>
        <a:lstStyle/>
        <a:p>
          <a:endParaRPr lang="en-US"/>
        </a:p>
      </dgm:t>
    </dgm:pt>
    <dgm:pt modelId="{F926DD5A-FFB7-488D-A5F1-D10298494D08}" type="sibTrans" cxnId="{B6EAD413-96F8-4979-BBB6-85FE3B0FDC18}">
      <dgm:prSet/>
      <dgm:spPr/>
      <dgm:t>
        <a:bodyPr/>
        <a:lstStyle/>
        <a:p>
          <a:endParaRPr lang="en-US"/>
        </a:p>
      </dgm:t>
    </dgm:pt>
    <dgm:pt modelId="{524AB226-F8E4-42FC-A7E0-36D712A9F802}" type="pres">
      <dgm:prSet presAssocID="{84AFD4AC-97BA-4487-9E9F-65DA24DFA96A}" presName="Name0" presStyleCnt="0">
        <dgm:presLayoutVars>
          <dgm:dir/>
          <dgm:animLvl val="lvl"/>
          <dgm:resizeHandles val="exact"/>
        </dgm:presLayoutVars>
      </dgm:prSet>
      <dgm:spPr/>
    </dgm:pt>
    <dgm:pt modelId="{0A3E2C96-6DDC-4FD1-879F-98F9210F0016}" type="pres">
      <dgm:prSet presAssocID="{A80705D2-299C-4C90-A99F-6D724690E219}" presName="composite" presStyleCnt="0"/>
      <dgm:spPr/>
    </dgm:pt>
    <dgm:pt modelId="{A85A8286-7E58-49F9-AC99-76F7076C78BD}" type="pres">
      <dgm:prSet presAssocID="{A80705D2-299C-4C90-A99F-6D724690E21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F19E1EA-81B4-4D9C-A79E-0F181B0BC050}" type="pres">
      <dgm:prSet presAssocID="{A80705D2-299C-4C90-A99F-6D724690E219}" presName="desTx" presStyleLbl="alignAccFollowNode1" presStyleIdx="0" presStyleCnt="4">
        <dgm:presLayoutVars>
          <dgm:bulletEnabled val="1"/>
        </dgm:presLayoutVars>
      </dgm:prSet>
      <dgm:spPr/>
    </dgm:pt>
    <dgm:pt modelId="{A3DE70ED-8550-4CA5-82AA-04CB2D88CFEC}" type="pres">
      <dgm:prSet presAssocID="{17D9A600-9F6E-46DF-BD47-FE562321242D}" presName="space" presStyleCnt="0"/>
      <dgm:spPr/>
    </dgm:pt>
    <dgm:pt modelId="{BCD0A914-D821-4278-8CAD-10D23A1B4DE9}" type="pres">
      <dgm:prSet presAssocID="{13E9B1F3-D4AA-4FB5-BC5E-439E2EE683FB}" presName="composite" presStyleCnt="0"/>
      <dgm:spPr/>
    </dgm:pt>
    <dgm:pt modelId="{3ECE30E5-8F31-4690-9AB0-8C9505A0BC53}" type="pres">
      <dgm:prSet presAssocID="{13E9B1F3-D4AA-4FB5-BC5E-439E2EE683F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7E2759D-D81E-4814-98BD-87590E66ABC9}" type="pres">
      <dgm:prSet presAssocID="{13E9B1F3-D4AA-4FB5-BC5E-439E2EE683FB}" presName="desTx" presStyleLbl="alignAccFollowNode1" presStyleIdx="1" presStyleCnt="4">
        <dgm:presLayoutVars>
          <dgm:bulletEnabled val="1"/>
        </dgm:presLayoutVars>
      </dgm:prSet>
      <dgm:spPr/>
    </dgm:pt>
    <dgm:pt modelId="{5AC8C0AF-5EA4-4EFC-97E2-E472ABA30DC2}" type="pres">
      <dgm:prSet presAssocID="{C7D118AE-68B6-4C6F-AF74-218E6DB4B53B}" presName="space" presStyleCnt="0"/>
      <dgm:spPr/>
    </dgm:pt>
    <dgm:pt modelId="{3384C2A5-7C14-47E6-8C94-2CDD084AB347}" type="pres">
      <dgm:prSet presAssocID="{708FBCCE-E564-45D0-A5FF-75D86CA10A89}" presName="composite" presStyleCnt="0"/>
      <dgm:spPr/>
    </dgm:pt>
    <dgm:pt modelId="{A8FDAC24-141E-4505-A3A2-47C697741950}" type="pres">
      <dgm:prSet presAssocID="{708FBCCE-E564-45D0-A5FF-75D86CA10A8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11FEA0D-6978-421B-BE0B-271D706AB8AC}" type="pres">
      <dgm:prSet presAssocID="{708FBCCE-E564-45D0-A5FF-75D86CA10A89}" presName="desTx" presStyleLbl="alignAccFollowNode1" presStyleIdx="2" presStyleCnt="4">
        <dgm:presLayoutVars>
          <dgm:bulletEnabled val="1"/>
        </dgm:presLayoutVars>
      </dgm:prSet>
      <dgm:spPr/>
    </dgm:pt>
    <dgm:pt modelId="{2526247E-BA67-4A0F-83B9-947E734311D4}" type="pres">
      <dgm:prSet presAssocID="{0448C9C0-1105-4372-84E2-04BE00680EF4}" presName="space" presStyleCnt="0"/>
      <dgm:spPr/>
    </dgm:pt>
    <dgm:pt modelId="{DECE40CA-7FFD-4823-A389-FE8D47478FF9}" type="pres">
      <dgm:prSet presAssocID="{2E3BEFB6-80AE-4A9D-9D27-5A48DED6D4C8}" presName="composite" presStyleCnt="0"/>
      <dgm:spPr/>
    </dgm:pt>
    <dgm:pt modelId="{C8C727A5-2B40-470D-90A6-66D1C9ACBD84}" type="pres">
      <dgm:prSet presAssocID="{2E3BEFB6-80AE-4A9D-9D27-5A48DED6D4C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E47A2582-4153-4A85-AC7D-D9AC34A2957B}" type="pres">
      <dgm:prSet presAssocID="{2E3BEFB6-80AE-4A9D-9D27-5A48DED6D4C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DFAF0710-E62F-4EC1-AFCF-8402F3F29A2B}" srcId="{708FBCCE-E564-45D0-A5FF-75D86CA10A89}" destId="{D029002E-4C31-4A91-AED5-066D64EE9A41}" srcOrd="3" destOrd="0" parTransId="{4395A470-F90A-4B0D-A7CE-ADB24B03EA29}" sibTransId="{11DE2E1F-B4F1-4EB7-B17A-E3E9CC0933CB}"/>
    <dgm:cxn modelId="{2FBB1B11-EA3F-40A0-9889-9372F3A140DC}" type="presOf" srcId="{BBD92EA6-7307-4BF1-99DF-45E0379C4CCB}" destId="{3F19E1EA-81B4-4D9C-A79E-0F181B0BC050}" srcOrd="0" destOrd="2" presId="urn:microsoft.com/office/officeart/2005/8/layout/hList1"/>
    <dgm:cxn modelId="{E3976511-FEED-4725-9E4B-0F9FBF27B276}" type="presOf" srcId="{138FAF0D-80A1-43F5-923D-4DAB1F1C717E}" destId="{3F19E1EA-81B4-4D9C-A79E-0F181B0BC050}" srcOrd="0" destOrd="0" presId="urn:microsoft.com/office/officeart/2005/8/layout/hList1"/>
    <dgm:cxn modelId="{B6EAD413-96F8-4979-BBB6-85FE3B0FDC18}" srcId="{2E3BEFB6-80AE-4A9D-9D27-5A48DED6D4C8}" destId="{02892534-FC50-43D0-9465-4A4BD4A703A3}" srcOrd="3" destOrd="0" parTransId="{DAD41F53-B92D-4188-8100-68E1552763AF}" sibTransId="{F926DD5A-FFB7-488D-A5F1-D10298494D08}"/>
    <dgm:cxn modelId="{0DE00C14-3FE1-4E6F-8F1F-ACA2066E86BE}" srcId="{708FBCCE-E564-45D0-A5FF-75D86CA10A89}" destId="{5997839F-A7CA-4312-806F-3CC531E68705}" srcOrd="0" destOrd="0" parTransId="{7918D94D-A977-4AE6-982F-EAE97363F269}" sibTransId="{FD2B15C8-C74F-4A95-B40F-8FD68A534C3D}"/>
    <dgm:cxn modelId="{DF470815-B22F-4E5E-BAB5-D9F15DE80CA8}" type="presOf" srcId="{90FD7ED1-92B4-45C6-9851-759F68178C6A}" destId="{3F19E1EA-81B4-4D9C-A79E-0F181B0BC050}" srcOrd="0" destOrd="3" presId="urn:microsoft.com/office/officeart/2005/8/layout/hList1"/>
    <dgm:cxn modelId="{5F3BC015-8E6A-4669-95BD-B52B793EF875}" type="presOf" srcId="{02892534-FC50-43D0-9465-4A4BD4A703A3}" destId="{E47A2582-4153-4A85-AC7D-D9AC34A2957B}" srcOrd="0" destOrd="3" presId="urn:microsoft.com/office/officeart/2005/8/layout/hList1"/>
    <dgm:cxn modelId="{B8B54218-384C-488E-AB41-770A5B312B1D}" srcId="{A80705D2-299C-4C90-A99F-6D724690E219}" destId="{EE0A2082-A359-4BAF-87B6-34E84F43A150}" srcOrd="1" destOrd="0" parTransId="{2B0A2A9D-6337-4059-91CD-E44B998A42A1}" sibTransId="{F9C266B6-0AFD-4A45-BE63-DEBF2AB321AD}"/>
    <dgm:cxn modelId="{4EA8831E-F7C5-4EA8-99F7-4C0D118F48EE}" srcId="{13E9B1F3-D4AA-4FB5-BC5E-439E2EE683FB}" destId="{074CE86C-1EAF-46FC-A675-E7F96BE6893B}" srcOrd="4" destOrd="0" parTransId="{DB1EEC55-D2B3-42EA-A617-DE8DD6390FCE}" sibTransId="{06967653-39F8-493A-BFBE-805C6E5A1A77}"/>
    <dgm:cxn modelId="{D6E4F41F-644F-4625-9696-7C60C24E210E}" type="presOf" srcId="{84AFD4AC-97BA-4487-9E9F-65DA24DFA96A}" destId="{524AB226-F8E4-42FC-A7E0-36D712A9F802}" srcOrd="0" destOrd="0" presId="urn:microsoft.com/office/officeart/2005/8/layout/hList1"/>
    <dgm:cxn modelId="{0843E428-B4A5-4836-B3D0-24EE599CDAEB}" type="presOf" srcId="{EE0A2082-A359-4BAF-87B6-34E84F43A150}" destId="{3F19E1EA-81B4-4D9C-A79E-0F181B0BC050}" srcOrd="0" destOrd="1" presId="urn:microsoft.com/office/officeart/2005/8/layout/hList1"/>
    <dgm:cxn modelId="{82A3412D-D4B9-466D-BF4C-CEF586B348AE}" srcId="{84AFD4AC-97BA-4487-9E9F-65DA24DFA96A}" destId="{A80705D2-299C-4C90-A99F-6D724690E219}" srcOrd="0" destOrd="0" parTransId="{03BBBC68-9E34-413F-8DF1-9CF5F7C5D70D}" sibTransId="{17D9A600-9F6E-46DF-BD47-FE562321242D}"/>
    <dgm:cxn modelId="{900BD035-A42B-425C-AC67-65381C75BA73}" type="presOf" srcId="{5997839F-A7CA-4312-806F-3CC531E68705}" destId="{E11FEA0D-6978-421B-BE0B-271D706AB8AC}" srcOrd="0" destOrd="0" presId="urn:microsoft.com/office/officeart/2005/8/layout/hList1"/>
    <dgm:cxn modelId="{F6CE0F3D-BD2B-491B-B4B5-8AC7E911FCCB}" type="presOf" srcId="{0237C404-5D12-4DDF-AA94-5CE90261B92C}" destId="{E47A2582-4153-4A85-AC7D-D9AC34A2957B}" srcOrd="0" destOrd="1" presId="urn:microsoft.com/office/officeart/2005/8/layout/hList1"/>
    <dgm:cxn modelId="{DD80473F-D7E1-4956-895D-43AEF588CCBF}" type="presOf" srcId="{63C5A002-DD61-4E87-B394-F1A9CD116071}" destId="{E11FEA0D-6978-421B-BE0B-271D706AB8AC}" srcOrd="0" destOrd="4" presId="urn:microsoft.com/office/officeart/2005/8/layout/hList1"/>
    <dgm:cxn modelId="{04ECFB3F-65DA-486D-B222-B09B7C609AE1}" srcId="{A80705D2-299C-4C90-A99F-6D724690E219}" destId="{BBD92EA6-7307-4BF1-99DF-45E0379C4CCB}" srcOrd="2" destOrd="0" parTransId="{6F141C9D-60A2-4ADE-8418-F31F25233F6D}" sibTransId="{D97E2827-454C-4BD4-927F-B4697F53B134}"/>
    <dgm:cxn modelId="{B10B305F-1641-4A85-BDEA-AA59A96DB665}" type="presOf" srcId="{D029002E-4C31-4A91-AED5-066D64EE9A41}" destId="{E11FEA0D-6978-421B-BE0B-271D706AB8AC}" srcOrd="0" destOrd="3" presId="urn:microsoft.com/office/officeart/2005/8/layout/hList1"/>
    <dgm:cxn modelId="{F0396662-F88C-4C0D-AABA-5C654E9576FF}" srcId="{84AFD4AC-97BA-4487-9E9F-65DA24DFA96A}" destId="{13E9B1F3-D4AA-4FB5-BC5E-439E2EE683FB}" srcOrd="1" destOrd="0" parTransId="{3F0401C9-6CFB-49E1-8044-00B98AE2CB05}" sibTransId="{C7D118AE-68B6-4C6F-AF74-218E6DB4B53B}"/>
    <dgm:cxn modelId="{4912D445-A392-4A70-A975-47D80EF4AB98}" srcId="{2E3BEFB6-80AE-4A9D-9D27-5A48DED6D4C8}" destId="{0237C404-5D12-4DDF-AA94-5CE90261B92C}" srcOrd="1" destOrd="0" parTransId="{3A745365-3E79-4D70-938E-9D8C26CADBF4}" sibTransId="{0ED45250-D97C-4AB7-A08E-71E834535609}"/>
    <dgm:cxn modelId="{02AEE16A-BDBE-44B2-801C-409C09C28D3E}" srcId="{708FBCCE-E564-45D0-A5FF-75D86CA10A89}" destId="{E1BEB649-1A16-498F-82FB-F5B8BC0719E5}" srcOrd="2" destOrd="0" parTransId="{066C15FA-71B1-4DF0-B995-13915DBD3C97}" sibTransId="{2C9DD51C-5AF8-45E1-9241-B6F4A96D6D77}"/>
    <dgm:cxn modelId="{1B326C6B-82AF-4F4A-9E24-C052FEA4DC50}" srcId="{A80705D2-299C-4C90-A99F-6D724690E219}" destId="{90FD7ED1-92B4-45C6-9851-759F68178C6A}" srcOrd="3" destOrd="0" parTransId="{EFC719B6-1F59-482C-B24F-E0A8F80546CA}" sibTransId="{EBB3B450-618B-476B-84C7-ED538C3FACE0}"/>
    <dgm:cxn modelId="{FE89066E-E6E1-48AD-ACDC-F3A4594A12DA}" srcId="{13E9B1F3-D4AA-4FB5-BC5E-439E2EE683FB}" destId="{2997668A-C4E7-4C55-AF28-DC9A6D929388}" srcOrd="1" destOrd="0" parTransId="{966FEE12-A668-4DB7-A15F-9760D3CCAFCF}" sibTransId="{0104F5FE-913B-4052-9520-5549EB3A4E61}"/>
    <dgm:cxn modelId="{AD020751-28A0-4465-9B9C-800E5E7C726B}" type="presOf" srcId="{4C2A99AA-9185-4A10-9071-FF0CD2A9457D}" destId="{E11FEA0D-6978-421B-BE0B-271D706AB8AC}" srcOrd="0" destOrd="1" presId="urn:microsoft.com/office/officeart/2005/8/layout/hList1"/>
    <dgm:cxn modelId="{83BB8572-ED12-4DD1-807D-CBBBE5CFDFC1}" srcId="{13E9B1F3-D4AA-4FB5-BC5E-439E2EE683FB}" destId="{EB3A162A-11E0-4EDD-8F67-D8C86A43F054}" srcOrd="3" destOrd="0" parTransId="{9513FAB2-6717-4F39-B274-D9E88C6140DC}" sibTransId="{4FA04885-5920-4C9A-88DD-692F7CEAA323}"/>
    <dgm:cxn modelId="{409E9A52-0E90-49C2-AD09-178ED935709E}" type="presOf" srcId="{A80705D2-299C-4C90-A99F-6D724690E219}" destId="{A85A8286-7E58-49F9-AC99-76F7076C78BD}" srcOrd="0" destOrd="0" presId="urn:microsoft.com/office/officeart/2005/8/layout/hList1"/>
    <dgm:cxn modelId="{F6C3F886-37A4-4B8B-BC6B-64EF6EE87F7F}" srcId="{2E3BEFB6-80AE-4A9D-9D27-5A48DED6D4C8}" destId="{8FC7C656-9495-4C4C-B7B0-4C010160C4BA}" srcOrd="0" destOrd="0" parTransId="{C212D01F-BC93-40A6-B814-5100AD9EFFD4}" sibTransId="{37DE5CE8-99E0-4817-A083-A3039FAA055C}"/>
    <dgm:cxn modelId="{D4E6A989-AE39-4466-B2B8-8F24389A5D30}" type="presOf" srcId="{8FC7C656-9495-4C4C-B7B0-4C010160C4BA}" destId="{E47A2582-4153-4A85-AC7D-D9AC34A2957B}" srcOrd="0" destOrd="0" presId="urn:microsoft.com/office/officeart/2005/8/layout/hList1"/>
    <dgm:cxn modelId="{BC061B90-A0E5-46FF-9E0A-B8E309362BF8}" srcId="{84AFD4AC-97BA-4487-9E9F-65DA24DFA96A}" destId="{708FBCCE-E564-45D0-A5FF-75D86CA10A89}" srcOrd="2" destOrd="0" parTransId="{90C75FEC-541A-4B5D-902D-63E44EE0C930}" sibTransId="{0448C9C0-1105-4372-84E2-04BE00680EF4}"/>
    <dgm:cxn modelId="{D573929B-6F2C-48F7-8302-ACE950ACD22F}" srcId="{2E3BEFB6-80AE-4A9D-9D27-5A48DED6D4C8}" destId="{F70779A3-1AFF-4F11-991C-AEE2F93EE408}" srcOrd="2" destOrd="0" parTransId="{934D3DD2-0C12-4ED3-AFAD-465CA73CB58F}" sibTransId="{53209439-0196-43D5-B746-6EA426F75FBD}"/>
    <dgm:cxn modelId="{6DD8F0A7-FCEE-4720-8823-B8AD92C26DAF}" srcId="{13E9B1F3-D4AA-4FB5-BC5E-439E2EE683FB}" destId="{6109648F-ABAB-4539-8E03-59E7A2903B1A}" srcOrd="0" destOrd="0" parTransId="{8C1CB68A-F5EC-411F-B40E-F8FCB96BCC59}" sibTransId="{FCE9DCF7-FFC5-4F4C-AFC9-04433C6C3868}"/>
    <dgm:cxn modelId="{0D8130AB-085D-4071-A8DA-36CE1B863FAC}" srcId="{708FBCCE-E564-45D0-A5FF-75D86CA10A89}" destId="{4C2A99AA-9185-4A10-9071-FF0CD2A9457D}" srcOrd="1" destOrd="0" parTransId="{07988EC0-212C-43FC-816C-98FD97C53D0D}" sibTransId="{A0F54351-1AD9-4FCB-BD23-790299D6E724}"/>
    <dgm:cxn modelId="{0A6D9EAC-3B2F-44CE-83A7-0F2957E1E497}" type="presOf" srcId="{2E3BEFB6-80AE-4A9D-9D27-5A48DED6D4C8}" destId="{C8C727A5-2B40-470D-90A6-66D1C9ACBD84}" srcOrd="0" destOrd="0" presId="urn:microsoft.com/office/officeart/2005/8/layout/hList1"/>
    <dgm:cxn modelId="{2E587FC0-DE01-484E-A100-387252E797B8}" type="presOf" srcId="{13E9B1F3-D4AA-4FB5-BC5E-439E2EE683FB}" destId="{3ECE30E5-8F31-4690-9AB0-8C9505A0BC53}" srcOrd="0" destOrd="0" presId="urn:microsoft.com/office/officeart/2005/8/layout/hList1"/>
    <dgm:cxn modelId="{B12C26C5-B020-4272-9BD1-FAA58601BBD6}" srcId="{13E9B1F3-D4AA-4FB5-BC5E-439E2EE683FB}" destId="{F91C5347-2EAD-43E2-B525-EBFC34478FCD}" srcOrd="5" destOrd="0" parTransId="{97794B6D-1266-4D88-930D-ED1C1C93AD40}" sibTransId="{6B242AB5-5622-4FC8-8765-E898CF6F2D68}"/>
    <dgm:cxn modelId="{4EA200CA-EF20-485B-8510-31F013D32A2F}" srcId="{84AFD4AC-97BA-4487-9E9F-65DA24DFA96A}" destId="{2E3BEFB6-80AE-4A9D-9D27-5A48DED6D4C8}" srcOrd="3" destOrd="0" parTransId="{15E47E04-16CE-4D17-9FE7-5EF1F825CE3F}" sibTransId="{D543D9FF-1BA7-4DEF-948B-E4C4FAC9EF1C}"/>
    <dgm:cxn modelId="{D51859CC-E815-4CB8-A353-C2A8C285C8F8}" type="presOf" srcId="{21EF5EA3-A6E3-494A-B6F9-71762D2E1040}" destId="{37E2759D-D81E-4814-98BD-87590E66ABC9}" srcOrd="0" destOrd="6" presId="urn:microsoft.com/office/officeart/2005/8/layout/hList1"/>
    <dgm:cxn modelId="{33057DD3-1D76-48FA-A37C-C0CE1E98E3FC}" type="presOf" srcId="{6109648F-ABAB-4539-8E03-59E7A2903B1A}" destId="{37E2759D-D81E-4814-98BD-87590E66ABC9}" srcOrd="0" destOrd="0" presId="urn:microsoft.com/office/officeart/2005/8/layout/hList1"/>
    <dgm:cxn modelId="{AE0657DC-427A-4E4E-BF8C-7D347300F1E8}" type="presOf" srcId="{EB3A162A-11E0-4EDD-8F67-D8C86A43F054}" destId="{37E2759D-D81E-4814-98BD-87590E66ABC9}" srcOrd="0" destOrd="3" presId="urn:microsoft.com/office/officeart/2005/8/layout/hList1"/>
    <dgm:cxn modelId="{3B915BDF-6D3F-4459-80C1-7D0756F5866A}" srcId="{708FBCCE-E564-45D0-A5FF-75D86CA10A89}" destId="{63C5A002-DD61-4E87-B394-F1A9CD116071}" srcOrd="4" destOrd="0" parTransId="{A4D14C88-1083-4E6E-89E5-1E6E4C909F56}" sibTransId="{253A8A8B-83E3-4D67-AF8A-3019203928FC}"/>
    <dgm:cxn modelId="{8E63B0E0-90F2-44EA-891B-8B2736D5ADBC}" type="presOf" srcId="{E1BEB649-1A16-498F-82FB-F5B8BC0719E5}" destId="{E11FEA0D-6978-421B-BE0B-271D706AB8AC}" srcOrd="0" destOrd="2" presId="urn:microsoft.com/office/officeart/2005/8/layout/hList1"/>
    <dgm:cxn modelId="{48245DE1-A2C5-4308-9FD2-258E3BDC8977}" srcId="{A80705D2-299C-4C90-A99F-6D724690E219}" destId="{138FAF0D-80A1-43F5-923D-4DAB1F1C717E}" srcOrd="0" destOrd="0" parTransId="{3A8377F3-82DA-44DD-97E2-625650D1FE19}" sibTransId="{A1E03F59-C9C7-4D00-BB9C-6918C903FBBD}"/>
    <dgm:cxn modelId="{857441E5-14EE-4F83-8478-41C2C18D1908}" srcId="{13E9B1F3-D4AA-4FB5-BC5E-439E2EE683FB}" destId="{21EF5EA3-A6E3-494A-B6F9-71762D2E1040}" srcOrd="6" destOrd="0" parTransId="{F646E7AC-4C96-4393-8E78-D2B14A489866}" sibTransId="{ADF110F2-0DA2-45A7-A017-0571EFFCB7F9}"/>
    <dgm:cxn modelId="{5C9467E5-367D-4ED8-AD56-971D7A5F1F53}" type="presOf" srcId="{2997668A-C4E7-4C55-AF28-DC9A6D929388}" destId="{37E2759D-D81E-4814-98BD-87590E66ABC9}" srcOrd="0" destOrd="1" presId="urn:microsoft.com/office/officeart/2005/8/layout/hList1"/>
    <dgm:cxn modelId="{0DEC35F3-6E11-45BB-8098-DE71AE9FE680}" type="presOf" srcId="{708FBCCE-E564-45D0-A5FF-75D86CA10A89}" destId="{A8FDAC24-141E-4505-A3A2-47C697741950}" srcOrd="0" destOrd="0" presId="urn:microsoft.com/office/officeart/2005/8/layout/hList1"/>
    <dgm:cxn modelId="{9F2869F4-41BF-4319-B67C-BD5EB67C3431}" type="presOf" srcId="{F70779A3-1AFF-4F11-991C-AEE2F93EE408}" destId="{E47A2582-4153-4A85-AC7D-D9AC34A2957B}" srcOrd="0" destOrd="2" presId="urn:microsoft.com/office/officeart/2005/8/layout/hList1"/>
    <dgm:cxn modelId="{068F99FA-B704-4AB7-A660-D66D00EC1BF3}" type="presOf" srcId="{F91C5347-2EAD-43E2-B525-EBFC34478FCD}" destId="{37E2759D-D81E-4814-98BD-87590E66ABC9}" srcOrd="0" destOrd="5" presId="urn:microsoft.com/office/officeart/2005/8/layout/hList1"/>
    <dgm:cxn modelId="{A1B5D5FA-6255-4CB7-B84D-0601EC504E03}" type="presOf" srcId="{93F97A3B-7A31-4642-AB02-762B60DD0869}" destId="{37E2759D-D81E-4814-98BD-87590E66ABC9}" srcOrd="0" destOrd="2" presId="urn:microsoft.com/office/officeart/2005/8/layout/hList1"/>
    <dgm:cxn modelId="{E800A9FD-E6D8-4949-AC69-183C445CEB5F}" type="presOf" srcId="{074CE86C-1EAF-46FC-A675-E7F96BE6893B}" destId="{37E2759D-D81E-4814-98BD-87590E66ABC9}" srcOrd="0" destOrd="4" presId="urn:microsoft.com/office/officeart/2005/8/layout/hList1"/>
    <dgm:cxn modelId="{F3ACEDFF-FB6C-47FD-85FD-FB5E0B433923}" srcId="{13E9B1F3-D4AA-4FB5-BC5E-439E2EE683FB}" destId="{93F97A3B-7A31-4642-AB02-762B60DD0869}" srcOrd="2" destOrd="0" parTransId="{4A608512-7A52-425D-8989-23EDB69150FD}" sibTransId="{044F6BF8-8DF9-4168-B76D-6EEB881DFBF1}"/>
    <dgm:cxn modelId="{E03E4E36-EA39-40B3-ADE2-D06DCA257B34}" type="presParOf" srcId="{524AB226-F8E4-42FC-A7E0-36D712A9F802}" destId="{0A3E2C96-6DDC-4FD1-879F-98F9210F0016}" srcOrd="0" destOrd="0" presId="urn:microsoft.com/office/officeart/2005/8/layout/hList1"/>
    <dgm:cxn modelId="{AF258F20-53DB-4F60-A940-6ED7BE40DF93}" type="presParOf" srcId="{0A3E2C96-6DDC-4FD1-879F-98F9210F0016}" destId="{A85A8286-7E58-49F9-AC99-76F7076C78BD}" srcOrd="0" destOrd="0" presId="urn:microsoft.com/office/officeart/2005/8/layout/hList1"/>
    <dgm:cxn modelId="{F2D9B4B5-B739-46C9-A7D3-61565686E524}" type="presParOf" srcId="{0A3E2C96-6DDC-4FD1-879F-98F9210F0016}" destId="{3F19E1EA-81B4-4D9C-A79E-0F181B0BC050}" srcOrd="1" destOrd="0" presId="urn:microsoft.com/office/officeart/2005/8/layout/hList1"/>
    <dgm:cxn modelId="{B8014D48-CBD0-43A0-9AF5-F7A534DFE032}" type="presParOf" srcId="{524AB226-F8E4-42FC-A7E0-36D712A9F802}" destId="{A3DE70ED-8550-4CA5-82AA-04CB2D88CFEC}" srcOrd="1" destOrd="0" presId="urn:microsoft.com/office/officeart/2005/8/layout/hList1"/>
    <dgm:cxn modelId="{69486C4D-3925-400D-86E3-9E1C2CB7955E}" type="presParOf" srcId="{524AB226-F8E4-42FC-A7E0-36D712A9F802}" destId="{BCD0A914-D821-4278-8CAD-10D23A1B4DE9}" srcOrd="2" destOrd="0" presId="urn:microsoft.com/office/officeart/2005/8/layout/hList1"/>
    <dgm:cxn modelId="{9ADD0A13-C217-4ECD-B2DC-A7EBA02CC492}" type="presParOf" srcId="{BCD0A914-D821-4278-8CAD-10D23A1B4DE9}" destId="{3ECE30E5-8F31-4690-9AB0-8C9505A0BC53}" srcOrd="0" destOrd="0" presId="urn:microsoft.com/office/officeart/2005/8/layout/hList1"/>
    <dgm:cxn modelId="{EB59777C-3BC5-4793-B60E-DDF88AD4CF14}" type="presParOf" srcId="{BCD0A914-D821-4278-8CAD-10D23A1B4DE9}" destId="{37E2759D-D81E-4814-98BD-87590E66ABC9}" srcOrd="1" destOrd="0" presId="urn:microsoft.com/office/officeart/2005/8/layout/hList1"/>
    <dgm:cxn modelId="{DE57FAC9-3C69-48E5-B3E2-F11EA369F3B1}" type="presParOf" srcId="{524AB226-F8E4-42FC-A7E0-36D712A9F802}" destId="{5AC8C0AF-5EA4-4EFC-97E2-E472ABA30DC2}" srcOrd="3" destOrd="0" presId="urn:microsoft.com/office/officeart/2005/8/layout/hList1"/>
    <dgm:cxn modelId="{64E103CD-D573-4AED-8380-831665C4490F}" type="presParOf" srcId="{524AB226-F8E4-42FC-A7E0-36D712A9F802}" destId="{3384C2A5-7C14-47E6-8C94-2CDD084AB347}" srcOrd="4" destOrd="0" presId="urn:microsoft.com/office/officeart/2005/8/layout/hList1"/>
    <dgm:cxn modelId="{8C2E34E7-9619-41AF-9F2F-7805FDB47ED3}" type="presParOf" srcId="{3384C2A5-7C14-47E6-8C94-2CDD084AB347}" destId="{A8FDAC24-141E-4505-A3A2-47C697741950}" srcOrd="0" destOrd="0" presId="urn:microsoft.com/office/officeart/2005/8/layout/hList1"/>
    <dgm:cxn modelId="{5187FE36-D7F3-45D4-96FA-64DAB4C21ED4}" type="presParOf" srcId="{3384C2A5-7C14-47E6-8C94-2CDD084AB347}" destId="{E11FEA0D-6978-421B-BE0B-271D706AB8AC}" srcOrd="1" destOrd="0" presId="urn:microsoft.com/office/officeart/2005/8/layout/hList1"/>
    <dgm:cxn modelId="{61F6776E-E154-43CE-9D8A-FF237C2DF26C}" type="presParOf" srcId="{524AB226-F8E4-42FC-A7E0-36D712A9F802}" destId="{2526247E-BA67-4A0F-83B9-947E734311D4}" srcOrd="5" destOrd="0" presId="urn:microsoft.com/office/officeart/2005/8/layout/hList1"/>
    <dgm:cxn modelId="{D26ABB5C-8E71-4A42-AF65-5DA6FC2488AC}" type="presParOf" srcId="{524AB226-F8E4-42FC-A7E0-36D712A9F802}" destId="{DECE40CA-7FFD-4823-A389-FE8D47478FF9}" srcOrd="6" destOrd="0" presId="urn:microsoft.com/office/officeart/2005/8/layout/hList1"/>
    <dgm:cxn modelId="{B9EBA598-A37B-4222-83C4-2A830D9D0D27}" type="presParOf" srcId="{DECE40CA-7FFD-4823-A389-FE8D47478FF9}" destId="{C8C727A5-2B40-470D-90A6-66D1C9ACBD84}" srcOrd="0" destOrd="0" presId="urn:microsoft.com/office/officeart/2005/8/layout/hList1"/>
    <dgm:cxn modelId="{7F0F2291-F3D4-40F2-ABB3-BFD0820FE4D4}" type="presParOf" srcId="{DECE40CA-7FFD-4823-A389-FE8D47478FF9}" destId="{E47A2582-4153-4A85-AC7D-D9AC34A295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A8286-7E58-49F9-AC99-76F7076C78BD}">
      <dsp:nvSpPr>
        <dsp:cNvPr id="0" name=""/>
        <dsp:cNvSpPr/>
      </dsp:nvSpPr>
      <dsp:spPr>
        <a:xfrm>
          <a:off x="4355" y="93485"/>
          <a:ext cx="2619199" cy="103079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Your</a:t>
          </a:r>
          <a:br>
            <a:rPr lang="en-US" sz="2800" kern="1200" dirty="0">
              <a:latin typeface="+mj-lt"/>
            </a:rPr>
          </a:br>
          <a:r>
            <a:rPr lang="en-US" sz="2800" kern="1200" dirty="0">
              <a:latin typeface="+mj-lt"/>
            </a:rPr>
            <a:t>Role(s)</a:t>
          </a:r>
        </a:p>
      </dsp:txBody>
      <dsp:txXfrm>
        <a:off x="4355" y="93485"/>
        <a:ext cx="2619199" cy="1030799"/>
      </dsp:txXfrm>
    </dsp:sp>
    <dsp:sp modelId="{3F19E1EA-81B4-4D9C-A79E-0F181B0BC050}">
      <dsp:nvSpPr>
        <dsp:cNvPr id="0" name=""/>
        <dsp:cNvSpPr/>
      </dsp:nvSpPr>
      <dsp:spPr>
        <a:xfrm>
          <a:off x="4355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IT Pro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Management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Developer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Other</a:t>
          </a:r>
        </a:p>
      </dsp:txBody>
      <dsp:txXfrm>
        <a:off x="4355" y="1124285"/>
        <a:ext cx="2619199" cy="3622515"/>
      </dsp:txXfrm>
    </dsp:sp>
    <dsp:sp modelId="{3ECE30E5-8F31-4690-9AB0-8C9505A0BC53}">
      <dsp:nvSpPr>
        <dsp:cNvPr id="0" name=""/>
        <dsp:cNvSpPr/>
      </dsp:nvSpPr>
      <dsp:spPr>
        <a:xfrm>
          <a:off x="2990243" y="93485"/>
          <a:ext cx="2619199" cy="1030799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Versions of SharePoint</a:t>
          </a:r>
        </a:p>
      </dsp:txBody>
      <dsp:txXfrm>
        <a:off x="2990243" y="93485"/>
        <a:ext cx="2619199" cy="1030799"/>
      </dsp:txXfrm>
    </dsp:sp>
    <dsp:sp modelId="{37E2759D-D81E-4814-98BD-87590E66ABC9}">
      <dsp:nvSpPr>
        <dsp:cNvPr id="0" name=""/>
        <dsp:cNvSpPr/>
      </dsp:nvSpPr>
      <dsp:spPr>
        <a:xfrm>
          <a:off x="2990243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2003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2007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2010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2013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2016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O365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None</a:t>
          </a:r>
          <a:endParaRPr lang="en-US" sz="2700" kern="1200" dirty="0"/>
        </a:p>
      </dsp:txBody>
      <dsp:txXfrm>
        <a:off x="2990243" y="1124285"/>
        <a:ext cx="2619199" cy="3622515"/>
      </dsp:txXfrm>
    </dsp:sp>
    <dsp:sp modelId="{A8FDAC24-141E-4505-A3A2-47C697741950}">
      <dsp:nvSpPr>
        <dsp:cNvPr id="0" name=""/>
        <dsp:cNvSpPr/>
      </dsp:nvSpPr>
      <dsp:spPr>
        <a:xfrm>
          <a:off x="5976131" y="93485"/>
          <a:ext cx="2619199" cy="1030799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Experience with SPFx</a:t>
          </a:r>
        </a:p>
      </dsp:txBody>
      <dsp:txXfrm>
        <a:off x="5976131" y="93485"/>
        <a:ext cx="2619199" cy="1030799"/>
      </dsp:txXfrm>
    </dsp:sp>
    <dsp:sp modelId="{E11FEA0D-6978-421B-BE0B-271D706AB8AC}">
      <dsp:nvSpPr>
        <dsp:cNvPr id="0" name=""/>
        <dsp:cNvSpPr/>
      </dsp:nvSpPr>
      <dsp:spPr>
        <a:xfrm>
          <a:off x="5976131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Huh?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Heard of it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Messed with it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Made something in Production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Extensions </a:t>
          </a:r>
          <a:r>
            <a:rPr lang="en-US" sz="2700" kern="1200" dirty="0"/>
            <a:t>and More!</a:t>
          </a:r>
        </a:p>
      </dsp:txBody>
      <dsp:txXfrm>
        <a:off x="5976131" y="1124285"/>
        <a:ext cx="2619199" cy="3622515"/>
      </dsp:txXfrm>
    </dsp:sp>
    <dsp:sp modelId="{C8C727A5-2B40-470D-90A6-66D1C9ACBD84}">
      <dsp:nvSpPr>
        <dsp:cNvPr id="0" name=""/>
        <dsp:cNvSpPr/>
      </dsp:nvSpPr>
      <dsp:spPr>
        <a:xfrm>
          <a:off x="8962019" y="93485"/>
          <a:ext cx="2619199" cy="1030799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j-lt"/>
            </a:rPr>
            <a:t>SPFx Plans?</a:t>
          </a:r>
        </a:p>
      </dsp:txBody>
      <dsp:txXfrm>
        <a:off x="8962019" y="93485"/>
        <a:ext cx="2619199" cy="1030799"/>
      </dsp:txXfrm>
    </dsp:sp>
    <dsp:sp modelId="{E47A2582-4153-4A85-AC7D-D9AC34A2957B}">
      <dsp:nvSpPr>
        <dsp:cNvPr id="0" name=""/>
        <dsp:cNvSpPr/>
      </dsp:nvSpPr>
      <dsp:spPr>
        <a:xfrm>
          <a:off x="8962019" y="1124285"/>
          <a:ext cx="2619199" cy="3622515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None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Not Sure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SP 2016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O365</a:t>
          </a:r>
        </a:p>
      </dsp:txBody>
      <dsp:txXfrm>
        <a:off x="8962019" y="1124285"/>
        <a:ext cx="2619199" cy="3622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50FDD-57CB-4B50-A5B5-1613089FB1D9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B243-3016-4798-9CB3-7F16D7B1C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4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possibly get my name on a single slide even more? Wow.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04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9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work for them! Wow!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6DF34-7984-48EF-95A5-B32874C696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815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Very briefly showed off a Communications Site and a Modern Team Site. Also showed how to add a </a:t>
            </a:r>
            <a:r>
              <a:rPr lang="en-US" dirty="0" err="1"/>
              <a:t>webpart</a:t>
            </a:r>
            <a:r>
              <a:rPr lang="en-US" dirty="0"/>
              <a:t> to a new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6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B58DE-4BA1-4364-B922-4D0E9172083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10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Very briefly showed off a Communications Site and a Modern Team Site. Also showed how to add a </a:t>
            </a:r>
            <a:r>
              <a:rPr lang="en-US" dirty="0" err="1"/>
              <a:t>webpart</a:t>
            </a:r>
            <a:r>
              <a:rPr lang="en-US" dirty="0"/>
              <a:t> to a new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B243-3016-4798-9CB3-7F16D7B1C2C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9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  <a:endParaRPr lang="en-US" sz="400" dirty="0">
              <a:gradFill>
                <a:gsLst>
                  <a:gs pos="0">
                    <a:prstClr val="black"/>
                  </a:gs>
                  <a:gs pos="100000">
                    <a:prstClr val="black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38EEC551-8CDA-4EB6-89BB-2A86C9F091C8}" type="datetime8">
              <a:rPr lang="en-US" smtClean="0"/>
              <a:t>10/24/2017 10:55 AM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15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10/24/2017 10:55 AM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453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10/24/2017 10:55 AM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331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EC29EE-A8AD-4CE0-9C0B-116E0D4D7533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10/24/2017 10:55 AM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457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96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3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52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97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919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283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858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273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339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9132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24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0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81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976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382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65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2789832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14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179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757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15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2480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0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783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471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577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2055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02130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37592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927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364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30231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1390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34617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12750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001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50401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86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1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17205836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06593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23898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91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437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707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277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7242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467360"/>
            <a:ext cx="11586211" cy="285496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62B21-83B6-4256-AE0B-B5DF7B508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5" y="3384125"/>
            <a:ext cx="11586211" cy="199051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2533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21098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 Title -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BAFD9F-06A4-4DA5-95EA-97753BB449B6}"/>
              </a:ext>
            </a:extLst>
          </p:cNvPr>
          <p:cNvSpPr/>
          <p:nvPr userDrawn="1"/>
        </p:nvSpPr>
        <p:spPr>
          <a:xfrm>
            <a:off x="10988040" y="0"/>
            <a:ext cx="1203960" cy="642112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760BAC6F-F25D-485A-9980-15DA976F3D4D}"/>
              </a:ext>
            </a:extLst>
          </p:cNvPr>
          <p:cNvSpPr/>
          <p:nvPr userDrawn="1"/>
        </p:nvSpPr>
        <p:spPr>
          <a:xfrm rot="16200000">
            <a:off x="4480560" y="-86360"/>
            <a:ext cx="6421120" cy="6593840"/>
          </a:xfrm>
          <a:prstGeom prst="rtTriangle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B9144-065C-484E-97D9-901E0E241CE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7840" y="457200"/>
            <a:ext cx="7813040" cy="236728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93BD-5BF8-4907-BFB7-BD4F0F70BF73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497840" y="2824480"/>
            <a:ext cx="7813040" cy="108362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29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32147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 Tex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B574-9B87-4DD9-99AA-BBB9DC2E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40541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9408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495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25417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Bar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1B7091-ACF2-443A-96DD-C114650BB74F}"/>
              </a:ext>
            </a:extLst>
          </p:cNvPr>
          <p:cNvSpPr/>
          <p:nvPr userDrawn="1"/>
        </p:nvSpPr>
        <p:spPr>
          <a:xfrm flipV="1">
            <a:off x="0" y="985520"/>
            <a:ext cx="12192000" cy="543560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60662-873C-4690-9EE9-CB954293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A76D-D87E-418F-9A6C-A0688015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" y="1213989"/>
            <a:ext cx="11586211" cy="5044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0708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 Block, 2 Colum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7923F-AB93-4BAB-9674-B9935D45FD51}"/>
              </a:ext>
            </a:extLst>
          </p:cNvPr>
          <p:cNvSpPr/>
          <p:nvPr userDrawn="1"/>
        </p:nvSpPr>
        <p:spPr>
          <a:xfrm>
            <a:off x="5892800" y="0"/>
            <a:ext cx="6299200" cy="6421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73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4" y="1421086"/>
            <a:ext cx="5424169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6877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ointy, 2 Columns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7">
            <a:extLst>
              <a:ext uri="{FF2B5EF4-FFF2-40B4-BE49-F238E27FC236}">
                <a16:creationId xmlns:a16="http://schemas.microsoft.com/office/drawing/2014/main" id="{E7E7ACE9-181C-4D5B-B50E-55E3FDF4549D}"/>
              </a:ext>
            </a:extLst>
          </p:cNvPr>
          <p:cNvSpPr/>
          <p:nvPr userDrawn="1"/>
        </p:nvSpPr>
        <p:spPr>
          <a:xfrm>
            <a:off x="0" y="0"/>
            <a:ext cx="6172200" cy="6421120"/>
          </a:xfrm>
          <a:prstGeom prst="homePlate">
            <a:avLst>
              <a:gd name="adj" fmla="val 12698"/>
            </a:avLst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C19CA-663D-4EC5-8EE9-B7C7D89D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41" y="523108"/>
            <a:ext cx="5716905" cy="8013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740A-D188-4C21-BC18-1DB8ED28EE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895" y="1421086"/>
            <a:ext cx="5181600" cy="46545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5BD6-F991-49C2-A858-8F09F18A0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9199" y="1421085"/>
            <a:ext cx="5716905" cy="46545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03508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>
            <a:normAutofit/>
          </a:bodyPr>
          <a:lstStyle>
            <a:lvl1pPr marL="0" indent="0" algn="ctr" defTabSz="914400" rtl="0" eaLnBrk="1" latinLnBrk="0" hangingPunct="1">
              <a:buNone/>
              <a:defRPr lang="en-US" sz="2800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>
            <a:normAutofit/>
          </a:bodyPr>
          <a:lstStyle>
            <a:lvl1pPr algn="ctr">
              <a:defRPr lang="en-US" sz="2800" b="1" kern="12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480131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2800" dirty="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BEB28-04D1-4C42-920A-C5326C08E00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483635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89861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7313589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728566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8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2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61943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614263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3624601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396001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9083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2507C0B-77BF-4981-8E39-29AA7909911E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396001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390832" y="3493673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9385663" y="3493672"/>
            <a:ext cx="237744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237744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385663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52877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16" grpId="0" animBg="1"/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tx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3 Pillar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8288383" y="2577395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401170" y="2577396"/>
            <a:ext cx="3474720" cy="840230"/>
          </a:xfrm>
        </p:spPr>
        <p:txBody>
          <a:bodyPr lIns="146304" rIns="146304"/>
          <a:lstStyle>
            <a:lvl1pPr marL="0" indent="0" algn="ctr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44776" y="2577396"/>
            <a:ext cx="347472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marL="0" indent="0" algn="ctr">
              <a:buNone/>
              <a:def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0" y="3493674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629770" y="3382066"/>
            <a:ext cx="301752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308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8471262" y="3382066"/>
            <a:ext cx="31089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2337D69-CD7F-4098-AC19-405A8092AC75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4344776" y="3493673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8331A1A-555C-4ED6-9821-A871C182E5A3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288383" y="3499109"/>
            <a:ext cx="3474720" cy="2226763"/>
          </a:xfrm>
        </p:spPr>
        <p:txBody>
          <a:bodyPr lIns="146304" rIns="146304"/>
          <a:lstStyle>
            <a:lvl1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1pPr>
            <a:lvl2pPr marL="0" indent="0" algn="ctr">
              <a:buFontTx/>
              <a:buNone/>
              <a:defRPr sz="220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defRPr>
            </a:lvl2pPr>
            <a:lvl3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3pPr>
            <a:lvl4pPr marL="0" indent="0" algn="ctr">
              <a:buFontTx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 algn="ctr">
              <a:buFontTx/>
              <a:buNone/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229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4" grpId="0" animBg="1"/>
          <p:bldP spid="15" grpId="0" animBg="1"/>
          <p:bldP spid="24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152191"/>
            <a:ext cx="8097838" cy="3693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82800"/>
            <a:ext cx="11658600" cy="2468879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spcBef>
                <a:spcPts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11179064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663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0" y="957"/>
            <a:ext cx="12192000" cy="1731403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9918" y="2425908"/>
            <a:ext cx="10312537" cy="2880560"/>
          </a:xfrm>
          <a:prstGeom prst="rect">
            <a:avLst/>
          </a:prstGeom>
        </p:spPr>
        <p:txBody>
          <a:bodyPr vert="horz"/>
          <a:lstStyle>
            <a:lvl1pPr marL="457189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1pPr>
            <a:lvl2pPr marL="992693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2pPr>
            <a:lvl3pPr marL="1447764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3pPr>
            <a:lvl4pPr marL="1983268" indent="-457189">
              <a:buClr>
                <a:schemeClr val="accent1"/>
              </a:buClr>
              <a:buFont typeface="Lucida Grande"/>
              <a:buChar char="›"/>
              <a:defRPr sz="2667">
                <a:latin typeface="Raleway"/>
                <a:cs typeface="Raleway"/>
              </a:defRPr>
            </a:lvl4pPr>
            <a:lvl5pPr marL="2438339" indent="-457189">
              <a:buClr>
                <a:schemeClr val="accent1"/>
              </a:buClr>
              <a:buFont typeface="Lucida Grande"/>
              <a:buChar char="›"/>
              <a:tabLst/>
              <a:defRPr sz="2667">
                <a:latin typeface="Raleway"/>
                <a:cs typeface="Raleway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hape 349"/>
          <p:cNvSpPr txBox="1">
            <a:spLocks noGrp="1"/>
          </p:cNvSpPr>
          <p:nvPr>
            <p:ph type="title" hasCustomPrompt="1"/>
          </p:nvPr>
        </p:nvSpPr>
        <p:spPr>
          <a:xfrm>
            <a:off x="609600" y="565837"/>
            <a:ext cx="10972800" cy="207652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None/>
              <a:defRPr sz="3733">
                <a:solidFill>
                  <a:schemeClr val="bg1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>
              <a:spcBef>
                <a:spcPts val="0"/>
              </a:spcBef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9202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0" y="1189178"/>
            <a:ext cx="11653523" cy="2050989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224092" indent="0">
              <a:buNone/>
              <a:defRPr/>
            </a:lvl3pPr>
            <a:lvl4pPr marL="448182" indent="0">
              <a:buNone/>
              <a:defRPr/>
            </a:lvl4pPr>
            <a:lvl5pPr marL="672274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263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913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MI TEMPLATE - Blank 3">
    <p:bg>
      <p:bgRef idx="1001">
        <a:schemeClr val="bg1"/>
      </p:bgRef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687"/>
          <p:cNvSpPr/>
          <p:nvPr/>
        </p:nvSpPr>
        <p:spPr>
          <a:xfrm>
            <a:off x="0" y="0"/>
            <a:ext cx="5918800" cy="6858000"/>
          </a:xfrm>
          <a:prstGeom prst="homePlate">
            <a:avLst>
              <a:gd name="adj" fmla="val 21093"/>
            </a:avLst>
          </a:prstGeom>
          <a:solidFill>
            <a:schemeClr val="lt1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  <p:sp>
        <p:nvSpPr>
          <p:cNvPr id="10" name="Shape 263"/>
          <p:cNvSpPr txBox="1">
            <a:spLocks noGrp="1"/>
          </p:cNvSpPr>
          <p:nvPr>
            <p:ph type="body" idx="10" hasCustomPrompt="1"/>
          </p:nvPr>
        </p:nvSpPr>
        <p:spPr>
          <a:xfrm>
            <a:off x="305767" y="305768"/>
            <a:ext cx="6669199" cy="56782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A9A9A"/>
              </a:buClr>
              <a:buSzPct val="100000"/>
              <a:defRPr sz="1867" b="1">
                <a:solidFill>
                  <a:schemeClr val="bg2"/>
                </a:solidFill>
                <a:latin typeface="Raleway"/>
                <a:ea typeface="Raleway"/>
                <a:cs typeface="Raleway"/>
              </a:defRPr>
            </a:lvl1pPr>
            <a:lvl2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2pPr>
            <a:lvl3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3pPr>
            <a:lvl4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4pPr>
            <a:lvl5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5pPr>
            <a:lvl6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6pPr>
            <a:lvl7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7pPr>
            <a:lvl8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8pPr>
            <a:lvl9pPr rtl="0">
              <a:spcBef>
                <a:spcPts val="0"/>
              </a:spcBef>
              <a:buClr>
                <a:srgbClr val="9A9A9A"/>
              </a:buClr>
              <a:buSzPct val="100000"/>
              <a:defRPr sz="2133" b="1">
                <a:solidFill>
                  <a:srgbClr val="9A9A9A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12859" y="6488297"/>
            <a:ext cx="804184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 baseline="0">
                <a:solidFill>
                  <a:schemeClr val="tx2"/>
                </a:solidFill>
                <a:latin typeface="Helvetica Neue"/>
                <a:ea typeface="Arial"/>
                <a:cs typeface="Helvetica Neue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A436-1048-CA4E-9C3F-FCB70029503E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6C797A"/>
                </a:solidFill>
                <a:effectLst/>
                <a:uLnTx/>
                <a:uFillTx/>
                <a:latin typeface="Helvetica Neue"/>
                <a:ea typeface="Arial"/>
                <a:cs typeface="Helvetica Neue"/>
                <a:sym typeface="Arial"/>
                <a:rtl val="0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6C797A"/>
              </a:solidFill>
              <a:effectLst/>
              <a:uLnTx/>
              <a:uFillTx/>
              <a:latin typeface="Helvetica Neue"/>
              <a:ea typeface="Arial"/>
              <a:cs typeface="Helvetica Neue"/>
              <a:sym typeface="Arial"/>
              <a:rtl val="0"/>
            </a:endParaRPr>
          </a:p>
        </p:txBody>
      </p:sp>
      <p:sp>
        <p:nvSpPr>
          <p:cNvPr id="14" name="Shape 148"/>
          <p:cNvSpPr txBox="1"/>
          <p:nvPr/>
        </p:nvSpPr>
        <p:spPr>
          <a:xfrm rot="5400000">
            <a:off x="-1076340" y="4860871"/>
            <a:ext cx="2471199" cy="292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Helvetica Neue"/>
              <a:buNone/>
            </a:pP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© 201</a:t>
            </a:r>
            <a:r>
              <a:rPr lang="en-US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800">
                <a:solidFill>
                  <a:schemeClr val="bg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DMI CONFIDENTIAL &amp; PROPRIETARY</a:t>
            </a:r>
          </a:p>
          <a:p>
            <a:pPr>
              <a:buClr>
                <a:srgbClr val="000000"/>
              </a:buClr>
              <a:buFont typeface="Arial"/>
              <a:buNone/>
            </a:pPr>
            <a:endParaRPr sz="800">
              <a:solidFill>
                <a:schemeClr val="bg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3789" y="1509919"/>
            <a:ext cx="4200575" cy="3850295"/>
          </a:xfrm>
          <a:prstGeom prst="rect">
            <a:avLst/>
          </a:prstGeom>
        </p:spPr>
        <p:txBody>
          <a:bodyPr vert="horz" anchor="ctr"/>
          <a:lstStyle>
            <a:lvl1pPr>
              <a:defRPr sz="2667">
                <a:solidFill>
                  <a:schemeClr val="accent1"/>
                </a:solidFill>
                <a:latin typeface="Raleway"/>
                <a:ea typeface="Raleway"/>
                <a:cs typeface="Raleway"/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589" y="1652706"/>
            <a:ext cx="5431900" cy="3707508"/>
          </a:xfrm>
          <a:prstGeom prst="rect">
            <a:avLst/>
          </a:prstGeom>
        </p:spPr>
        <p:txBody>
          <a:bodyPr vert="horz" anchor="ctr"/>
          <a:lstStyle>
            <a:lvl1pPr algn="ctr">
              <a:defRPr sz="2400" b="1" cap="all">
                <a:solidFill>
                  <a:schemeClr val="tx1"/>
                </a:solidFill>
                <a:latin typeface="Raleway"/>
                <a:ea typeface="Raleway"/>
                <a:cs typeface="Raleway"/>
              </a:defRPr>
            </a:lvl1pPr>
            <a:lvl2pPr algn="ctr">
              <a:defRPr sz="2400" b="1"/>
            </a:lvl2pPr>
            <a:lvl3pPr algn="ctr">
              <a:defRPr sz="2400" b="1"/>
            </a:lvl3pPr>
            <a:lvl4pPr algn="ctr">
              <a:defRPr sz="2400" b="1"/>
            </a:lvl4pPr>
            <a:lvl5pPr algn="ctr"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083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050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image" Target="../media/image2.svg"/><Relationship Id="rId30" Type="http://schemas.openxmlformats.org/officeDocument/2006/relationships/hyperlink" Target="https://twitter.com/thechriskent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image" Target="../media/image2.svg"/><Relationship Id="rId30" Type="http://schemas.openxmlformats.org/officeDocument/2006/relationships/hyperlink" Target="https://twitter.com/thechriskent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hyperlink" Target="https://thechriskent.com/" TargetMode="Externa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82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3">
            <a:hlinkClick r:id="rId25"/>
            <a:extLst>
              <a:ext uri="{FF2B5EF4-FFF2-40B4-BE49-F238E27FC236}">
                <a16:creationId xmlns:a16="http://schemas.microsoft.com/office/drawing/2014/main" id="{447E7A6E-50AF-4D4F-848A-C237C6CC1D47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30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#SPSCincy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3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3">
            <a:hlinkClick r:id="rId25"/>
            <a:extLst>
              <a:ext uri="{FF2B5EF4-FFF2-40B4-BE49-F238E27FC236}">
                <a16:creationId xmlns:a16="http://schemas.microsoft.com/office/drawing/2014/main" id="{447E7A6E-50AF-4D4F-848A-C237C6CC1D47}"/>
              </a:ext>
            </a:extLst>
          </p:cNvPr>
          <p:cNvSpPr txBox="1"/>
          <p:nvPr userDrawn="1"/>
        </p:nvSpPr>
        <p:spPr>
          <a:xfrm>
            <a:off x="5553635" y="6461567"/>
            <a:ext cx="663084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 </a:t>
            </a:r>
            <a:r>
              <a:rPr lang="en-US" sz="1800" b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MattJimison.com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4E133C-AD4C-4F08-A9AD-900524A4F1AE}"/>
              </a:ext>
            </a:extLst>
          </p:cNvPr>
          <p:cNvGrpSpPr/>
          <p:nvPr userDrawn="1"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7" name="Graphic 6" descr="Speech">
              <a:extLst>
                <a:ext uri="{FF2B5EF4-FFF2-40B4-BE49-F238E27FC236}">
                  <a16:creationId xmlns:a16="http://schemas.microsoft.com/office/drawing/2014/main" id="{DA973A9A-14C5-4768-B18C-EDDB9055C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5138AF0A-FBAB-418B-9019-043126799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9" name="TextBox 8">
            <a:hlinkClick r:id="rId30"/>
            <a:extLst>
              <a:ext uri="{FF2B5EF4-FFF2-40B4-BE49-F238E27FC236}">
                <a16:creationId xmlns:a16="http://schemas.microsoft.com/office/drawing/2014/main" id="{0B82843A-8ED1-4EF6-86BF-09529AEF37E1}"/>
              </a:ext>
            </a:extLst>
          </p:cNvPr>
          <p:cNvSpPr txBox="1"/>
          <p:nvPr userDrawn="1"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#SPSCincy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7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FF4D40-1C3B-451E-B422-C9A8F798820B}"/>
              </a:ext>
            </a:extLst>
          </p:cNvPr>
          <p:cNvSpPr/>
          <p:nvPr userDrawn="1"/>
        </p:nvSpPr>
        <p:spPr>
          <a:xfrm>
            <a:off x="0" y="6417946"/>
            <a:ext cx="12192000" cy="4400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FAD47-440E-4527-8F7A-F845E998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586211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E7D5-EF94-4008-B819-C8ECB377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94" y="1418301"/>
            <a:ext cx="11586211" cy="48398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3">
            <a:hlinkClick r:id="rId25"/>
            <a:extLst>
              <a:ext uri="{FF2B5EF4-FFF2-40B4-BE49-F238E27FC236}">
                <a16:creationId xmlns:a16="http://schemas.microsoft.com/office/drawing/2014/main" id="{447E7A6E-50AF-4D4F-848A-C237C6CC1D47}"/>
              </a:ext>
            </a:extLst>
          </p:cNvPr>
          <p:cNvSpPr txBox="1"/>
          <p:nvPr userDrawn="1"/>
        </p:nvSpPr>
        <p:spPr>
          <a:xfrm>
            <a:off x="5553635" y="6430789"/>
            <a:ext cx="663084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theChrisKent.com</a:t>
            </a:r>
          </a:p>
        </p:txBody>
      </p:sp>
    </p:spTree>
    <p:extLst>
      <p:ext uri="{BB962C8B-B14F-4D97-AF65-F5344CB8AC3E}">
        <p14:creationId xmlns:p14="http://schemas.microsoft.com/office/powerpoint/2010/main" val="293220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5" r:id="rId2"/>
    <p:sldLayoutId id="2147483690" r:id="rId3"/>
    <p:sldLayoutId id="2147483704" r:id="rId4"/>
    <p:sldLayoutId id="2147483654" r:id="rId5"/>
    <p:sldLayoutId id="2147483691" r:id="rId6"/>
    <p:sldLayoutId id="2147483650" r:id="rId7"/>
    <p:sldLayoutId id="2147483694" r:id="rId8"/>
    <p:sldLayoutId id="2147483692" r:id="rId9"/>
    <p:sldLayoutId id="2147483693" r:id="rId10"/>
    <p:sldLayoutId id="2147483686" r:id="rId11"/>
    <p:sldLayoutId id="2147483662" r:id="rId12"/>
    <p:sldLayoutId id="2147483688" r:id="rId13"/>
    <p:sldLayoutId id="2147483695" r:id="rId14"/>
    <p:sldLayoutId id="2147483696" r:id="rId15"/>
    <p:sldLayoutId id="2147483697" r:id="rId16"/>
    <p:sldLayoutId id="2147483687" r:id="rId17"/>
    <p:sldLayoutId id="2147483655" r:id="rId18"/>
    <p:sldLayoutId id="2147483698" r:id="rId19"/>
    <p:sldLayoutId id="2147483699" r:id="rId20"/>
    <p:sldLayoutId id="2147483700" r:id="rId21"/>
    <p:sldLayoutId id="2147483701" r:id="rId22"/>
    <p:sldLayoutId id="2147483705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2620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7192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176463" indent="-3476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.svg"/><Relationship Id="rId3" Type="http://schemas.openxmlformats.org/officeDocument/2006/relationships/image" Target="../media/image13.jpg&amp;ehk=KoZDBqkASBc"/><Relationship Id="rId7" Type="http://schemas.microsoft.com/office/2007/relationships/hdphoto" Target="../media/hdphoto1.wdp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.png"/><Relationship Id="rId11" Type="http://schemas.openxmlformats.org/officeDocument/2006/relationships/image" Target="../media/image18.sv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hyperlink" Target="https://www.flickr.com/photos/torange-biz/22525538676" TargetMode="External"/><Relationship Id="rId9" Type="http://schemas.openxmlformats.org/officeDocument/2006/relationships/image" Target="../media/image16.svg"/><Relationship Id="rId14" Type="http://schemas.openxmlformats.org/officeDocument/2006/relationships/hyperlink" Target="https://twitter.com/thechriskent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.svg"/><Relationship Id="rId3" Type="http://schemas.openxmlformats.org/officeDocument/2006/relationships/image" Target="../media/image19.jpg&amp;ehk=RTcMh41Wh9Op9jfrQVymkA&amp;r=0&amp;pid=OfficeInsert"/><Relationship Id="rId7" Type="http://schemas.microsoft.com/office/2007/relationships/hdphoto" Target="../media/hdphoto1.wdp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.png"/><Relationship Id="rId11" Type="http://schemas.openxmlformats.org/officeDocument/2006/relationships/image" Target="../media/image22.svg"/><Relationship Id="rId5" Type="http://schemas.openxmlformats.org/officeDocument/2006/relationships/image" Target="../media/image20.jpg"/><Relationship Id="rId10" Type="http://schemas.openxmlformats.org/officeDocument/2006/relationships/image" Target="../media/image21.png"/><Relationship Id="rId4" Type="http://schemas.openxmlformats.org/officeDocument/2006/relationships/hyperlink" Target="https://www.vexels.com/vectors/preview/75031/witch-bats-halloween-night-background" TargetMode="External"/><Relationship Id="rId9" Type="http://schemas.openxmlformats.org/officeDocument/2006/relationships/image" Target="../media/image16.svg"/><Relationship Id="rId14" Type="http://schemas.openxmlformats.org/officeDocument/2006/relationships/hyperlink" Target="https://twitter.com/thechrisken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&amp;ehk=fV9ykDKZ01P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dev.office.com/sharepoint/docs/spfx/set-up-your-development-environment" TargetMode="External"/><Relationship Id="rId7" Type="http://schemas.openxmlformats.org/officeDocument/2006/relationships/image" Target="../media/image2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.png"/><Relationship Id="rId5" Type="http://schemas.openxmlformats.org/officeDocument/2006/relationships/image" Target="../media/image29.svg"/><Relationship Id="rId10" Type="http://schemas.openxmlformats.org/officeDocument/2006/relationships/hyperlink" Target="https://twitter.com/thechriskent" TargetMode="External"/><Relationship Id="rId4" Type="http://schemas.openxmlformats.org/officeDocument/2006/relationships/image" Target="../media/image28.png"/><Relationship Id="rId9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dev.office.com/sharepoint/docs/spfx/set-up-your-development-environment" TargetMode="External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4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18" Type="http://schemas.openxmlformats.org/officeDocument/2006/relationships/image" Target="../media/image60.png"/><Relationship Id="rId26" Type="http://schemas.openxmlformats.org/officeDocument/2006/relationships/image" Target="../media/image68.png"/><Relationship Id="rId3" Type="http://schemas.openxmlformats.org/officeDocument/2006/relationships/image" Target="../media/image45.svg"/><Relationship Id="rId21" Type="http://schemas.openxmlformats.org/officeDocument/2006/relationships/image" Target="../media/image63.sv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17" Type="http://schemas.openxmlformats.org/officeDocument/2006/relationships/image" Target="../media/image59.svg"/><Relationship Id="rId25" Type="http://schemas.openxmlformats.org/officeDocument/2006/relationships/image" Target="../media/image67.sv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1.sv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24" Type="http://schemas.openxmlformats.org/officeDocument/2006/relationships/image" Target="../media/image66.png"/><Relationship Id="rId32" Type="http://schemas.openxmlformats.org/officeDocument/2006/relationships/image" Target="../media/image42.svg"/><Relationship Id="rId5" Type="http://schemas.openxmlformats.org/officeDocument/2006/relationships/image" Target="../media/image47.svg"/><Relationship Id="rId15" Type="http://schemas.openxmlformats.org/officeDocument/2006/relationships/image" Target="../media/image57.svg"/><Relationship Id="rId23" Type="http://schemas.openxmlformats.org/officeDocument/2006/relationships/image" Target="../media/image65.svg"/><Relationship Id="rId28" Type="http://schemas.openxmlformats.org/officeDocument/2006/relationships/image" Target="../media/image70.png"/><Relationship Id="rId10" Type="http://schemas.openxmlformats.org/officeDocument/2006/relationships/image" Target="../media/image52.png"/><Relationship Id="rId19" Type="http://schemas.openxmlformats.org/officeDocument/2006/relationships/image" Target="../media/image61.svg"/><Relationship Id="rId31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9.svg"/><Relationship Id="rId30" Type="http://schemas.openxmlformats.org/officeDocument/2006/relationships/hyperlink" Target="https://twitter.com/thechriskent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42.svg"/><Relationship Id="rId4" Type="http://schemas.openxmlformats.org/officeDocument/2006/relationships/image" Target="../media/image74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thechriskent" TargetMode="External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42.svg"/><Relationship Id="rId4" Type="http://schemas.openxmlformats.org/officeDocument/2006/relationships/image" Target="../media/image80.png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12" Type="http://schemas.openxmlformats.org/officeDocument/2006/relationships/image" Target="../media/image42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9.png"/><Relationship Id="rId11" Type="http://schemas.openxmlformats.org/officeDocument/2006/relationships/image" Target="../media/image41.png"/><Relationship Id="rId5" Type="http://schemas.openxmlformats.org/officeDocument/2006/relationships/image" Target="../media/image88.svg"/><Relationship Id="rId10" Type="http://schemas.openxmlformats.org/officeDocument/2006/relationships/hyperlink" Target="https://twitter.com/thechriskent" TargetMode="External"/><Relationship Id="rId4" Type="http://schemas.openxmlformats.org/officeDocument/2006/relationships/image" Target="../media/image87.png"/><Relationship Id="rId9" Type="http://schemas.openxmlformats.org/officeDocument/2006/relationships/image" Target="../media/image9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1.png"/><Relationship Id="rId5" Type="http://schemas.openxmlformats.org/officeDocument/2006/relationships/hyperlink" Target="https://twitter.com/thechriskent" TargetMode="External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28.png"/><Relationship Id="rId7" Type="http://schemas.openxmlformats.org/officeDocument/2006/relationships/image" Target="../media/image42.svg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1.png"/><Relationship Id="rId5" Type="http://schemas.openxmlformats.org/officeDocument/2006/relationships/hyperlink" Target="https://twitter.com/thechriskent" TargetMode="External"/><Relationship Id="rId4" Type="http://schemas.openxmlformats.org/officeDocument/2006/relationships/image" Target="../media/image29.svg"/><Relationship Id="rId9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103.png"/><Relationship Id="rId7" Type="http://schemas.openxmlformats.org/officeDocument/2006/relationships/image" Target="../media/image4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7.xml"/><Relationship Id="rId6" Type="http://schemas.openxmlformats.org/officeDocument/2006/relationships/hyperlink" Target="https://twitter.com/thechriskent" TargetMode="Externa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twitter.com/thechriskent" TargetMode="Externa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hechriskent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28.png"/><Relationship Id="rId7" Type="http://schemas.openxmlformats.org/officeDocument/2006/relationships/image" Target="../media/image42.svg"/><Relationship Id="rId2" Type="http://schemas.openxmlformats.org/officeDocument/2006/relationships/hyperlink" Target="https://dev.office.com/sharepoint/docs/spfx/set-up-your-development-environment" TargetMode="Externa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1.png"/><Relationship Id="rId5" Type="http://schemas.openxmlformats.org/officeDocument/2006/relationships/hyperlink" Target="https://twitter.com/thechriskent" TargetMode="External"/><Relationship Id="rId10" Type="http://schemas.microsoft.com/office/2007/relationships/hdphoto" Target="../media/hdphoto2.wdp"/><Relationship Id="rId4" Type="http://schemas.openxmlformats.org/officeDocument/2006/relationships/image" Target="../media/image29.svg"/><Relationship Id="rId9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7.tiff"/><Relationship Id="rId3" Type="http://schemas.openxmlformats.org/officeDocument/2006/relationships/image" Target="../media/image110.tiff"/><Relationship Id="rId7" Type="http://schemas.openxmlformats.org/officeDocument/2006/relationships/image" Target="../media/image113.tiff"/><Relationship Id="rId12" Type="http://schemas.openxmlformats.org/officeDocument/2006/relationships/image" Target="../media/image43.png"/><Relationship Id="rId2" Type="http://schemas.openxmlformats.org/officeDocument/2006/relationships/image" Target="../media/image109.tiff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12.png"/><Relationship Id="rId11" Type="http://schemas.microsoft.com/office/2007/relationships/hdphoto" Target="../media/hdphoto3.wdp"/><Relationship Id="rId5" Type="http://schemas.openxmlformats.org/officeDocument/2006/relationships/image" Target="../media/image111.emf"/><Relationship Id="rId15" Type="http://schemas.openxmlformats.org/officeDocument/2006/relationships/image" Target="../media/image41.png"/><Relationship Id="rId10" Type="http://schemas.openxmlformats.org/officeDocument/2006/relationships/image" Target="../media/image116.png"/><Relationship Id="rId4" Type="http://schemas.openxmlformats.org/officeDocument/2006/relationships/image" Target="../media/image96.png"/><Relationship Id="rId9" Type="http://schemas.openxmlformats.org/officeDocument/2006/relationships/image" Target="../media/image115.png"/><Relationship Id="rId14" Type="http://schemas.openxmlformats.org/officeDocument/2006/relationships/hyperlink" Target="https://twitter.com/thechriskent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7.tiff"/><Relationship Id="rId18" Type="http://schemas.openxmlformats.org/officeDocument/2006/relationships/image" Target="../media/image119.svg"/><Relationship Id="rId3" Type="http://schemas.openxmlformats.org/officeDocument/2006/relationships/image" Target="../media/image110.tiff"/><Relationship Id="rId7" Type="http://schemas.openxmlformats.org/officeDocument/2006/relationships/image" Target="../media/image113.tiff"/><Relationship Id="rId12" Type="http://schemas.openxmlformats.org/officeDocument/2006/relationships/image" Target="../media/image43.png"/><Relationship Id="rId17" Type="http://schemas.openxmlformats.org/officeDocument/2006/relationships/image" Target="../media/image118.png"/><Relationship Id="rId2" Type="http://schemas.openxmlformats.org/officeDocument/2006/relationships/image" Target="../media/image109.tiff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12.png"/><Relationship Id="rId11" Type="http://schemas.microsoft.com/office/2007/relationships/hdphoto" Target="../media/hdphoto3.wdp"/><Relationship Id="rId5" Type="http://schemas.openxmlformats.org/officeDocument/2006/relationships/image" Target="../media/image111.emf"/><Relationship Id="rId15" Type="http://schemas.openxmlformats.org/officeDocument/2006/relationships/image" Target="../media/image41.png"/><Relationship Id="rId10" Type="http://schemas.openxmlformats.org/officeDocument/2006/relationships/image" Target="../media/image116.png"/><Relationship Id="rId4" Type="http://schemas.openxmlformats.org/officeDocument/2006/relationships/image" Target="../media/image96.png"/><Relationship Id="rId9" Type="http://schemas.openxmlformats.org/officeDocument/2006/relationships/image" Target="../media/image115.png"/><Relationship Id="rId14" Type="http://schemas.openxmlformats.org/officeDocument/2006/relationships/hyperlink" Target="https://twitter.com/thechriskent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hyperlink" Target="https://twitter.com/thechriskent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1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aka.ms/sppnp-videos" TargetMode="External"/><Relationship Id="rId2" Type="http://schemas.openxmlformats.org/officeDocument/2006/relationships/hyperlink" Target="https://dev.office.com/pnp" TargetMode="External"/><Relationship Id="rId1" Type="http://schemas.openxmlformats.org/officeDocument/2006/relationships/slideLayout" Target="../slideLayouts/slideLayout5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&amp;ehk=fV9ykDKZ01P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1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dev.office.com/sharepoint/reference/spfx/sharepoint-framework-reference-overview" TargetMode="External"/><Relationship Id="rId3" Type="http://schemas.openxmlformats.org/officeDocument/2006/relationships/hyperlink" Target="https://dev.office.com/sharepoint/docs/spfx/sharepoint-framework-overview" TargetMode="External"/><Relationship Id="rId7" Type="http://schemas.openxmlformats.org/officeDocument/2006/relationships/hyperlink" Target="https://blog.mastykarz.nl/sharepoint-crud-operations-sharepoint-framework-client-side-web-parts/" TargetMode="External"/><Relationship Id="rId2" Type="http://schemas.openxmlformats.org/officeDocument/2006/relationships/hyperlink" Target="https://dev.office.com/sharepoint/docs/spfx/set-up-your-developer-tenant" TargetMode="External"/><Relationship Id="rId1" Type="http://schemas.openxmlformats.org/officeDocument/2006/relationships/slideLayout" Target="../slideLayouts/slideLayout54.xml"/><Relationship Id="rId6" Type="http://schemas.openxmlformats.org/officeDocument/2006/relationships/hyperlink" Target="https://dev.office.com/code-samples#?filters=sharepoint%20framework%20app" TargetMode="External"/><Relationship Id="rId5" Type="http://schemas.openxmlformats.org/officeDocument/2006/relationships/hyperlink" Target="https://dev.office.com/patterns-and-practices" TargetMode="External"/><Relationship Id="rId4" Type="http://schemas.openxmlformats.org/officeDocument/2006/relationships/hyperlink" Target="https://dev.office.com/sharepoint/docs/spfx/roadmap" TargetMode="External"/><Relationship Id="rId9" Type="http://schemas.openxmlformats.org/officeDocument/2006/relationships/hyperlink" Target="https://github.com/SharePoint/PnP-JS-Core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EA85A-A888-408F-AF41-4D94312F61C4}"/>
              </a:ext>
            </a:extLst>
          </p:cNvPr>
          <p:cNvGrpSpPr/>
          <p:nvPr/>
        </p:nvGrpSpPr>
        <p:grpSpPr>
          <a:xfrm>
            <a:off x="406311" y="928446"/>
            <a:ext cx="11379379" cy="2841894"/>
            <a:chOff x="498841" y="924572"/>
            <a:chExt cx="11379379" cy="2841894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01ABCDE-79D1-4E15-9577-E80FA2269EE8}"/>
                </a:ext>
              </a:extLst>
            </p:cNvPr>
            <p:cNvSpPr txBox="1">
              <a:spLocks/>
            </p:cNvSpPr>
            <p:nvPr/>
          </p:nvSpPr>
          <p:spPr>
            <a:xfrm>
              <a:off x="1611360" y="2460177"/>
              <a:ext cx="8991324" cy="130628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9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Framework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A21F6423-267A-4568-9CF9-F2CFF5F224B2}"/>
                </a:ext>
              </a:extLst>
            </p:cNvPr>
            <p:cNvSpPr txBox="1">
              <a:spLocks/>
            </p:cNvSpPr>
            <p:nvPr/>
          </p:nvSpPr>
          <p:spPr>
            <a:xfrm>
              <a:off x="498841" y="926167"/>
              <a:ext cx="1591219" cy="20062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S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C8DB6D-188C-4A95-ABEC-79A30C39B0A6}"/>
                </a:ext>
              </a:extLst>
            </p:cNvPr>
            <p:cNvSpPr txBox="1">
              <a:spLocks/>
            </p:cNvSpPr>
            <p:nvPr/>
          </p:nvSpPr>
          <p:spPr>
            <a:xfrm>
              <a:off x="10069285" y="924572"/>
              <a:ext cx="1808935" cy="200787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t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1CD886C-7ABD-45B0-8BA1-5D9EBB97CF8F}"/>
                </a:ext>
              </a:extLst>
            </p:cNvPr>
            <p:cNvSpPr txBox="1">
              <a:spLocks/>
            </p:cNvSpPr>
            <p:nvPr/>
          </p:nvSpPr>
          <p:spPr>
            <a:xfrm>
              <a:off x="1480459" y="1018179"/>
              <a:ext cx="8926285" cy="144199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5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harePoin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45F10-6E95-4345-A2BB-B355940B7864}"/>
                </a:ext>
              </a:extLst>
            </p:cNvPr>
            <p:cNvSpPr/>
            <p:nvPr/>
          </p:nvSpPr>
          <p:spPr>
            <a:xfrm>
              <a:off x="607701" y="941974"/>
              <a:ext cx="11161661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BE4C0A-4462-4DBD-B67E-290D1A2283CE}"/>
                </a:ext>
              </a:extLst>
            </p:cNvPr>
            <p:cNvSpPr/>
            <p:nvPr/>
          </p:nvSpPr>
          <p:spPr>
            <a:xfrm>
              <a:off x="607701" y="2841006"/>
              <a:ext cx="118872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56F178-7C4A-45D7-AC2E-7B391722F587}"/>
                </a:ext>
              </a:extLst>
            </p:cNvPr>
            <p:cNvSpPr/>
            <p:nvPr/>
          </p:nvSpPr>
          <p:spPr>
            <a:xfrm flipV="1">
              <a:off x="10384982" y="2841006"/>
              <a:ext cx="137160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31CE1E2-C148-4F2F-9271-68B17E763262}"/>
              </a:ext>
            </a:extLst>
          </p:cNvPr>
          <p:cNvSpPr txBox="1"/>
          <p:nvPr/>
        </p:nvSpPr>
        <p:spPr>
          <a:xfrm>
            <a:off x="1730825" y="3988042"/>
            <a:ext cx="873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normalizeH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50800">
                    <a:schemeClr val="tx1">
                      <a:lumMod val="50000"/>
                      <a:lumOff val="50000"/>
                    </a:schemeClr>
                  </a:glow>
                </a:effectLst>
                <a:latin typeface="AvantGarde CondBook" panose="020B0506000000000000" pitchFamily="34" charset="0"/>
              </a:rPr>
              <a:t>GETTING STARTED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F2CAB-DCF7-4C5A-A2CB-1D0A18C36AF5}"/>
              </a:ext>
            </a:extLst>
          </p:cNvPr>
          <p:cNvGrpSpPr/>
          <p:nvPr/>
        </p:nvGrpSpPr>
        <p:grpSpPr>
          <a:xfrm>
            <a:off x="110477" y="5747403"/>
            <a:ext cx="3636788" cy="887677"/>
            <a:chOff x="515171" y="5908768"/>
            <a:chExt cx="3636788" cy="8876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1C8869-76D7-4742-AF27-233C5352670B}"/>
                </a:ext>
              </a:extLst>
            </p:cNvPr>
            <p:cNvSpPr txBox="1"/>
            <p:nvPr/>
          </p:nvSpPr>
          <p:spPr>
            <a:xfrm>
              <a:off x="515171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CHRIS KENT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8E323F-600A-40DD-B62F-B50FA253C6BD}"/>
                </a:ext>
              </a:extLst>
            </p:cNvPr>
            <p:cNvSpPr txBox="1"/>
            <p:nvPr/>
          </p:nvSpPr>
          <p:spPr>
            <a:xfrm>
              <a:off x="515171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SharePoint Practice Lead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807AE16-5866-433B-9D8F-0BFCD1DEEBED}"/>
              </a:ext>
            </a:extLst>
          </p:cNvPr>
          <p:cNvGrpSpPr/>
          <p:nvPr/>
        </p:nvGrpSpPr>
        <p:grpSpPr>
          <a:xfrm>
            <a:off x="8447164" y="5747403"/>
            <a:ext cx="3636788" cy="887677"/>
            <a:chOff x="3746947" y="5908768"/>
            <a:chExt cx="3636788" cy="8876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07ECBA-B0DB-4929-A300-FA392922241B}"/>
                </a:ext>
              </a:extLst>
            </p:cNvPr>
            <p:cNvSpPr txBox="1"/>
            <p:nvPr/>
          </p:nvSpPr>
          <p:spPr>
            <a:xfrm>
              <a:off x="3746947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MATT JIMISON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AB9F87-A6DE-43B4-8B4E-7C5A74E151CA}"/>
                </a:ext>
              </a:extLst>
            </p:cNvPr>
            <p:cNvSpPr txBox="1"/>
            <p:nvPr/>
          </p:nvSpPr>
          <p:spPr>
            <a:xfrm>
              <a:off x="3746947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Director of Platform Solutions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2308C-93D6-4F30-996C-03FEE573E07E}"/>
              </a:ext>
            </a:extLst>
          </p:cNvPr>
          <p:cNvSpPr/>
          <p:nvPr/>
        </p:nvSpPr>
        <p:spPr>
          <a:xfrm rot="10800000">
            <a:off x="-4" y="743698"/>
            <a:ext cx="12191999" cy="314810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70000"/>
                </a:srgbClr>
              </a:gs>
              <a:gs pos="5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68A84D-2C20-4CD1-A293-7EFB9EFA3787}"/>
              </a:ext>
            </a:extLst>
          </p:cNvPr>
          <p:cNvSpPr/>
          <p:nvPr/>
        </p:nvSpPr>
        <p:spPr>
          <a:xfrm>
            <a:off x="406311" y="2725040"/>
            <a:ext cx="1324514" cy="318298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4DDDC-164D-4D92-860B-08D8F4676A1D}"/>
              </a:ext>
            </a:extLst>
          </p:cNvPr>
          <p:cNvSpPr/>
          <p:nvPr/>
        </p:nvSpPr>
        <p:spPr>
          <a:xfrm rot="10800000">
            <a:off x="10218964" y="2777171"/>
            <a:ext cx="1566725" cy="266167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BD17-883C-46AE-984E-A68538158964}"/>
              </a:ext>
            </a:extLst>
          </p:cNvPr>
          <p:cNvSpPr/>
          <p:nvPr/>
        </p:nvSpPr>
        <p:spPr>
          <a:xfrm>
            <a:off x="406311" y="873086"/>
            <a:ext cx="11379378" cy="2757620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9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EA85A-A888-408F-AF41-4D94312F61C4}"/>
              </a:ext>
            </a:extLst>
          </p:cNvPr>
          <p:cNvGrpSpPr/>
          <p:nvPr/>
        </p:nvGrpSpPr>
        <p:grpSpPr>
          <a:xfrm>
            <a:off x="406311" y="928446"/>
            <a:ext cx="11379379" cy="2841894"/>
            <a:chOff x="498841" y="924572"/>
            <a:chExt cx="11379379" cy="2841894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01ABCDE-79D1-4E15-9577-E80FA2269EE8}"/>
                </a:ext>
              </a:extLst>
            </p:cNvPr>
            <p:cNvSpPr txBox="1">
              <a:spLocks/>
            </p:cNvSpPr>
            <p:nvPr/>
          </p:nvSpPr>
          <p:spPr>
            <a:xfrm>
              <a:off x="1611360" y="2460177"/>
              <a:ext cx="8991324" cy="130628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9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Framework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A21F6423-267A-4568-9CF9-F2CFF5F224B2}"/>
                </a:ext>
              </a:extLst>
            </p:cNvPr>
            <p:cNvSpPr txBox="1">
              <a:spLocks/>
            </p:cNvSpPr>
            <p:nvPr/>
          </p:nvSpPr>
          <p:spPr>
            <a:xfrm>
              <a:off x="498841" y="926167"/>
              <a:ext cx="1591219" cy="20062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S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C8DB6D-188C-4A95-ABEC-79A30C39B0A6}"/>
                </a:ext>
              </a:extLst>
            </p:cNvPr>
            <p:cNvSpPr txBox="1">
              <a:spLocks/>
            </p:cNvSpPr>
            <p:nvPr/>
          </p:nvSpPr>
          <p:spPr>
            <a:xfrm>
              <a:off x="10069285" y="924572"/>
              <a:ext cx="1808935" cy="200787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t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1CD886C-7ABD-45B0-8BA1-5D9EBB97CF8F}"/>
                </a:ext>
              </a:extLst>
            </p:cNvPr>
            <p:cNvSpPr txBox="1">
              <a:spLocks/>
            </p:cNvSpPr>
            <p:nvPr/>
          </p:nvSpPr>
          <p:spPr>
            <a:xfrm>
              <a:off x="1480459" y="1018179"/>
              <a:ext cx="8926285" cy="144199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5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harePoin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45F10-6E95-4345-A2BB-B355940B7864}"/>
                </a:ext>
              </a:extLst>
            </p:cNvPr>
            <p:cNvSpPr/>
            <p:nvPr/>
          </p:nvSpPr>
          <p:spPr>
            <a:xfrm>
              <a:off x="607701" y="941974"/>
              <a:ext cx="11161661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BE4C0A-4462-4DBD-B67E-290D1A2283CE}"/>
                </a:ext>
              </a:extLst>
            </p:cNvPr>
            <p:cNvSpPr/>
            <p:nvPr/>
          </p:nvSpPr>
          <p:spPr>
            <a:xfrm>
              <a:off x="607701" y="2841006"/>
              <a:ext cx="118872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56F178-7C4A-45D7-AC2E-7B391722F587}"/>
                </a:ext>
              </a:extLst>
            </p:cNvPr>
            <p:cNvSpPr/>
            <p:nvPr/>
          </p:nvSpPr>
          <p:spPr>
            <a:xfrm flipV="1">
              <a:off x="10384982" y="2841006"/>
              <a:ext cx="137160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31CE1E2-C148-4F2F-9271-68B17E763262}"/>
              </a:ext>
            </a:extLst>
          </p:cNvPr>
          <p:cNvSpPr txBox="1"/>
          <p:nvPr/>
        </p:nvSpPr>
        <p:spPr>
          <a:xfrm>
            <a:off x="1730825" y="3988042"/>
            <a:ext cx="873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normalizeH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50800">
                    <a:schemeClr val="tx1">
                      <a:lumMod val="50000"/>
                      <a:lumOff val="50000"/>
                    </a:schemeClr>
                  </a:glow>
                </a:effectLst>
                <a:latin typeface="AvantGarde CondBook" panose="020B0506000000000000" pitchFamily="34" charset="0"/>
              </a:rPr>
              <a:t>GETTING STARTED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F2CAB-DCF7-4C5A-A2CB-1D0A18C36AF5}"/>
              </a:ext>
            </a:extLst>
          </p:cNvPr>
          <p:cNvGrpSpPr/>
          <p:nvPr/>
        </p:nvGrpSpPr>
        <p:grpSpPr>
          <a:xfrm>
            <a:off x="4277606" y="5747403"/>
            <a:ext cx="3636788" cy="887677"/>
            <a:chOff x="515171" y="5908768"/>
            <a:chExt cx="3636788" cy="8876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1C8869-76D7-4742-AF27-233C5352670B}"/>
                </a:ext>
              </a:extLst>
            </p:cNvPr>
            <p:cNvSpPr txBox="1"/>
            <p:nvPr/>
          </p:nvSpPr>
          <p:spPr>
            <a:xfrm>
              <a:off x="515171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CHRIS KENT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8E323F-600A-40DD-B62F-B50FA253C6BD}"/>
                </a:ext>
              </a:extLst>
            </p:cNvPr>
            <p:cNvSpPr txBox="1"/>
            <p:nvPr/>
          </p:nvSpPr>
          <p:spPr>
            <a:xfrm>
              <a:off x="515171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SharePoint Practice Lead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2308C-93D6-4F30-996C-03FEE573E07E}"/>
              </a:ext>
            </a:extLst>
          </p:cNvPr>
          <p:cNvSpPr/>
          <p:nvPr/>
        </p:nvSpPr>
        <p:spPr>
          <a:xfrm rot="10800000">
            <a:off x="-4" y="743698"/>
            <a:ext cx="12191999" cy="314810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70000"/>
                </a:srgbClr>
              </a:gs>
              <a:gs pos="5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68A84D-2C20-4CD1-A293-7EFB9EFA3787}"/>
              </a:ext>
            </a:extLst>
          </p:cNvPr>
          <p:cNvSpPr/>
          <p:nvPr/>
        </p:nvSpPr>
        <p:spPr>
          <a:xfrm>
            <a:off x="406311" y="2725040"/>
            <a:ext cx="1324514" cy="318298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4DDDC-164D-4D92-860B-08D8F4676A1D}"/>
              </a:ext>
            </a:extLst>
          </p:cNvPr>
          <p:cNvSpPr/>
          <p:nvPr/>
        </p:nvSpPr>
        <p:spPr>
          <a:xfrm rot="10800000">
            <a:off x="10218964" y="2777171"/>
            <a:ext cx="1566725" cy="266167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BD17-883C-46AE-984E-A68538158964}"/>
              </a:ext>
            </a:extLst>
          </p:cNvPr>
          <p:cNvSpPr/>
          <p:nvPr/>
        </p:nvSpPr>
        <p:spPr>
          <a:xfrm>
            <a:off x="406311" y="873086"/>
            <a:ext cx="11379378" cy="2757620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8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85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80s Retro Halloween Clip Art">
            <a:extLst>
              <a:ext uri="{FF2B5EF4-FFF2-40B4-BE49-F238E27FC236}">
                <a16:creationId xmlns:a16="http://schemas.microsoft.com/office/drawing/2014/main" id="{37D24D83-37EB-4649-972E-77561524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12" y="978730"/>
            <a:ext cx="22479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A41E11F6-1670-43C3-81FC-A349D9035907}"/>
              </a:ext>
            </a:extLst>
          </p:cNvPr>
          <p:cNvSpPr/>
          <p:nvPr/>
        </p:nvSpPr>
        <p:spPr>
          <a:xfrm rot="840921">
            <a:off x="9415270" y="1113347"/>
            <a:ext cx="2753591" cy="1216045"/>
          </a:xfrm>
          <a:prstGeom prst="wedgeEllipseCallout">
            <a:avLst>
              <a:gd name="adj1" fmla="val -29166"/>
              <a:gd name="adj2" fmla="val 92750"/>
            </a:avLst>
          </a:prstGeom>
          <a:pattFill prst="pct60">
            <a:fgClr>
              <a:srgbClr val="C94A28"/>
            </a:fgClr>
            <a:bgClr>
              <a:srgbClr val="D6663A"/>
            </a:bgClr>
          </a:patt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effectLst>
                  <a:glow rad="12700">
                    <a:schemeClr val="accent3">
                      <a:lumMod val="20000"/>
                      <a:lumOff val="80000"/>
                      <a:alpha val="80000"/>
                    </a:schemeClr>
                  </a:glow>
                </a:effectLst>
                <a:latin typeface="Forte" panose="03060902040502070203" pitchFamily="66" charset="0"/>
              </a:rPr>
              <a:t>Mee-OW!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278A684-B949-4BCF-97B5-3E986377C541}"/>
              </a:ext>
            </a:extLst>
          </p:cNvPr>
          <p:cNvSpPr txBox="1">
            <a:spLocks/>
          </p:cNvSpPr>
          <p:nvPr/>
        </p:nvSpPr>
        <p:spPr>
          <a:xfrm>
            <a:off x="302895" y="370708"/>
            <a:ext cx="11586211" cy="12160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  <a:endParaRPr lang="en-US" sz="72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57E6A9-9E2F-4747-AE98-FFD7AAD115B2}"/>
              </a:ext>
            </a:extLst>
          </p:cNvPr>
          <p:cNvSpPr txBox="1">
            <a:spLocks/>
          </p:cNvSpPr>
          <p:nvPr/>
        </p:nvSpPr>
        <p:spPr>
          <a:xfrm>
            <a:off x="302894" y="1721224"/>
            <a:ext cx="11586211" cy="4536886"/>
          </a:xfrm>
          <a:prstGeom prst="rect">
            <a:avLst/>
          </a:prstGeom>
        </p:spPr>
        <p:txBody>
          <a:bodyPr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/>
              <a:t>Title Slide</a:t>
            </a:r>
          </a:p>
          <a:p>
            <a:pPr marL="457200" indent="-457200"/>
            <a:r>
              <a:rPr lang="en-US" dirty="0"/>
              <a:t>Agenda</a:t>
            </a:r>
          </a:p>
          <a:p>
            <a:pPr marL="457200" indent="-457200"/>
            <a:r>
              <a:rPr lang="en-US" dirty="0"/>
              <a:t>Me reading the agenda to you</a:t>
            </a:r>
          </a:p>
        </p:txBody>
      </p:sp>
    </p:spTree>
    <p:extLst>
      <p:ext uri="{BB962C8B-B14F-4D97-AF65-F5344CB8AC3E}">
        <p14:creationId xmlns:p14="http://schemas.microsoft.com/office/powerpoint/2010/main" val="179891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4BB17F-057C-4115-B2CF-81BA5A29D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6"/>
          <a:stretch/>
        </p:blipFill>
        <p:spPr>
          <a:xfrm>
            <a:off x="0" y="-8826"/>
            <a:ext cx="12191999" cy="6464055"/>
          </a:xfrm>
          <a:prstGeom prst="rect">
            <a:avLst/>
          </a:prstGeom>
        </p:spPr>
      </p:pic>
      <p:pic>
        <p:nvPicPr>
          <p:cNvPr id="7" name="Picture 6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45688124-67F6-4799-8EC7-DFDFDC3DD1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>
          <a:xfrm>
            <a:off x="0" y="-8825"/>
            <a:ext cx="12191999" cy="6464054"/>
          </a:xfrm>
          <a:prstGeom prst="rect">
            <a:avLst/>
          </a:prstGeom>
        </p:spPr>
      </p:pic>
      <p:pic>
        <p:nvPicPr>
          <p:cNvPr id="11" name="Picture 10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C8A3F13C-0BFD-413E-B00D-41C3C56EDB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6"/>
          <a:stretch/>
        </p:blipFill>
        <p:spPr>
          <a:xfrm>
            <a:off x="0" y="-8828"/>
            <a:ext cx="12191999" cy="6464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478A8C-0644-4938-83A2-951FCDF916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0" y="0"/>
            <a:ext cx="12191999" cy="6455230"/>
          </a:xfrm>
          <a:prstGeom prst="rect">
            <a:avLst/>
          </a:prstGeom>
        </p:spPr>
      </p:pic>
      <p:pic>
        <p:nvPicPr>
          <p:cNvPr id="15" name="Picture 14" descr="A picture containing object, wall, clock, indoor&#10;&#10;Description generated with high confidence">
            <a:extLst>
              <a:ext uri="{FF2B5EF4-FFF2-40B4-BE49-F238E27FC236}">
                <a16:creationId xmlns:a16="http://schemas.microsoft.com/office/drawing/2014/main" id="{9D2A1350-615A-494C-90C3-75EE1290D8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0" y="0"/>
            <a:ext cx="12192000" cy="6455229"/>
          </a:xfrm>
          <a:prstGeom prst="rect">
            <a:avLst/>
          </a:prstGeom>
        </p:spPr>
      </p:pic>
      <p:pic>
        <p:nvPicPr>
          <p:cNvPr id="17" name="Picture 16" descr="A picture containing object, wall, indoor, clock&#10;&#10;Description generated with high confidence">
            <a:extLst>
              <a:ext uri="{FF2B5EF4-FFF2-40B4-BE49-F238E27FC236}">
                <a16:creationId xmlns:a16="http://schemas.microsoft.com/office/drawing/2014/main" id="{09BB3E15-6138-45DB-966F-4B45421CEC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"/>
          <a:stretch/>
        </p:blipFill>
        <p:spPr>
          <a:xfrm>
            <a:off x="-1" y="0"/>
            <a:ext cx="12192001" cy="645522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8472EB-8A86-426C-9B4E-85BA92D2F892}"/>
              </a:ext>
            </a:extLst>
          </p:cNvPr>
          <p:cNvSpPr/>
          <p:nvPr/>
        </p:nvSpPr>
        <p:spPr>
          <a:xfrm>
            <a:off x="-2" y="-1"/>
            <a:ext cx="12192002" cy="6455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>
                <a:ln w="28575">
                  <a:solidFill>
                    <a:srgbClr val="049C57"/>
                  </a:solidFill>
                </a:ln>
                <a:solidFill>
                  <a:srgbClr val="FEF8FF"/>
                </a:solidFill>
                <a:effectLst>
                  <a:glow rad="139700">
                    <a:srgbClr val="29BD7B">
                      <a:alpha val="53000"/>
                    </a:srgbClr>
                  </a:glow>
                </a:effectLst>
                <a:latin typeface="+mj-lt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2652201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7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832225"/>
            <a:ext cx="12192000" cy="1544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What it is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When to use it</a:t>
            </a:r>
          </a:p>
        </p:txBody>
      </p:sp>
    </p:spTree>
    <p:extLst>
      <p:ext uri="{BB962C8B-B14F-4D97-AF65-F5344CB8AC3E}">
        <p14:creationId xmlns:p14="http://schemas.microsoft.com/office/powerpoint/2010/main" val="16940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27100"/>
            <a:ext cx="12192000" cy="3594100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EXTENSIONS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521200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Know the Types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Purpose</a:t>
            </a:r>
          </a:p>
        </p:txBody>
      </p:sp>
    </p:spTree>
    <p:extLst>
      <p:ext uri="{BB962C8B-B14F-4D97-AF65-F5344CB8AC3E}">
        <p14:creationId xmlns:p14="http://schemas.microsoft.com/office/powerpoint/2010/main" val="113891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27100"/>
            <a:ext cx="12192000" cy="3594100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SharePoint Framework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development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521200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Setup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Tooling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Quick Tips</a:t>
            </a:r>
          </a:p>
        </p:txBody>
      </p:sp>
    </p:spTree>
    <p:extLst>
      <p:ext uri="{BB962C8B-B14F-4D97-AF65-F5344CB8AC3E}">
        <p14:creationId xmlns:p14="http://schemas.microsoft.com/office/powerpoint/2010/main" val="16818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65C9DC-1B23-4A84-BD5E-9AF081FC7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265238"/>
            <a:ext cx="12192000" cy="2566987"/>
          </a:xfrm>
        </p:spPr>
        <p:txBody>
          <a:bodyPr anchor="ctr">
            <a:noAutofit/>
          </a:bodyPr>
          <a:lstStyle/>
          <a:p>
            <a:pPr algn="ctr"/>
            <a:r>
              <a:rPr lang="en-US" sz="8800" cap="all" dirty="0">
                <a:solidFill>
                  <a:schemeClr val="bg1"/>
                </a:solidFill>
              </a:rPr>
              <a:t>Patterns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And</a:t>
            </a:r>
            <a:br>
              <a:rPr lang="en-US" sz="8800" cap="all" dirty="0">
                <a:solidFill>
                  <a:schemeClr val="bg1"/>
                </a:solidFill>
              </a:rPr>
            </a:br>
            <a:r>
              <a:rPr lang="en-US" sz="8800" cap="all" dirty="0">
                <a:solidFill>
                  <a:schemeClr val="bg1"/>
                </a:solidFill>
              </a:rPr>
              <a:t>Practices</a:t>
            </a:r>
            <a:endParaRPr lang="en-US" sz="4400" cap="all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734695-1686-40C4-8C42-CDD476DA7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224338"/>
            <a:ext cx="12192000" cy="714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200" dirty="0">
                <a:solidFill>
                  <a:schemeClr val="accent2"/>
                </a:solidFill>
              </a:rPr>
              <a:t>Samples </a:t>
            </a:r>
            <a:r>
              <a:rPr lang="en-US" sz="6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6200" dirty="0">
                <a:solidFill>
                  <a:schemeClr val="accent2"/>
                </a:solidFill>
              </a:rPr>
              <a:t> Guidance</a:t>
            </a:r>
          </a:p>
        </p:txBody>
      </p:sp>
    </p:spTree>
    <p:extLst>
      <p:ext uri="{BB962C8B-B14F-4D97-AF65-F5344CB8AC3E}">
        <p14:creationId xmlns:p14="http://schemas.microsoft.com/office/powerpoint/2010/main" val="79751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">
        <p:fade/>
      </p:transition>
    </mc:Choice>
    <mc:Fallback xmlns="">
      <p:transition spd="med" advClick="0" advTm="5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698" y="5312994"/>
            <a:ext cx="3606532" cy="801388"/>
          </a:xfrm>
        </p:spPr>
        <p:txBody>
          <a:bodyPr>
            <a:noAutofit/>
          </a:bodyPr>
          <a:lstStyle/>
          <a:p>
            <a:r>
              <a:rPr lang="en-US" sz="5400" dirty="0"/>
              <a:t>Chris Kent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95" y="2438396"/>
            <a:ext cx="5910870" cy="732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@theChrisKent</a:t>
            </a:r>
          </a:p>
        </p:txBody>
      </p:sp>
      <p:pic>
        <p:nvPicPr>
          <p:cNvPr id="6" name="Picture 5" descr="Incredibly Handsome Man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2615" y="919592"/>
            <a:ext cx="3880396" cy="3823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2702014" y="1084483"/>
            <a:ext cx="1417431" cy="11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596053">
            <a:off x="7566141" y="5032253"/>
            <a:ext cx="914400" cy="914400"/>
          </a:xfrm>
          <a:prstGeom prst="rect">
            <a:avLst/>
          </a:prstGeom>
        </p:spPr>
      </p:pic>
      <p:pic>
        <p:nvPicPr>
          <p:cNvPr id="18" name="Graphic 17" descr="Hamst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0541" y="3419605"/>
            <a:ext cx="1500376" cy="1500376"/>
          </a:xfrm>
          <a:prstGeom prst="rect">
            <a:avLst/>
          </a:prstGeom>
        </p:spPr>
      </p:pic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9479E5-DC15-4960-83FF-FB6F95D240BD}"/>
              </a:ext>
            </a:extLst>
          </p:cNvPr>
          <p:cNvSpPr txBox="1">
            <a:spLocks/>
          </p:cNvSpPr>
          <p:nvPr/>
        </p:nvSpPr>
        <p:spPr>
          <a:xfrm>
            <a:off x="455295" y="4919981"/>
            <a:ext cx="5910870" cy="77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dirty="0"/>
              <a:t>theChrisKent.com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A8759F-2730-418C-B54B-033AF2E838AD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0" name="Graphic 9" descr="Speech">
              <a:extLst>
                <a:ext uri="{FF2B5EF4-FFF2-40B4-BE49-F238E27FC236}">
                  <a16:creationId xmlns:a16="http://schemas.microsoft.com/office/drawing/2014/main" id="{030FFDDE-E084-4CF3-9E5A-F18838FC46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1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05346C2B-85FB-44AD-9025-281A5378A57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2" name="TextBox 11">
            <a:hlinkClick r:id="rId14"/>
            <a:extLst>
              <a:ext uri="{FF2B5EF4-FFF2-40B4-BE49-F238E27FC236}">
                <a16:creationId xmlns:a16="http://schemas.microsoft.com/office/drawing/2014/main" id="{77FB77D1-6224-4601-BD14-80D889727EB5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#SPSCincy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43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6D5D95-C18E-46C6-9AC0-0A0E5F6A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848" y="5389194"/>
            <a:ext cx="4437202" cy="801388"/>
          </a:xfrm>
        </p:spPr>
        <p:txBody>
          <a:bodyPr>
            <a:noAutofit/>
          </a:bodyPr>
          <a:lstStyle/>
          <a:p>
            <a:r>
              <a:rPr lang="en-US" sz="5400" dirty="0"/>
              <a:t>Matt Jimison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B83E-70B6-4FBC-BBFB-11FB3483B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95" y="2438396"/>
            <a:ext cx="5910870" cy="732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@mjimison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979121-E7A9-4BE3-BAF1-54F013B0EB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218" y="919592"/>
            <a:ext cx="3823190" cy="3823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http://cdn.madeby.hm/img/twitter-bird-white-on-blue-xl.png">
            <a:extLst>
              <a:ext uri="{FF2B5EF4-FFF2-40B4-BE49-F238E27FC236}">
                <a16:creationId xmlns:a16="http://schemas.microsoft.com/office/drawing/2014/main" id="{6A5D6851-EA20-47BF-8F67-1C36FF1A6C2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2702014" y="1084483"/>
            <a:ext cx="1417431" cy="11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 descr="Line Arrow: Clockwise curve">
            <a:extLst>
              <a:ext uri="{FF2B5EF4-FFF2-40B4-BE49-F238E27FC236}">
                <a16:creationId xmlns:a16="http://schemas.microsoft.com/office/drawing/2014/main" id="{74567391-1DD3-437D-9EE0-42B71DCC82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596053">
            <a:off x="6861291" y="5108453"/>
            <a:ext cx="914400" cy="914400"/>
          </a:xfrm>
          <a:prstGeom prst="rect">
            <a:avLst/>
          </a:prstGeom>
        </p:spPr>
      </p:pic>
      <p:pic>
        <p:nvPicPr>
          <p:cNvPr id="18" name="Graphic 17" descr="Beaker">
            <a:extLst>
              <a:ext uri="{FF2B5EF4-FFF2-40B4-BE49-F238E27FC236}">
                <a16:creationId xmlns:a16="http://schemas.microsoft.com/office/drawing/2014/main" id="{113D147C-2272-44BC-8B2F-06EC943984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0541" y="3419605"/>
            <a:ext cx="1500376" cy="1500376"/>
          </a:xfrm>
          <a:prstGeom prst="rect">
            <a:avLst/>
          </a:prstGeom>
        </p:spPr>
      </p:pic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9479E5-DC15-4960-83FF-FB6F95D240BD}"/>
              </a:ext>
            </a:extLst>
          </p:cNvPr>
          <p:cNvSpPr txBox="1">
            <a:spLocks/>
          </p:cNvSpPr>
          <p:nvPr/>
        </p:nvSpPr>
        <p:spPr>
          <a:xfrm>
            <a:off x="455295" y="4919981"/>
            <a:ext cx="5910870" cy="77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dirty="0"/>
              <a:t>MattJimison.com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49D5FC-7D79-4FF4-B048-9ABF22BD27D4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0" name="Graphic 9" descr="Speech">
              <a:extLst>
                <a:ext uri="{FF2B5EF4-FFF2-40B4-BE49-F238E27FC236}">
                  <a16:creationId xmlns:a16="http://schemas.microsoft.com/office/drawing/2014/main" id="{4ED4525B-552F-44ED-B2C5-8C50D5E142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1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1D264283-0320-4CEF-AAA1-5A2B7F8827B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2" name="TextBox 11">
            <a:hlinkClick r:id="rId14"/>
            <a:extLst>
              <a:ext uri="{FF2B5EF4-FFF2-40B4-BE49-F238E27FC236}">
                <a16:creationId xmlns:a16="http://schemas.microsoft.com/office/drawing/2014/main" id="{23FE96D9-4476-4155-B321-3D8DA1DF2478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#SPSCincy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683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" fill="hold">
                                          <p:stCondLst>
                                            <p:cond delay="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" fill="hold">
                                          <p:stCondLst>
                                            <p:cond delay="5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1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B0D21B-A172-47DE-9AB1-47FB202394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71"/>
          <a:stretch/>
        </p:blipFill>
        <p:spPr>
          <a:xfrm>
            <a:off x="2886075" y="1833889"/>
            <a:ext cx="6419850" cy="2437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5EBE44-2188-4595-B34D-18FD9136A430}"/>
              </a:ext>
            </a:extLst>
          </p:cNvPr>
          <p:cNvSpPr txBox="1"/>
          <p:nvPr/>
        </p:nvSpPr>
        <p:spPr>
          <a:xfrm>
            <a:off x="4073047" y="4271375"/>
            <a:ext cx="4045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</a:rPr>
              <a:t>dminc.com</a:t>
            </a:r>
          </a:p>
        </p:txBody>
      </p:sp>
    </p:spTree>
    <p:extLst>
      <p:ext uri="{BB962C8B-B14F-4D97-AF65-F5344CB8AC3E}">
        <p14:creationId xmlns:p14="http://schemas.microsoft.com/office/powerpoint/2010/main" val="29498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ine Arrow: Slight curve">
            <a:extLst>
              <a:ext uri="{FF2B5EF4-FFF2-40B4-BE49-F238E27FC236}">
                <a16:creationId xmlns:a16="http://schemas.microsoft.com/office/drawing/2014/main" id="{BF6FC395-A176-4557-BAFF-0475AC232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61446">
            <a:off x="1364053" y="2385163"/>
            <a:ext cx="8562468" cy="56143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43E151-68B7-4A2B-ADEA-078E2E07B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" y="370708"/>
            <a:ext cx="11889105" cy="801388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NEEDS FOR FELLOW HUMANS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2BC75-2774-418B-9C5D-055DD4C2B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  <a:p>
            <a:r>
              <a:rPr lang="en-US" dirty="0"/>
              <a:t>OTHER HUMAN NEEDS</a:t>
            </a:r>
          </a:p>
          <a:p>
            <a:r>
              <a:rPr lang="en-US" dirty="0"/>
              <a:t>Slides will be Available on my</a:t>
            </a:r>
            <a:br>
              <a:rPr lang="en-US" dirty="0"/>
            </a:br>
            <a:r>
              <a:rPr lang="en-US" dirty="0"/>
              <a:t>website</a:t>
            </a:r>
          </a:p>
          <a:p>
            <a:r>
              <a:rPr lang="en-US" dirty="0"/>
              <a:t>Survey</a:t>
            </a:r>
          </a:p>
          <a:p>
            <a:r>
              <a:rPr lang="en-US" dirty="0"/>
              <a:t>You will need to be connected to the Internet</a:t>
            </a:r>
          </a:p>
          <a:p>
            <a:r>
              <a:rPr lang="en-US" dirty="0"/>
              <a:t>Follow the Steps</a:t>
            </a:r>
          </a:p>
          <a:p>
            <a:endParaRPr lang="en-US" dirty="0"/>
          </a:p>
        </p:txBody>
      </p:sp>
      <p:pic>
        <p:nvPicPr>
          <p:cNvPr id="7" name="Graphic 6" descr="Bats">
            <a:extLst>
              <a:ext uri="{FF2B5EF4-FFF2-40B4-BE49-F238E27FC236}">
                <a16:creationId xmlns:a16="http://schemas.microsoft.com/office/drawing/2014/main" id="{36C210C6-F85E-4E1A-92DD-ACC6380BD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644383" y="1141797"/>
            <a:ext cx="3282681" cy="328268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C50F9-B7AD-4E36-8A34-E5FE3A27C955}"/>
              </a:ext>
            </a:extLst>
          </p:cNvPr>
          <p:cNvGrpSpPr/>
          <p:nvPr/>
        </p:nvGrpSpPr>
        <p:grpSpPr>
          <a:xfrm>
            <a:off x="4159434" y="5312345"/>
            <a:ext cx="2136669" cy="1222269"/>
            <a:chOff x="4159434" y="4507673"/>
            <a:chExt cx="2136669" cy="1222269"/>
          </a:xfrm>
        </p:grpSpPr>
        <p:pic>
          <p:nvPicPr>
            <p:cNvPr id="13" name="Graphic 12" descr="Footprints">
              <a:extLst>
                <a:ext uri="{FF2B5EF4-FFF2-40B4-BE49-F238E27FC236}">
                  <a16:creationId xmlns:a16="http://schemas.microsoft.com/office/drawing/2014/main" id="{1AAA9933-DC80-4B12-A846-6739F939A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73834" y="4507673"/>
              <a:ext cx="1222269" cy="1222269"/>
            </a:xfrm>
            <a:prstGeom prst="rect">
              <a:avLst/>
            </a:prstGeom>
          </p:spPr>
        </p:pic>
        <p:pic>
          <p:nvPicPr>
            <p:cNvPr id="15" name="Graphic 14" descr="Line Arrow: Straight">
              <a:extLst>
                <a:ext uri="{FF2B5EF4-FFF2-40B4-BE49-F238E27FC236}">
                  <a16:creationId xmlns:a16="http://schemas.microsoft.com/office/drawing/2014/main" id="{C445328F-2F07-4E49-A1DE-5E6554373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1721850">
              <a:off x="4159434" y="452182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6961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A50A6EFF-D9E3-4B09-B003-35CA683B8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6" y="4802581"/>
            <a:ext cx="3461227" cy="68532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9C1EBD-52B3-4204-BEE9-E66DA5EC4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638" y="4420068"/>
            <a:ext cx="2900693" cy="145034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1E09404-B551-4B31-9788-F493988F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14" y="1765909"/>
            <a:ext cx="2403724" cy="185705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977C1D3-5972-495C-9790-D61FA9985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705" y="2985242"/>
            <a:ext cx="3158561" cy="4535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B95160-58D8-43D8-8EDE-6E9BD56E7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4" y="2470604"/>
            <a:ext cx="3310913" cy="15545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85CDF45-96E0-4E34-8D82-E83FA71A4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527" y="3825918"/>
            <a:ext cx="2717300" cy="828777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1B75F74B-BF21-44BC-B7F2-FFB51655A5FC}"/>
              </a:ext>
            </a:extLst>
          </p:cNvPr>
          <p:cNvSpPr>
            <a:spLocks noGrp="1"/>
          </p:cNvSpPr>
          <p:nvPr/>
        </p:nvSpPr>
        <p:spPr>
          <a:xfrm>
            <a:off x="914377" y="5696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>
                <a:solidFill>
                  <a:schemeClr val="accent2"/>
                </a:solidFill>
                <a:latin typeface="Chiller" panose="04020404031007020602" pitchFamily="82" charset="0"/>
              </a:rPr>
              <a:t>Thank you to our Sponsors!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297D5-F934-4623-A90B-83C50AC71A5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7" y="-24800"/>
            <a:ext cx="1587309" cy="158730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14ECC6-C520-461D-89E8-E0BBA74B55E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6322" y="-24800"/>
            <a:ext cx="1587309" cy="158730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CDAE14F-79D8-4CEF-9781-21DE50F2A9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14" y="5286375"/>
            <a:ext cx="2286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70D3EE-A70D-4143-BFEC-17EDBB3E2378}"/>
              </a:ext>
            </a:extLst>
          </p:cNvPr>
          <p:cNvSpPr txBox="1"/>
          <p:nvPr/>
        </p:nvSpPr>
        <p:spPr>
          <a:xfrm>
            <a:off x="905989" y="3148445"/>
            <a:ext cx="103800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+mj-lt"/>
              </a:rPr>
              <a:t>@</a:t>
            </a:r>
            <a:r>
              <a:rPr lang="en-US" sz="9600" dirty="0" err="1">
                <a:solidFill>
                  <a:schemeClr val="bg1"/>
                </a:solidFill>
                <a:latin typeface="+mj-lt"/>
              </a:rPr>
              <a:t>SPSCincinnati</a:t>
            </a:r>
            <a:endParaRPr lang="en-US" sz="96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9600" dirty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9600" dirty="0" err="1">
                <a:solidFill>
                  <a:schemeClr val="bg1"/>
                </a:solidFill>
                <a:latin typeface="+mj-lt"/>
              </a:rPr>
              <a:t>SPSCincy</a:t>
            </a:r>
            <a:endParaRPr lang="en-US" sz="9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 descr="Twitter Bird">
            <a:extLst>
              <a:ext uri="{FF2B5EF4-FFF2-40B4-BE49-F238E27FC236}">
                <a16:creationId xmlns:a16="http://schemas.microsoft.com/office/drawing/2014/main" id="{D49AEF54-E928-45AC-929F-64F7914430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867" b="76267" l="33667" r="65567">
                        <a14:foregroundMark x1="34967" y1="31667" x2="34967" y2="31667"/>
                        <a14:foregroundMark x1="35533" y1="26600" x2="36133" y2="33133"/>
                        <a14:foregroundMark x1="56667" y1="25533" x2="56667" y2="25533"/>
                        <a14:foregroundMark x1="39133" y1="73800" x2="39133" y2="73800"/>
                        <a14:foregroundMark x1="45200" y1="76267" x2="45200" y2="76267"/>
                        <a14:foregroundMark x1="34833" y1="71733" x2="34833" y2="71733"/>
                        <a14:foregroundMark x1="33667" y1="71067" x2="33667" y2="71067"/>
                        <a14:foregroundMark x1="65267" y1="25800" x2="65267" y2="25800"/>
                        <a14:foregroundMark x1="65600" y1="30867" x2="65600" y2="30867"/>
                        <a14:foregroundMark x1="65400" y1="24600" x2="65400" y2="24600"/>
                        <a14:foregroundMark x1="56533" y1="23867" x2="56533" y2="23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7" t="21485" r="32227" b="20477"/>
          <a:stretch/>
        </p:blipFill>
        <p:spPr bwMode="auto">
          <a:xfrm>
            <a:off x="4249110" y="222038"/>
            <a:ext cx="3693780" cy="299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87040"/>
      </p:ext>
    </p:extLst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30D0-8AAE-4D90-87D9-5F0B1E40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Audience Participation!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27581B-F3BE-4848-B052-A9738DC28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96762"/>
              </p:ext>
            </p:extLst>
          </p:nvPr>
        </p:nvGraphicFramePr>
        <p:xfrm>
          <a:off x="303213" y="1417638"/>
          <a:ext cx="11585575" cy="48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975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5A8286-7E58-49F9-AC99-76F7076C78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85A8286-7E58-49F9-AC99-76F7076C78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19E1EA-81B4-4D9C-A79E-0F181B0BC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3F19E1EA-81B4-4D9C-A79E-0F181B0BC0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CE30E5-8F31-4690-9AB0-8C9505A0B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3ECE30E5-8F31-4690-9AB0-8C9505A0B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E2759D-D81E-4814-98BD-87590E66A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37E2759D-D81E-4814-98BD-87590E66AB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FDAC24-141E-4505-A3A2-47C697741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8FDAC24-141E-4505-A3A2-47C697741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1FEA0D-6978-421B-BE0B-271D706AB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E11FEA0D-6978-421B-BE0B-271D706AB8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C727A5-2B40-470D-90A6-66D1C9ACB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8C727A5-2B40-470D-90A6-66D1C9ACBD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7A2582-4153-4A85-AC7D-D9AC34A29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47A2582-4153-4A85-AC7D-D9AC34A295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2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Installing NodeJS 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27165" y="2082544"/>
            <a:ext cx="7219135" cy="2173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400" dirty="0"/>
              <a:t>If already installed, check version with:</a:t>
            </a:r>
          </a:p>
          <a:p>
            <a:pPr marL="0" indent="0">
              <a:buNone/>
            </a:pPr>
            <a:endParaRPr lang="en-US" sz="500" dirty="0"/>
          </a:p>
          <a:p>
            <a:pPr marL="457200" lvl="1" indent="0">
              <a:buNone/>
            </a:pPr>
            <a:r>
              <a:rPr lang="en-US" dirty="0">
                <a:solidFill>
                  <a:srgbClr val="92D050"/>
                </a:solidFill>
                <a:latin typeface="+mn-lt"/>
              </a:rPr>
              <a:t>      </a:t>
            </a:r>
            <a:r>
              <a:rPr lang="en-US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  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node -v  </a:t>
            </a:r>
            <a:r>
              <a:rPr lang="en-US" dirty="0">
                <a:highlight>
                  <a:srgbClr val="000000"/>
                </a:highlight>
                <a:latin typeface="+mn-lt"/>
              </a:rPr>
              <a:t>.</a:t>
            </a:r>
          </a:p>
          <a:p>
            <a:pPr marL="457200" lvl="1" indent="0">
              <a:buNone/>
            </a:pPr>
            <a:endParaRPr lang="en-US" sz="1733" dirty="0">
              <a:highlight>
                <a:srgbClr val="000000"/>
              </a:highlight>
            </a:endParaRPr>
          </a:p>
          <a:p>
            <a:pPr marL="457200" lvl="1" indent="0">
              <a:buNone/>
            </a:pPr>
            <a:r>
              <a:rPr lang="en-US" sz="1733" dirty="0">
                <a:latin typeface="+mn-lt"/>
              </a:rPr>
              <a:t>	</a:t>
            </a:r>
            <a:r>
              <a:rPr lang="en-US" sz="2133" dirty="0">
                <a:latin typeface="+mn-lt"/>
              </a:rPr>
              <a:t>If using a </a:t>
            </a:r>
            <a:r>
              <a:rPr lang="en-US" sz="2133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Mac</a:t>
            </a:r>
            <a:r>
              <a:rPr lang="en-US" sz="2133" dirty="0">
                <a:latin typeface="+mn-lt"/>
              </a:rPr>
              <a:t>, use </a:t>
            </a:r>
            <a:r>
              <a:rPr lang="en-US" sz="2133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homebrew</a:t>
            </a:r>
            <a:r>
              <a:rPr lang="en-US" sz="2133" dirty="0">
                <a:latin typeface="+mn-lt"/>
              </a:rPr>
              <a:t> to install and manage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191687" y="4615702"/>
            <a:ext cx="3878262" cy="99341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Homebrew (Macs Only)</a:t>
            </a:r>
          </a:p>
          <a:p>
            <a:pPr marL="0" indent="0" algn="ctr">
              <a:buNone/>
            </a:pPr>
            <a:endParaRPr lang="en-US" sz="600" dirty="0"/>
          </a:p>
          <a:p>
            <a:pPr marL="457200" lvl="1" indent="0" algn="ctr">
              <a:buNone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http://brew.sh</a:t>
            </a:r>
          </a:p>
        </p:txBody>
      </p:sp>
      <p:pic>
        <p:nvPicPr>
          <p:cNvPr id="1026" name="Picture 2" descr="https://upload.wikimedia.org/wikipedia/commons/thumb/d/d9/Node.js_logo.svg/1280px-Node.js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467" y="2076740"/>
            <a:ext cx="2946703" cy="180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4F68FF-42C1-4E63-8E02-19C6C942AD46}"/>
              </a:ext>
            </a:extLst>
          </p:cNvPr>
          <p:cNvSpPr txBox="1"/>
          <p:nvPr/>
        </p:nvSpPr>
        <p:spPr>
          <a:xfrm>
            <a:off x="771843" y="4256539"/>
            <a:ext cx="7239000" cy="1586034"/>
          </a:xfrm>
          <a:prstGeom prst="rect">
            <a:avLst/>
          </a:prstGeom>
          <a:solidFill>
            <a:schemeClr val="tx2"/>
          </a:solidFill>
          <a:ln w="5715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SPFx Build Pipeline does NOT support npm v5.x!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Use npm v3 or v4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NodeJS LTS (v6.11.4) installs 3.x so just </a:t>
            </a:r>
            <a:r>
              <a:rPr lang="en-US" sz="2400" b="1" dirty="0">
                <a:solidFill>
                  <a:schemeClr val="bg1"/>
                </a:solidFill>
              </a:rPr>
              <a:t>don’t update it</a:t>
            </a: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FA8AE59-6964-4F7A-81A8-2739AB4B7755}"/>
              </a:ext>
            </a:extLst>
          </p:cNvPr>
          <p:cNvGrpSpPr/>
          <p:nvPr/>
        </p:nvGrpSpPr>
        <p:grpSpPr>
          <a:xfrm>
            <a:off x="-8314" y="6387466"/>
            <a:ext cx="535479" cy="539114"/>
            <a:chOff x="-24940" y="6387466"/>
            <a:chExt cx="535479" cy="539114"/>
          </a:xfrm>
          <a:solidFill>
            <a:schemeClr val="tx2">
              <a:lumMod val="75000"/>
            </a:schemeClr>
          </a:solidFill>
        </p:grpSpPr>
        <p:pic>
          <p:nvPicPr>
            <p:cNvPr id="17" name="Graphic 16" descr="Speech">
              <a:extLst>
                <a:ext uri="{FF2B5EF4-FFF2-40B4-BE49-F238E27FC236}">
                  <a16:creationId xmlns:a16="http://schemas.microsoft.com/office/drawing/2014/main" id="{4CBFDA46-E08D-48C3-B4B0-904BCB130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-24940" y="6387466"/>
              <a:ext cx="535479" cy="539114"/>
            </a:xfrm>
            <a:prstGeom prst="rect">
              <a:avLst/>
            </a:prstGeom>
          </p:spPr>
        </p:pic>
        <p:pic>
          <p:nvPicPr>
            <p:cNvPr id="18" name="Picture 2" descr="http://cdn.madeby.hm/img/twitter-bird-white-on-blue-xl.png">
              <a:extLst>
                <a:ext uri="{FF2B5EF4-FFF2-40B4-BE49-F238E27FC236}">
                  <a16:creationId xmlns:a16="http://schemas.microsoft.com/office/drawing/2014/main" id="{E8EB89F2-1739-4F8C-8ED3-80008E1F674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867" b="76267" l="33667" r="65567">
                          <a14:foregroundMark x1="34967" y1="31667" x2="34967" y2="31667"/>
                          <a14:foregroundMark x1="35533" y1="26600" x2="36133" y2="33133"/>
                          <a14:foregroundMark x1="56667" y1="25533" x2="56667" y2="25533"/>
                          <a14:foregroundMark x1="39133" y1="73800" x2="39133" y2="73800"/>
                          <a14:foregroundMark x1="45200" y1="76267" x2="45200" y2="76267"/>
                          <a14:foregroundMark x1="34833" y1="71733" x2="34833" y2="71733"/>
                          <a14:foregroundMark x1="33667" y1="71067" x2="33667" y2="71067"/>
                          <a14:foregroundMark x1="65267" y1="25800" x2="65267" y2="25800"/>
                          <a14:foregroundMark x1="65600" y1="30867" x2="65600" y2="30867"/>
                          <a14:foregroundMark x1="65400" y1="24600" x2="65400" y2="24600"/>
                          <a14:foregroundMark x1="56533" y1="23867" x2="56533" y2="23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7" t="21485" r="32227" b="20477"/>
            <a:stretch/>
          </p:blipFill>
          <p:spPr bwMode="auto">
            <a:xfrm>
              <a:off x="109807" y="6513012"/>
              <a:ext cx="265985" cy="215632"/>
            </a:xfrm>
            <a:prstGeom prst="rect">
              <a:avLst/>
            </a:prstGeom>
            <a:grpFill/>
            <a:extLst/>
          </p:spPr>
        </p:pic>
      </p:grpSp>
      <p:sp>
        <p:nvSpPr>
          <p:cNvPr id="19" name="TextBox 18">
            <a:hlinkClick r:id="rId10"/>
            <a:extLst>
              <a:ext uri="{FF2B5EF4-FFF2-40B4-BE49-F238E27FC236}">
                <a16:creationId xmlns:a16="http://schemas.microsoft.com/office/drawing/2014/main" id="{2942E00D-29EA-44EC-AD88-6D3BFB86A645}"/>
              </a:ext>
            </a:extLst>
          </p:cNvPr>
          <p:cNvSpPr txBox="1"/>
          <p:nvPr/>
        </p:nvSpPr>
        <p:spPr>
          <a:xfrm>
            <a:off x="432543" y="6441801"/>
            <a:ext cx="156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Indira K" pitchFamily="2" charset="0"/>
              </a:rPr>
              <a:t>#SPSCincy</a:t>
            </a:r>
            <a:endParaRPr lang="en-US" sz="1800" spc="20" baseline="0" dirty="0">
              <a:solidFill>
                <a:schemeClr val="tx1">
                  <a:lumMod val="50000"/>
                  <a:lumOff val="50000"/>
                </a:schemeClr>
              </a:solidFill>
              <a:latin typeface="Indira K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329D12-8FB3-40C9-B3ED-840E69977B56}"/>
              </a:ext>
            </a:extLst>
          </p:cNvPr>
          <p:cNvSpPr txBox="1"/>
          <p:nvPr/>
        </p:nvSpPr>
        <p:spPr>
          <a:xfrm>
            <a:off x="2584881" y="1013943"/>
            <a:ext cx="7022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https://nodejs.org</a:t>
            </a:r>
          </a:p>
        </p:txBody>
      </p:sp>
    </p:spTree>
    <p:extLst>
      <p:ext uri="{BB962C8B-B14F-4D97-AF65-F5344CB8AC3E}">
        <p14:creationId xmlns:p14="http://schemas.microsoft.com/office/powerpoint/2010/main" val="12496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hlinkClick r:id="rId2"/>
            <a:extLst>
              <a:ext uri="{FF2B5EF4-FFF2-40B4-BE49-F238E27FC236}">
                <a16:creationId xmlns:a16="http://schemas.microsoft.com/office/drawing/2014/main" id="{F0EBA114-EB11-4A3C-9588-7D14D109C0C7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  <a:latin typeface="Indira K" pitchFamily="2" charset="0"/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  <a:latin typeface="Indira K" pitchFamily="2" charset="0"/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  <a:latin typeface="Indira K" pitchFamily="2" charset="0"/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2895" y="0"/>
            <a:ext cx="11586211" cy="985520"/>
          </a:xfrm>
        </p:spPr>
        <p:txBody>
          <a:bodyPr/>
          <a:lstStyle/>
          <a:p>
            <a:r>
              <a:rPr lang="en-US" dirty="0"/>
              <a:t>2. Installing VS Code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029034" y="5127270"/>
            <a:ext cx="5156610" cy="1022036"/>
          </a:xfrm>
        </p:spPr>
        <p:txBody>
          <a:bodyPr numCol="2">
            <a:normAutofit/>
          </a:bodyPr>
          <a:lstStyle/>
          <a:p>
            <a:pPr lvl="1"/>
            <a:r>
              <a:rPr lang="en-US" sz="2400" dirty="0">
                <a:latin typeface="+mn-lt"/>
              </a:rPr>
              <a:t>Atom</a:t>
            </a:r>
          </a:p>
          <a:p>
            <a:pPr lvl="1"/>
            <a:r>
              <a:rPr lang="en-US" sz="2400" dirty="0" err="1">
                <a:latin typeface="+mn-lt"/>
              </a:rPr>
              <a:t>Webstorm</a:t>
            </a:r>
            <a:endParaRPr lang="en-US" sz="2400" dirty="0">
              <a:latin typeface="+mn-lt"/>
            </a:endParaRPr>
          </a:p>
          <a:p>
            <a:pPr lvl="1"/>
            <a:r>
              <a:rPr lang="en-US" sz="2400" dirty="0">
                <a:latin typeface="+mn-lt"/>
              </a:rPr>
              <a:t>Visual Studio</a:t>
            </a:r>
          </a:p>
          <a:p>
            <a:pPr lvl="1"/>
            <a:r>
              <a:rPr lang="en-US" sz="2400" dirty="0">
                <a:latin typeface="+mn-lt"/>
              </a:rPr>
              <a:t>Notepad</a:t>
            </a:r>
          </a:p>
        </p:txBody>
      </p:sp>
      <p:pic>
        <p:nvPicPr>
          <p:cNvPr id="13" name="Graphic 12" descr="Footprints">
            <a:extLst>
              <a:ext uri="{FF2B5EF4-FFF2-40B4-BE49-F238E27FC236}">
                <a16:creationId xmlns:a16="http://schemas.microsoft.com/office/drawing/2014/main" id="{5AA48AD9-7546-4D75-A253-29E9F288F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14" name="Graphic 13" descr="Footprints">
            <a:extLst>
              <a:ext uri="{FF2B5EF4-FFF2-40B4-BE49-F238E27FC236}">
                <a16:creationId xmlns:a16="http://schemas.microsoft.com/office/drawing/2014/main" id="{20FECE3E-1117-41DB-8266-B9844FF51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pic>
        <p:nvPicPr>
          <p:cNvPr id="4100" name="Picture 4" descr="https://user-images.githubusercontent.com/1487073/29637064-c5b40544-8807-11e7-9318-e876d6090414.png">
            <a:extLst>
              <a:ext uri="{FF2B5EF4-FFF2-40B4-BE49-F238E27FC236}">
                <a16:creationId xmlns:a16="http://schemas.microsoft.com/office/drawing/2014/main" id="{B2A9D66C-B899-4A03-98AA-9D9DA5ED93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1"/>
          <a:stretch/>
        </p:blipFill>
        <p:spPr bwMode="auto">
          <a:xfrm>
            <a:off x="8186058" y="2083536"/>
            <a:ext cx="3175467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ECF786-FE68-447B-BAF9-182ACE734490}"/>
              </a:ext>
            </a:extLst>
          </p:cNvPr>
          <p:cNvSpPr txBox="1"/>
          <p:nvPr/>
        </p:nvSpPr>
        <p:spPr>
          <a:xfrm>
            <a:off x="1037537" y="1013943"/>
            <a:ext cx="10116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https://code.visualstudio.com</a:t>
            </a:r>
          </a:p>
        </p:txBody>
      </p:sp>
      <p:pic>
        <p:nvPicPr>
          <p:cNvPr id="16" name="Picture 4" descr="https://user-images.githubusercontent.com/1487073/29637064-c5b40544-8807-11e7-9318-e876d6090414.png">
            <a:extLst>
              <a:ext uri="{FF2B5EF4-FFF2-40B4-BE49-F238E27FC236}">
                <a16:creationId xmlns:a16="http://schemas.microsoft.com/office/drawing/2014/main" id="{4AD9D220-1CDE-4623-AE98-120FD4969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" t="433" r="53826" b="5875"/>
          <a:stretch/>
        </p:blipFill>
        <p:spPr bwMode="auto">
          <a:xfrm>
            <a:off x="7174448" y="5237403"/>
            <a:ext cx="832756" cy="86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9765EE-AD76-49CF-BFA7-FF5BD1CF54EC}"/>
              </a:ext>
            </a:extLst>
          </p:cNvPr>
          <p:cNvSpPr txBox="1"/>
          <p:nvPr/>
        </p:nvSpPr>
        <p:spPr>
          <a:xfrm>
            <a:off x="7942689" y="5407080"/>
            <a:ext cx="4155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Runs on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Mac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Linux</a:t>
            </a:r>
            <a:r>
              <a:rPr lang="en-US" sz="2800" dirty="0"/>
              <a:t> too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6CBE5-888B-4475-A315-831A169B70A6}"/>
              </a:ext>
            </a:extLst>
          </p:cNvPr>
          <p:cNvSpPr/>
          <p:nvPr/>
        </p:nvSpPr>
        <p:spPr>
          <a:xfrm>
            <a:off x="1768534" y="4410893"/>
            <a:ext cx="3677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+mj-lt"/>
              </a:rPr>
              <a:t>You can also use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B8E55C-0447-44B4-9BAD-13B99F845766}"/>
              </a:ext>
            </a:extLst>
          </p:cNvPr>
          <p:cNvSpPr/>
          <p:nvPr/>
        </p:nvSpPr>
        <p:spPr>
          <a:xfrm>
            <a:off x="677192" y="3039915"/>
            <a:ext cx="8520596" cy="1007116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Debugger for Chrome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err="1"/>
              <a:t>VSCode</a:t>
            </a:r>
            <a:r>
              <a:rPr lang="en-US" sz="2800" dirty="0"/>
              <a:t> Great Icons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Import Cost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Instant Markdown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F8D60-73AC-4F0D-8AB9-7E7D4E245AA9}"/>
              </a:ext>
            </a:extLst>
          </p:cNvPr>
          <p:cNvSpPr/>
          <p:nvPr/>
        </p:nvSpPr>
        <p:spPr>
          <a:xfrm>
            <a:off x="1416425" y="2330628"/>
            <a:ext cx="5687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+mj-lt"/>
              </a:rPr>
              <a:t>Recommended Extensions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BB40EF-21E5-4891-9B99-1775A24B439A}"/>
              </a:ext>
            </a:extLst>
          </p:cNvPr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8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5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Silo">
            <a:extLst>
              <a:ext uri="{FF2B5EF4-FFF2-40B4-BE49-F238E27FC236}">
                <a16:creationId xmlns:a16="http://schemas.microsoft.com/office/drawing/2014/main" id="{ED2C91ED-C5AD-47E8-A727-23F3B771A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5984" y="3443739"/>
            <a:ext cx="1521748" cy="15217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 Brief History</a:t>
            </a:r>
          </a:p>
        </p:txBody>
      </p:sp>
      <p:pic>
        <p:nvPicPr>
          <p:cNvPr id="5" name="Graphic 4" descr="Barn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pic>
        <p:nvPicPr>
          <p:cNvPr id="6" name="Graphic 5" descr="Satellite dish">
            <a:extLst>
              <a:ext uri="{FF2B5EF4-FFF2-40B4-BE49-F238E27FC236}">
                <a16:creationId xmlns:a16="http://schemas.microsoft.com/office/drawing/2014/main" id="{82388FC6-928D-4317-9BCA-779902C6C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267773">
            <a:off x="9281994" y="3117693"/>
            <a:ext cx="653630" cy="653630"/>
          </a:xfrm>
          <a:prstGeom prst="rect">
            <a:avLst/>
          </a:prstGeom>
        </p:spPr>
      </p:pic>
      <p:pic>
        <p:nvPicPr>
          <p:cNvPr id="8" name="Graphic 7" descr="Filter">
            <a:extLst>
              <a:ext uri="{FF2B5EF4-FFF2-40B4-BE49-F238E27FC236}">
                <a16:creationId xmlns:a16="http://schemas.microsoft.com/office/drawing/2014/main" id="{63A69F1D-2EDB-40B4-8EC3-E2C3D24C8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61323" y="3033624"/>
            <a:ext cx="914400" cy="914400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0AB6CBD5-5FD6-489A-992D-D33C051255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87168" y="2658355"/>
            <a:ext cx="541395" cy="541395"/>
          </a:xfrm>
          <a:prstGeom prst="rect">
            <a:avLst/>
          </a:prstGeom>
        </p:spPr>
      </p:pic>
      <p:pic>
        <p:nvPicPr>
          <p:cNvPr id="12" name="Graphic 11" descr="Scissors">
            <a:extLst>
              <a:ext uri="{FF2B5EF4-FFF2-40B4-BE49-F238E27FC236}">
                <a16:creationId xmlns:a16="http://schemas.microsoft.com/office/drawing/2014/main" id="{83FD3F4C-15F2-4DE9-AEE8-94E63A6B41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648578">
            <a:off x="7440061" y="3857109"/>
            <a:ext cx="633467" cy="633467"/>
          </a:xfrm>
          <a:prstGeom prst="rect">
            <a:avLst/>
          </a:prstGeom>
        </p:spPr>
      </p:pic>
      <p:pic>
        <p:nvPicPr>
          <p:cNvPr id="16" name="Graphic 15" descr="Bonfire">
            <a:extLst>
              <a:ext uri="{FF2B5EF4-FFF2-40B4-BE49-F238E27FC236}">
                <a16:creationId xmlns:a16="http://schemas.microsoft.com/office/drawing/2014/main" id="{9075BB5A-3EA0-42BC-95E6-1187838DA8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45918" y="5177974"/>
            <a:ext cx="380503" cy="380503"/>
          </a:xfrm>
          <a:prstGeom prst="rect">
            <a:avLst/>
          </a:prstGeom>
        </p:spPr>
      </p:pic>
      <p:pic>
        <p:nvPicPr>
          <p:cNvPr id="18" name="Graphic 17" descr="Cow">
            <a:extLst>
              <a:ext uri="{FF2B5EF4-FFF2-40B4-BE49-F238E27FC236}">
                <a16:creationId xmlns:a16="http://schemas.microsoft.com/office/drawing/2014/main" id="{9E12587A-44F9-434E-BD2D-4F4309EA2C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7325862" y="4974553"/>
            <a:ext cx="524419" cy="524419"/>
          </a:xfrm>
          <a:prstGeom prst="rect">
            <a:avLst/>
          </a:prstGeom>
        </p:spPr>
      </p:pic>
      <p:pic>
        <p:nvPicPr>
          <p:cNvPr id="22" name="Graphic 21" descr="Needle">
            <a:extLst>
              <a:ext uri="{FF2B5EF4-FFF2-40B4-BE49-F238E27FC236}">
                <a16:creationId xmlns:a16="http://schemas.microsoft.com/office/drawing/2014/main" id="{7CA6F921-38C1-4FB6-8B4E-D89D53B77B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663547">
            <a:off x="11617908" y="3626838"/>
            <a:ext cx="487507" cy="487507"/>
          </a:xfrm>
          <a:prstGeom prst="rect">
            <a:avLst/>
          </a:prstGeom>
        </p:spPr>
      </p:pic>
      <p:pic>
        <p:nvPicPr>
          <p:cNvPr id="26" name="Graphic 25" descr="Traffic cone">
            <a:extLst>
              <a:ext uri="{FF2B5EF4-FFF2-40B4-BE49-F238E27FC236}">
                <a16:creationId xmlns:a16="http://schemas.microsoft.com/office/drawing/2014/main" id="{825D5391-2323-4640-9C10-469C3829115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877079" y="5351154"/>
            <a:ext cx="414646" cy="414646"/>
          </a:xfrm>
          <a:prstGeom prst="rect">
            <a:avLst/>
          </a:prstGeom>
        </p:spPr>
      </p:pic>
      <p:pic>
        <p:nvPicPr>
          <p:cNvPr id="28" name="Graphic 27" descr="Jack hammer">
            <a:extLst>
              <a:ext uri="{FF2B5EF4-FFF2-40B4-BE49-F238E27FC236}">
                <a16:creationId xmlns:a16="http://schemas.microsoft.com/office/drawing/2014/main" id="{ADE3774D-D730-410B-8DC2-D6311944FEB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970505">
            <a:off x="10291510" y="3266831"/>
            <a:ext cx="549559" cy="549559"/>
          </a:xfrm>
          <a:prstGeom prst="rect">
            <a:avLst/>
          </a:prstGeom>
        </p:spPr>
      </p:pic>
      <p:pic>
        <p:nvPicPr>
          <p:cNvPr id="30" name="Graphic 29" descr="Mop and bucket">
            <a:extLst>
              <a:ext uri="{FF2B5EF4-FFF2-40B4-BE49-F238E27FC236}">
                <a16:creationId xmlns:a16="http://schemas.microsoft.com/office/drawing/2014/main" id="{4380E603-0EA7-4186-AD35-F5E5C48ED93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749717" y="5104593"/>
            <a:ext cx="383347" cy="383347"/>
          </a:xfrm>
          <a:prstGeom prst="rect">
            <a:avLst/>
          </a:prstGeom>
        </p:spPr>
      </p:pic>
      <p:pic>
        <p:nvPicPr>
          <p:cNvPr id="31" name="Graphic 30" descr="Silo">
            <a:extLst>
              <a:ext uri="{FF2B5EF4-FFF2-40B4-BE49-F238E27FC236}">
                <a16:creationId xmlns:a16="http://schemas.microsoft.com/office/drawing/2014/main" id="{0E38887E-8F77-4A85-AF5D-71DB69E75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3583" y="3908108"/>
            <a:ext cx="1521748" cy="1521748"/>
          </a:xfrm>
          <a:prstGeom prst="rect">
            <a:avLst/>
          </a:prstGeom>
        </p:spPr>
      </p:pic>
      <p:pic>
        <p:nvPicPr>
          <p:cNvPr id="32" name="Graphic 31" descr="Needle">
            <a:extLst>
              <a:ext uri="{FF2B5EF4-FFF2-40B4-BE49-F238E27FC236}">
                <a16:creationId xmlns:a16="http://schemas.microsoft.com/office/drawing/2014/main" id="{74BD7E56-5AEF-4724-B448-A3FB63DB81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8041269">
            <a:off x="11149390" y="3626838"/>
            <a:ext cx="487507" cy="487507"/>
          </a:xfrm>
          <a:prstGeom prst="rect">
            <a:avLst/>
          </a:prstGeom>
        </p:spPr>
      </p:pic>
      <p:pic>
        <p:nvPicPr>
          <p:cNvPr id="33" name="Graphic 32" descr="Traffic cone">
            <a:extLst>
              <a:ext uri="{FF2B5EF4-FFF2-40B4-BE49-F238E27FC236}">
                <a16:creationId xmlns:a16="http://schemas.microsoft.com/office/drawing/2014/main" id="{2A2CA160-CAE6-4CF6-AE37-2D51CF247C9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546994" y="5545777"/>
            <a:ext cx="414646" cy="414646"/>
          </a:xfrm>
          <a:prstGeom prst="rect">
            <a:avLst/>
          </a:prstGeom>
        </p:spPr>
      </p:pic>
      <p:pic>
        <p:nvPicPr>
          <p:cNvPr id="34" name="Graphic 33" descr="Traffic cone">
            <a:extLst>
              <a:ext uri="{FF2B5EF4-FFF2-40B4-BE49-F238E27FC236}">
                <a16:creationId xmlns:a16="http://schemas.microsoft.com/office/drawing/2014/main" id="{8F63711B-9E7D-4D6D-9F4F-4E2D65CAE8A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74635" y="5600980"/>
            <a:ext cx="414646" cy="414646"/>
          </a:xfrm>
          <a:prstGeom prst="rect">
            <a:avLst/>
          </a:prstGeom>
        </p:spPr>
      </p:pic>
      <p:pic>
        <p:nvPicPr>
          <p:cNvPr id="35" name="Graphic 34" descr="Traffic cone">
            <a:extLst>
              <a:ext uri="{FF2B5EF4-FFF2-40B4-BE49-F238E27FC236}">
                <a16:creationId xmlns:a16="http://schemas.microsoft.com/office/drawing/2014/main" id="{B3B61800-48CC-4E76-8173-816DC83BE30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31133" y="5577222"/>
            <a:ext cx="414646" cy="414646"/>
          </a:xfrm>
          <a:prstGeom prst="rect">
            <a:avLst/>
          </a:prstGeom>
        </p:spPr>
      </p:pic>
      <p:pic>
        <p:nvPicPr>
          <p:cNvPr id="36" name="Graphic 35" descr="Cow">
            <a:extLst>
              <a:ext uri="{FF2B5EF4-FFF2-40B4-BE49-F238E27FC236}">
                <a16:creationId xmlns:a16="http://schemas.microsoft.com/office/drawing/2014/main" id="{C903C54F-AF06-42A2-B0BB-C48D46DD6D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67498" y="5034058"/>
            <a:ext cx="524419" cy="52441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118E296D-D5B2-4763-A9FF-A981BE2463FA}"/>
              </a:ext>
            </a:extLst>
          </p:cNvPr>
          <p:cNvSpPr/>
          <p:nvPr/>
        </p:nvSpPr>
        <p:spPr>
          <a:xfrm rot="244237">
            <a:off x="8052845" y="5511876"/>
            <a:ext cx="412234" cy="11030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Paint">
            <a:extLst>
              <a:ext uri="{FF2B5EF4-FFF2-40B4-BE49-F238E27FC236}">
                <a16:creationId xmlns:a16="http://schemas.microsoft.com/office/drawing/2014/main" id="{423209DB-0639-47C6-8296-E8C78D4C729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4896701">
            <a:off x="7896898" y="5217084"/>
            <a:ext cx="374658" cy="374658"/>
          </a:xfrm>
          <a:prstGeom prst="rect">
            <a:avLst/>
          </a:prstGeom>
        </p:spPr>
      </p:pic>
      <p:pic>
        <p:nvPicPr>
          <p:cNvPr id="39" name="Graphic 38" descr="Needle">
            <a:extLst>
              <a:ext uri="{FF2B5EF4-FFF2-40B4-BE49-F238E27FC236}">
                <a16:creationId xmlns:a16="http://schemas.microsoft.com/office/drawing/2014/main" id="{912383C4-D414-4407-952E-8F9C7BC6D9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872114">
            <a:off x="6484632" y="4917169"/>
            <a:ext cx="303449" cy="303449"/>
          </a:xfrm>
          <a:prstGeom prst="rect">
            <a:avLst/>
          </a:prstGeom>
        </p:spPr>
      </p:pic>
      <p:pic>
        <p:nvPicPr>
          <p:cNvPr id="40" name="Graphic 39" descr="Needle">
            <a:extLst>
              <a:ext uri="{FF2B5EF4-FFF2-40B4-BE49-F238E27FC236}">
                <a16:creationId xmlns:a16="http://schemas.microsoft.com/office/drawing/2014/main" id="{00FC384E-AC39-49BB-82C9-0CF20F7A928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388613">
            <a:off x="8663636" y="3961560"/>
            <a:ext cx="384555" cy="384555"/>
          </a:xfrm>
          <a:prstGeom prst="rect">
            <a:avLst/>
          </a:prstGeom>
        </p:spPr>
      </p:pic>
      <p:pic>
        <p:nvPicPr>
          <p:cNvPr id="42" name="Graphic 41" descr="Fire">
            <a:extLst>
              <a:ext uri="{FF2B5EF4-FFF2-40B4-BE49-F238E27FC236}">
                <a16:creationId xmlns:a16="http://schemas.microsoft.com/office/drawing/2014/main" id="{04061888-F2FE-4D8D-AE90-ADEBBA18A43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rot="19734794">
            <a:off x="9001618" y="3457100"/>
            <a:ext cx="487260" cy="487260"/>
          </a:xfrm>
          <a:prstGeom prst="rect">
            <a:avLst/>
          </a:prstGeom>
        </p:spPr>
      </p:pic>
      <p:pic>
        <p:nvPicPr>
          <p:cNvPr id="43" name="Graphic 42" descr="Cow">
            <a:extLst>
              <a:ext uri="{FF2B5EF4-FFF2-40B4-BE49-F238E27FC236}">
                <a16:creationId xmlns:a16="http://schemas.microsoft.com/office/drawing/2014/main" id="{F42C4CCF-1215-4CD5-9921-A1D8DE8B1B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318405" y="5600980"/>
            <a:ext cx="433340" cy="433340"/>
          </a:xfrm>
          <a:prstGeom prst="rect">
            <a:avLst/>
          </a:prstGeom>
        </p:spPr>
      </p:pic>
      <p:sp>
        <p:nvSpPr>
          <p:cNvPr id="29" name="TextBox 28">
            <a:hlinkClick r:id="rId30"/>
            <a:extLst>
              <a:ext uri="{FF2B5EF4-FFF2-40B4-BE49-F238E27FC236}">
                <a16:creationId xmlns:a16="http://schemas.microsoft.com/office/drawing/2014/main" id="{CA2CCC89-2ACC-49B9-BAC4-538CAD7F6373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38" name="Graphic 37" descr="Footprints">
            <a:extLst>
              <a:ext uri="{FF2B5EF4-FFF2-40B4-BE49-F238E27FC236}">
                <a16:creationId xmlns:a16="http://schemas.microsoft.com/office/drawing/2014/main" id="{49C33CEB-CE7C-43E7-A4CE-B3584FC7D7B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841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274" y="1"/>
            <a:ext cx="669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000" dirty="0"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03309" y="837265"/>
            <a:ext cx="2118311" cy="2118311"/>
            <a:chOff x="3444400" y="119435"/>
            <a:chExt cx="5303201" cy="5303201"/>
          </a:xfrm>
        </p:grpSpPr>
        <p:sp>
          <p:nvSpPr>
            <p:cNvPr id="10" name="Oval 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5230137" y="862883"/>
            <a:ext cx="2118311" cy="2118311"/>
            <a:chOff x="3552634" y="119435"/>
            <a:chExt cx="5303201" cy="5303201"/>
          </a:xfrm>
        </p:grpSpPr>
        <p:sp>
          <p:nvSpPr>
            <p:cNvPr id="13" name="Oval 12"/>
            <p:cNvSpPr/>
            <p:nvPr/>
          </p:nvSpPr>
          <p:spPr bwMode="auto">
            <a:xfrm>
              <a:off x="3552634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9159272" y="862883"/>
            <a:ext cx="2118311" cy="2118311"/>
            <a:chOff x="3444400" y="119435"/>
            <a:chExt cx="5303201" cy="5303201"/>
          </a:xfrm>
        </p:grpSpPr>
        <p:sp>
          <p:nvSpPr>
            <p:cNvPr id="16" name="Oval 15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203309" y="3597637"/>
            <a:ext cx="2118311" cy="2118311"/>
            <a:chOff x="3444400" y="119435"/>
            <a:chExt cx="5303201" cy="5303201"/>
          </a:xfrm>
        </p:grpSpPr>
        <p:sp>
          <p:nvSpPr>
            <p:cNvPr id="19" name="Oval 18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5228428" y="3646469"/>
            <a:ext cx="2118311" cy="2118311"/>
            <a:chOff x="3444400" y="119435"/>
            <a:chExt cx="5303201" cy="5303201"/>
          </a:xfrm>
        </p:grpSpPr>
        <p:sp>
          <p:nvSpPr>
            <p:cNvPr id="27" name="Oval 26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120" y="1694641"/>
              <a:ext cx="4877481" cy="243874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9159274" y="3641410"/>
            <a:ext cx="2118311" cy="2118311"/>
            <a:chOff x="3444400" y="119435"/>
            <a:chExt cx="5303201" cy="5303201"/>
          </a:xfrm>
        </p:grpSpPr>
        <p:sp>
          <p:nvSpPr>
            <p:cNvPr id="30" name="Oval 2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537615" y="2955576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Branding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3343" y="5764781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APIs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62734" y="5764781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Processes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53849" y="5764780"/>
            <a:ext cx="492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Packaging &amp; Deployment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68463" y="2949672"/>
            <a:ext cx="344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User Experience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47221" y="2947596"/>
            <a:ext cx="4142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2400" dirty="0">
                <a:cs typeface="Segoe UI Semibold" panose="020B0702040204020203" pitchFamily="34" charset="0"/>
              </a:rPr>
              <a:t>Business Intelligence</a:t>
            </a:r>
          </a:p>
        </p:txBody>
      </p:sp>
      <p:sp>
        <p:nvSpPr>
          <p:cNvPr id="38" name="TextBox 37">
            <a:hlinkClick r:id="rId8"/>
            <a:extLst>
              <a:ext uri="{FF2B5EF4-FFF2-40B4-BE49-F238E27FC236}">
                <a16:creationId xmlns:a16="http://schemas.microsoft.com/office/drawing/2014/main" id="{14E5B993-1CEF-478E-A5D9-36FE727B491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39" name="Graphic 38" descr="Footprints">
            <a:extLst>
              <a:ext uri="{FF2B5EF4-FFF2-40B4-BE49-F238E27FC236}">
                <a16:creationId xmlns:a16="http://schemas.microsoft.com/office/drawing/2014/main" id="{093FA2A1-01D2-44B6-BD02-F99941D49E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6639" y="563516"/>
            <a:ext cx="914400" cy="914400"/>
            <a:chOff x="3444400" y="119435"/>
            <a:chExt cx="5303201" cy="5303201"/>
          </a:xfrm>
        </p:grpSpPr>
        <p:sp>
          <p:nvSpPr>
            <p:cNvPr id="10" name="Oval 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2492679" y="567132"/>
            <a:ext cx="914400" cy="914400"/>
            <a:chOff x="3552634" y="119435"/>
            <a:chExt cx="5303201" cy="5303201"/>
          </a:xfrm>
        </p:grpSpPr>
        <p:sp>
          <p:nvSpPr>
            <p:cNvPr id="13" name="Oval 12"/>
            <p:cNvSpPr/>
            <p:nvPr/>
          </p:nvSpPr>
          <p:spPr bwMode="auto">
            <a:xfrm>
              <a:off x="3552634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4542569" y="567132"/>
            <a:ext cx="914400" cy="914400"/>
            <a:chOff x="3444400" y="119435"/>
            <a:chExt cx="5303201" cy="5303201"/>
          </a:xfrm>
        </p:grpSpPr>
        <p:sp>
          <p:nvSpPr>
            <p:cNvPr id="16" name="Oval 15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6691453" y="557801"/>
            <a:ext cx="914400" cy="914400"/>
            <a:chOff x="3444400" y="119435"/>
            <a:chExt cx="5303201" cy="5303201"/>
          </a:xfrm>
        </p:grpSpPr>
        <p:sp>
          <p:nvSpPr>
            <p:cNvPr id="19" name="Oval 18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8741344" y="567132"/>
            <a:ext cx="914400" cy="914400"/>
            <a:chOff x="3444400" y="119435"/>
            <a:chExt cx="5303201" cy="5303201"/>
          </a:xfrm>
        </p:grpSpPr>
        <p:sp>
          <p:nvSpPr>
            <p:cNvPr id="27" name="Oval 26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120" y="1694641"/>
              <a:ext cx="4877481" cy="243874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0657039" y="557801"/>
            <a:ext cx="914400" cy="914400"/>
            <a:chOff x="3444400" y="119435"/>
            <a:chExt cx="5303201" cy="5303201"/>
          </a:xfrm>
        </p:grpSpPr>
        <p:sp>
          <p:nvSpPr>
            <p:cNvPr id="30" name="Oval 29"/>
            <p:cNvSpPr/>
            <p:nvPr/>
          </p:nvSpPr>
          <p:spPr bwMode="auto">
            <a:xfrm>
              <a:off x="3444400" y="119435"/>
              <a:ext cx="5303201" cy="53032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96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259" y="1551665"/>
              <a:ext cx="4877481" cy="243874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22" name="TextBox 21">
            <a:hlinkClick r:id="rId8"/>
            <a:extLst>
              <a:ext uri="{FF2B5EF4-FFF2-40B4-BE49-F238E27FC236}">
                <a16:creationId xmlns:a16="http://schemas.microsoft.com/office/drawing/2014/main" id="{B163F0FA-2B68-492D-9FAD-8885258B590B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23" name="Graphic 22" descr="Footprints">
            <a:extLst>
              <a:ext uri="{FF2B5EF4-FFF2-40B4-BE49-F238E27FC236}">
                <a16:creationId xmlns:a16="http://schemas.microsoft.com/office/drawing/2014/main" id="{8010B68B-97FC-4FF4-B9ED-4921F5E89D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8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0244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2018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3793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55677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588966" y="93081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 2010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B05D5F1-7C33-4AD7-B83C-14F1E432BB3E}"/>
              </a:ext>
            </a:extLst>
          </p:cNvPr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9F9318-A437-4635-98F7-A9DBC9A502AD}"/>
              </a:ext>
            </a:extLst>
          </p:cNvPr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CDC730-8103-4D4E-A891-A38B4FFF33B6}"/>
              </a:ext>
            </a:extLst>
          </p:cNvPr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AAAF67-BCEB-43FE-A213-D70F38E91D5A}"/>
              </a:ext>
            </a:extLst>
          </p:cNvPr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EF7CB-9B07-4BF9-8117-A1678B8B6181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2EC837-B7F3-4476-96D9-1CB7BA5CADE5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E7931B3-DDA6-42B7-B84A-2A1F5FF2811C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39" name="TextBox 38">
            <a:hlinkClick r:id="rId3"/>
            <a:extLst>
              <a:ext uri="{FF2B5EF4-FFF2-40B4-BE49-F238E27FC236}">
                <a16:creationId xmlns:a16="http://schemas.microsoft.com/office/drawing/2014/main" id="{681DD977-89A0-4304-BA6F-217FEBC22D1B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40" name="Graphic 39" descr="Footprints">
            <a:extLst>
              <a:ext uri="{FF2B5EF4-FFF2-40B4-BE49-F238E27FC236}">
                <a16:creationId xmlns:a16="http://schemas.microsoft.com/office/drawing/2014/main" id="{5850DAA6-38B5-48F9-B97A-3450690BB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9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183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39581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57326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8" name="Rectangle 97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83F9F9-B03F-408F-A3F6-BD4A5BEB62EE}"/>
              </a:ext>
            </a:extLst>
          </p:cNvPr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665E331-61D3-468B-BC89-A631EA2F5ABB}"/>
              </a:ext>
            </a:extLst>
          </p:cNvPr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D595C5-96E0-47A4-ADF1-DC160C6942F2}"/>
              </a:ext>
            </a:extLst>
          </p:cNvPr>
          <p:cNvSpPr/>
          <p:nvPr/>
        </p:nvSpPr>
        <p:spPr>
          <a:xfrm>
            <a:off x="66905" y="396877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8B292E3-80FB-487C-87AA-B267E60AD3DD}"/>
              </a:ext>
            </a:extLst>
          </p:cNvPr>
          <p:cNvSpPr/>
          <p:nvPr/>
        </p:nvSpPr>
        <p:spPr>
          <a:xfrm>
            <a:off x="66905" y="449552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63BEFA4-F381-49C9-BA4B-A59DF48E6F64}"/>
              </a:ext>
            </a:extLst>
          </p:cNvPr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CE279C-3FF0-4303-B102-77D4F35D6197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E8F6A97-65A0-4693-B795-E5768E22D4EB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D655775-500D-4B71-8FD6-83E5C031B8D8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FD1BB73-0EF7-4360-BC8D-83F7390F644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E4876BF-4659-46F1-AD37-4FCF3A50ED36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54" name="TextBox 53">
            <a:hlinkClick r:id="rId3"/>
            <a:extLst>
              <a:ext uri="{FF2B5EF4-FFF2-40B4-BE49-F238E27FC236}">
                <a16:creationId xmlns:a16="http://schemas.microsoft.com/office/drawing/2014/main" id="{37242404-82D0-4C8E-8A4E-67D41F3DAD7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5" name="Graphic 54" descr="Footprints">
            <a:extLst>
              <a:ext uri="{FF2B5EF4-FFF2-40B4-BE49-F238E27FC236}">
                <a16:creationId xmlns:a16="http://schemas.microsoft.com/office/drawing/2014/main" id="{9B076D8C-7EA3-463C-86A9-D5B9E6E08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47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4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EA135E9-FCBC-4126-943C-EF6F5F99AC0C}"/>
              </a:ext>
            </a:extLst>
          </p:cNvPr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B330E9-C26B-49EA-8526-3DCEF34D1509}"/>
              </a:ext>
            </a:extLst>
          </p:cNvPr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4278D6-5B7B-4A91-9214-5D2091EE1422}"/>
              </a:ext>
            </a:extLst>
          </p:cNvPr>
          <p:cNvSpPr/>
          <p:nvPr/>
        </p:nvSpPr>
        <p:spPr>
          <a:xfrm>
            <a:off x="66905" y="396877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40346E6-AF87-404A-993C-154B021D261E}"/>
              </a:ext>
            </a:extLst>
          </p:cNvPr>
          <p:cNvSpPr/>
          <p:nvPr/>
        </p:nvSpPr>
        <p:spPr>
          <a:xfrm>
            <a:off x="66905" y="449552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64749A-17C3-4120-8755-5A52E58983A6}"/>
              </a:ext>
            </a:extLst>
          </p:cNvPr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6ED29E9-C9DD-4B9B-9232-AF5F040C5122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549E4E8-DA22-4E46-ACB1-D2C18227D077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AF8F10E-76D4-4B4B-AC86-3CDCB340BDB5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31E807E-31BB-440D-9269-B3B0A3B2FD9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8009574-05D5-4E27-A481-779AC20C943C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103" name="TextBox 102">
            <a:hlinkClick r:id="rId3"/>
            <a:extLst>
              <a:ext uri="{FF2B5EF4-FFF2-40B4-BE49-F238E27FC236}">
                <a16:creationId xmlns:a16="http://schemas.microsoft.com/office/drawing/2014/main" id="{C4AB0671-D0DF-4C6B-9602-3C9A24BC1A12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4" name="Graphic 103" descr="Footprints">
            <a:extLst>
              <a:ext uri="{FF2B5EF4-FFF2-40B4-BE49-F238E27FC236}">
                <a16:creationId xmlns:a16="http://schemas.microsoft.com/office/drawing/2014/main" id="{60A648E9-35A2-4A93-9798-E8EB4BE26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8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21021" y="3456429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Reporting Services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21021" y="425324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sz="1733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PerformancePoint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74257" y="4138640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Declarative Sandbox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3273" y="5749723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ASP.NET 4.5 Integration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137881" y="4770215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Event Receivers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511" y="5291439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SSIS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174257" y="4936733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.NET Sandbox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4257" y="5460507"/>
            <a:ext cx="1879307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Full Trust Solutions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035818" y="93081"/>
            <a:ext cx="2156182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On-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Prem</a:t>
            </a:r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Opts</a:t>
            </a:r>
            <a:endParaRPr lang="en-US" sz="2000" b="1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067933" y="93081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Not</a:t>
            </a:r>
            <a:r>
              <a:rPr lang="en-US" sz="1467" dirty="0">
                <a:solidFill>
                  <a:srgbClr val="B4B4B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Recommended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BE81EF1-36BC-4737-BA22-E4CF8427BF58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8BAE24F-AAB8-4F3E-B077-67380B24624D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481EEAE-C96F-4D66-8F0F-62B3DB3D1B6A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A2B7711-D48D-4E94-9B26-1FE964CCC0BC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E0D3829-2180-4E71-B81A-C5EF6AA53A0A}"/>
              </a:ext>
            </a:extLst>
          </p:cNvPr>
          <p:cNvSpPr/>
          <p:nvPr/>
        </p:nvSpPr>
        <p:spPr>
          <a:xfrm>
            <a:off x="6120139" y="4512466"/>
            <a:ext cx="1879307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Server Side APIs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D259FED-40A1-44E2-931C-1D26938A1F27}"/>
              </a:ext>
            </a:extLst>
          </p:cNvPr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ABF0940-047A-4609-90FF-796694311945}"/>
              </a:ext>
            </a:extLst>
          </p:cNvPr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574A2ED-95B5-460E-96AB-3327CBEC627D}"/>
              </a:ext>
            </a:extLst>
          </p:cNvPr>
          <p:cNvSpPr/>
          <p:nvPr/>
        </p:nvSpPr>
        <p:spPr>
          <a:xfrm>
            <a:off x="66905" y="396877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CCAA034-B008-4FB0-9CC9-0426ABE4CE94}"/>
              </a:ext>
            </a:extLst>
          </p:cNvPr>
          <p:cNvSpPr/>
          <p:nvPr/>
        </p:nvSpPr>
        <p:spPr>
          <a:xfrm>
            <a:off x="66905" y="449552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37D721E-1927-47B3-ACFD-22EFA66ECA24}"/>
              </a:ext>
            </a:extLst>
          </p:cNvPr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101" name="TextBox 100">
            <a:hlinkClick r:id="rId3"/>
            <a:extLst>
              <a:ext uri="{FF2B5EF4-FFF2-40B4-BE49-F238E27FC236}">
                <a16:creationId xmlns:a16="http://schemas.microsoft.com/office/drawing/2014/main" id="{89DB3F03-7ABD-4D6E-99E5-C882134E3137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2" name="Graphic 101" descr="Footprints">
            <a:extLst>
              <a:ext uri="{FF2B5EF4-FFF2-40B4-BE49-F238E27FC236}">
                <a16:creationId xmlns:a16="http://schemas.microsoft.com/office/drawing/2014/main" id="{5D09E978-C58B-4905-8298-3E1766B0E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6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4649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Apps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20140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Graph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37883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Flow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3788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Webhooks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6588966" y="92468"/>
            <a:ext cx="1149983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O365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178128" y="93081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Recent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1014946-B1A8-4CAA-979B-1BF3770A2360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2C91CB-6B42-4BB5-8D4D-830D4C97BAEE}"/>
              </a:ext>
            </a:extLst>
          </p:cNvPr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652041A-544C-49E6-8E9C-C86D3753F1C6}"/>
              </a:ext>
            </a:extLst>
          </p:cNvPr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010821A-F17B-4DDC-87F0-3FE57D0254E8}"/>
              </a:ext>
            </a:extLst>
          </p:cNvPr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729384A-DA32-411F-97AD-D694EADC490C}"/>
              </a:ext>
            </a:extLst>
          </p:cNvPr>
          <p:cNvSpPr/>
          <p:nvPr/>
        </p:nvSpPr>
        <p:spPr>
          <a:xfrm>
            <a:off x="76217" y="2413327"/>
            <a:ext cx="1879307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Extensions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0033B0-5676-4951-A150-48B59E9142A9}"/>
              </a:ext>
            </a:extLst>
          </p:cNvPr>
          <p:cNvSpPr/>
          <p:nvPr/>
        </p:nvSpPr>
        <p:spPr>
          <a:xfrm>
            <a:off x="64785" y="1889054"/>
            <a:ext cx="1879307" cy="3657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Site Designs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A8175E5-EDC4-480E-BB61-F92DCF718699}"/>
              </a:ext>
            </a:extLst>
          </p:cNvPr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6E34A6-AD3E-4748-9538-E3A19E5971A9}"/>
              </a:ext>
            </a:extLst>
          </p:cNvPr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60D2D3-1F38-4CB3-8F79-FDC171B03AE6}"/>
              </a:ext>
            </a:extLst>
          </p:cNvPr>
          <p:cNvSpPr/>
          <p:nvPr/>
        </p:nvSpPr>
        <p:spPr>
          <a:xfrm>
            <a:off x="66905" y="396877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411CCDF-458E-4FCB-AC0B-F70547739273}"/>
              </a:ext>
            </a:extLst>
          </p:cNvPr>
          <p:cNvSpPr/>
          <p:nvPr/>
        </p:nvSpPr>
        <p:spPr>
          <a:xfrm>
            <a:off x="66905" y="449552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879F412-D2AA-47BC-9A1D-EFF3E305C4F7}"/>
              </a:ext>
            </a:extLst>
          </p:cNvPr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106" name="TextBox 105">
            <a:hlinkClick r:id="rId3"/>
            <a:extLst>
              <a:ext uri="{FF2B5EF4-FFF2-40B4-BE49-F238E27FC236}">
                <a16:creationId xmlns:a16="http://schemas.microsoft.com/office/drawing/2014/main" id="{AF9D36E6-CA90-433D-90CD-351551551D78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7" name="Graphic 106" descr="Footprints">
            <a:extLst>
              <a:ext uri="{FF2B5EF4-FFF2-40B4-BE49-F238E27FC236}">
                <a16:creationId xmlns:a16="http://schemas.microsoft.com/office/drawing/2014/main" id="{9B9BD60C-F8E0-4B01-8A4A-36979F377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76217" y="241332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Extensions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AD2A275-B378-4A28-84DE-E21EA8415B58}"/>
              </a:ext>
            </a:extLst>
          </p:cNvPr>
          <p:cNvSpPr/>
          <p:nvPr/>
        </p:nvSpPr>
        <p:spPr>
          <a:xfrm>
            <a:off x="64785" y="1889054"/>
            <a:ext cx="1879307" cy="3657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Site Designs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583A9E0-F6F4-479D-B0B8-A59D78719930}"/>
              </a:ext>
            </a:extLst>
          </p:cNvPr>
          <p:cNvSpPr/>
          <p:nvPr/>
        </p:nvSpPr>
        <p:spPr>
          <a:xfrm>
            <a:off x="6114324" y="2418106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PowerShell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02474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42488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06023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077979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095723" y="1802496"/>
            <a:ext cx="0" cy="45720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6907" y="2926331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Themes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6905" y="3447555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Alternate CSS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6905" y="3968779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Composed Looks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6905" y="4495525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JS Injection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6905" y="5022272"/>
            <a:ext cx="1879307" cy="64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Master Page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4649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4649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Apps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084649" y="2929685"/>
            <a:ext cx="1879307" cy="639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Client Side Rendering</a:t>
            </a:r>
            <a:r>
              <a:rPr lang="en-US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84649" y="372404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Custom Actions</a:t>
            </a:r>
            <a:r>
              <a:rPr lang="en-US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647" y="424498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 Parts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1021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 BI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2102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Services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2102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PowerPivot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20140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Graph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20139" y="2938400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REST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20139" y="3459624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CSOM &amp; JSOM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20139" y="3986370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 Services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37883" y="1887235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Microsoft Flow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37881" y="2408459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Webhooks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137881" y="29296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2013 Workflows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137881" y="3456429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2010 Workflows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137881" y="3983177"/>
            <a:ext cx="1879307" cy="6315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Remote Event Receivers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174259" y="1887235"/>
            <a:ext cx="1879307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SPFx Client Side Solutions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174257" y="2563923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Provisioning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174257" y="3085147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PnP Partner Pack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174257" y="361189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Add-ins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3273" y="4773131"/>
            <a:ext cx="1879307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OOTB Web Parts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103273" y="5301183"/>
            <a:ext cx="1879307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InfoPath &amp; SPD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-3223"/>
          <a:stretch/>
        </p:blipFill>
        <p:spPr>
          <a:xfrm>
            <a:off x="85568" y="439622"/>
            <a:ext cx="12087771" cy="1345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274" y="1"/>
            <a:ext cx="669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3600" dirty="0">
                <a:solidFill>
                  <a:srgbClr val="505050"/>
                </a:solidFill>
                <a:latin typeface="+mj-lt"/>
                <a:cs typeface="Segoe UI Semibold" panose="020B0702040204020203" pitchFamily="34" charset="0"/>
              </a:rPr>
              <a:t>SharePoint as a Platform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055677" y="93081"/>
            <a:ext cx="2010188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505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On-Premises Only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704609" y="93081"/>
            <a:ext cx="2242631" cy="365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Not</a:t>
            </a:r>
            <a:r>
              <a:rPr lang="en-US" sz="1467" dirty="0">
                <a:solidFill>
                  <a:srgbClr val="B4B4B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467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Recommended</a:t>
            </a:r>
            <a:endParaRPr lang="en-US" sz="1467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88F645B-BD0D-40FB-B421-570DD5DB49D0}"/>
              </a:ext>
            </a:extLst>
          </p:cNvPr>
          <p:cNvSpPr txBox="1"/>
          <p:nvPr/>
        </p:nvSpPr>
        <p:spPr>
          <a:xfrm>
            <a:off x="10095723" y="6072012"/>
            <a:ext cx="209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*</a:t>
            </a:r>
            <a:r>
              <a:rPr lang="en-US" dirty="0"/>
              <a:t>Classic Pages Only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5A0019-0DD1-429E-909D-94BAA147540A}"/>
              </a:ext>
            </a:extLst>
          </p:cNvPr>
          <p:cNvSpPr/>
          <p:nvPr/>
        </p:nvSpPr>
        <p:spPr>
          <a:xfrm>
            <a:off x="10035818" y="93081"/>
            <a:ext cx="2156182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2000" b="1" dirty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O365 </a:t>
            </a:r>
            <a:r>
              <a:rPr lang="en-US" sz="2000" b="1" dirty="0" err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rPr>
              <a:t>Opts</a:t>
            </a:r>
            <a:endParaRPr lang="en-US" sz="2000" b="1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77" name="TextBox 76">
            <a:hlinkClick r:id="rId3"/>
            <a:extLst>
              <a:ext uri="{FF2B5EF4-FFF2-40B4-BE49-F238E27FC236}">
                <a16:creationId xmlns:a16="http://schemas.microsoft.com/office/drawing/2014/main" id="{4E7C785B-5348-4275-923E-8922F0EFB879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97" name="Graphic 96" descr="Footprints">
            <a:extLst>
              <a:ext uri="{FF2B5EF4-FFF2-40B4-BE49-F238E27FC236}">
                <a16:creationId xmlns:a16="http://schemas.microsoft.com/office/drawing/2014/main" id="{BAFC88A9-A787-481D-9E0D-35083EEE9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8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Pages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Kiss your postbacks goodbye</a:t>
            </a:r>
          </a:p>
        </p:txBody>
      </p:sp>
      <p:pic>
        <p:nvPicPr>
          <p:cNvPr id="5" name="Graphic 4" descr="Rocket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2BFF1195-AA5E-40F2-A4EF-AF0C95777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236458">
            <a:off x="9448225" y="3302522"/>
            <a:ext cx="1061644" cy="1061644"/>
          </a:xfrm>
          <a:prstGeom prst="rect">
            <a:avLst/>
          </a:prstGeom>
        </p:spPr>
      </p:pic>
      <p:pic>
        <p:nvPicPr>
          <p:cNvPr id="10" name="Graphic 9" descr="Party hat">
            <a:extLst>
              <a:ext uri="{FF2B5EF4-FFF2-40B4-BE49-F238E27FC236}">
                <a16:creationId xmlns:a16="http://schemas.microsoft.com/office/drawing/2014/main" id="{0B148D0C-0AEC-41B8-B3EC-BE30B3A38C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69292">
            <a:off x="9823142" y="3117139"/>
            <a:ext cx="278993" cy="278993"/>
          </a:xfrm>
          <a:prstGeom prst="rect">
            <a:avLst/>
          </a:prstGeom>
        </p:spPr>
      </p:pic>
      <p:pic>
        <p:nvPicPr>
          <p:cNvPr id="12" name="Graphic 11" descr="Dance">
            <a:extLst>
              <a:ext uri="{FF2B5EF4-FFF2-40B4-BE49-F238E27FC236}">
                <a16:creationId xmlns:a16="http://schemas.microsoft.com/office/drawing/2014/main" id="{6D7E04C1-2949-43CF-99CC-19D2CABAA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78389" y="4677011"/>
            <a:ext cx="914400" cy="914400"/>
          </a:xfrm>
          <a:prstGeom prst="rect">
            <a:avLst/>
          </a:prstGeom>
        </p:spPr>
      </p:pic>
      <p:sp>
        <p:nvSpPr>
          <p:cNvPr id="9" name="TextBox 8">
            <a:hlinkClick r:id="rId10"/>
            <a:extLst>
              <a:ext uri="{FF2B5EF4-FFF2-40B4-BE49-F238E27FC236}">
                <a16:creationId xmlns:a16="http://schemas.microsoft.com/office/drawing/2014/main" id="{593A6D39-670A-4999-A93A-2A1AB3554B1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1" name="Graphic 10" descr="Footprints">
            <a:extLst>
              <a:ext uri="{FF2B5EF4-FFF2-40B4-BE49-F238E27FC236}">
                <a16:creationId xmlns:a16="http://schemas.microsoft.com/office/drawing/2014/main" id="{BD360C5B-A3E0-4479-851F-449D0C3C75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26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92556" y="1425445"/>
            <a:ext cx="6203649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Better OOTB </a:t>
            </a:r>
            <a:r>
              <a:rPr lang="en-US" sz="3200" b="1" dirty="0">
                <a:solidFill>
                  <a:schemeClr val="bg1"/>
                </a:solidFill>
              </a:rPr>
              <a:t>User Experience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Built using </a:t>
            </a:r>
            <a:r>
              <a:rPr lang="en-US" sz="3200" b="1" dirty="0">
                <a:solidFill>
                  <a:schemeClr val="bg1"/>
                </a:solidFill>
              </a:rPr>
              <a:t>SPFx</a:t>
            </a:r>
            <a:endParaRPr lang="en-US" sz="3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</a:rPr>
              <a:t>nstant</a:t>
            </a:r>
            <a:r>
              <a:rPr lang="en-US" sz="3200" dirty="0">
                <a:solidFill>
                  <a:schemeClr val="bg1"/>
                </a:solidFill>
              </a:rPr>
              <a:t> update experience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Pages and Web Parts are </a:t>
            </a:r>
            <a:r>
              <a:rPr lang="en-US" sz="3200" b="1" dirty="0">
                <a:solidFill>
                  <a:schemeClr val="bg1"/>
                </a:solidFill>
              </a:rPr>
              <a:t>responsive</a:t>
            </a:r>
            <a:r>
              <a:rPr lang="en-US" sz="3200" dirty="0">
                <a:solidFill>
                  <a:schemeClr val="bg1"/>
                </a:solidFill>
              </a:rPr>
              <a:t> by design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</a:rPr>
              <a:t>Supports existing add-ins (Apps)</a:t>
            </a:r>
          </a:p>
          <a:p>
            <a:pPr marL="342900" indent="-342900" defTabSz="914344">
              <a:spcBef>
                <a:spcPts val="1765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bg1"/>
                </a:solidFill>
              </a:rPr>
              <a:t>Office 365 </a:t>
            </a:r>
            <a:r>
              <a:rPr lang="en-US" sz="3200" dirty="0">
                <a:solidFill>
                  <a:schemeClr val="bg1"/>
                </a:solidFill>
              </a:rPr>
              <a:t>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Modern SharePoint Pages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25" y="1430556"/>
            <a:ext cx="4212591" cy="29133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048A3A-3A34-4D4E-ADE9-E2335B902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02"/>
          <a:stretch/>
        </p:blipFill>
        <p:spPr>
          <a:xfrm>
            <a:off x="2333369" y="3631178"/>
            <a:ext cx="3559187" cy="2460788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BD45DA7A-16BE-48F9-A1F1-9393C7515899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0" name="Graphic 9" descr="Footprints">
            <a:extLst>
              <a:ext uri="{FF2B5EF4-FFF2-40B4-BE49-F238E27FC236}">
                <a16:creationId xmlns:a16="http://schemas.microsoft.com/office/drawing/2014/main" id="{B80450DD-CB0E-4A94-B9D6-8CC38D613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2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5"/>
          </a:fgClr>
          <a:bgClr>
            <a:schemeClr val="accent5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0AA9AB-4212-401F-89CD-9643D249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Modern Sites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B7873-3A3B-44A2-A133-00ACB54859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Modern Team Sites</a:t>
            </a:r>
          </a:p>
          <a:p>
            <a:pPr lvl="1"/>
            <a:r>
              <a:rPr lang="en-US" dirty="0"/>
              <a:t>Associated with an O365 Group</a:t>
            </a:r>
          </a:p>
          <a:p>
            <a:pPr lvl="1"/>
            <a:endParaRPr lang="en-US" dirty="0"/>
          </a:p>
          <a:p>
            <a:r>
              <a:rPr lang="en-US" dirty="0"/>
              <a:t>Communication Sites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D511C-41C7-44D4-8735-D62157A7C2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Modern Pages</a:t>
            </a:r>
          </a:p>
          <a:p>
            <a:pPr lvl="1"/>
            <a:r>
              <a:rPr lang="en-US" dirty="0"/>
              <a:t>Add Webparts</a:t>
            </a:r>
          </a:p>
          <a:p>
            <a:pPr lvl="1"/>
            <a:r>
              <a:rPr lang="en-US" dirty="0"/>
              <a:t>Sections &amp; Columns</a:t>
            </a:r>
          </a:p>
          <a:p>
            <a:pPr lvl="1"/>
            <a:endParaRPr lang="en-US" dirty="0"/>
          </a:p>
          <a:p>
            <a:r>
              <a:rPr lang="en-US" dirty="0"/>
              <a:t>Modern List Views</a:t>
            </a:r>
          </a:p>
          <a:p>
            <a:endParaRPr lang="en-US" dirty="0"/>
          </a:p>
          <a:p>
            <a:r>
              <a:rPr lang="en-US" dirty="0"/>
              <a:t>Modern Admin Pages</a:t>
            </a:r>
          </a:p>
          <a:p>
            <a:pPr lvl="1"/>
            <a:r>
              <a:rPr lang="en-US" dirty="0"/>
              <a:t>Site Contents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60E9B-E9A8-40B4-BC9E-C00389FA6799}"/>
              </a:ext>
            </a:extLst>
          </p:cNvPr>
          <p:cNvSpPr txBox="1"/>
          <p:nvPr/>
        </p:nvSpPr>
        <p:spPr>
          <a:xfrm>
            <a:off x="6299199" y="523108"/>
            <a:ext cx="5716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Modern Pages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07F45C-1FCC-466D-9115-DDF415DA4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435"/>
          <a:stretch/>
        </p:blipFill>
        <p:spPr>
          <a:xfrm>
            <a:off x="720989" y="3332478"/>
            <a:ext cx="4587977" cy="2743200"/>
          </a:xfrm>
          <a:prstGeom prst="rect">
            <a:avLst/>
          </a:prstGeom>
        </p:spPr>
      </p:pic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D8FE9B42-7BEF-4204-B977-A6CD702B40D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9" name="Graphic 8" descr="Footprints">
            <a:extLst>
              <a:ext uri="{FF2B5EF4-FFF2-40B4-BE49-F238E27FC236}">
                <a16:creationId xmlns:a16="http://schemas.microsoft.com/office/drawing/2014/main" id="{5EA3BCC5-C635-430B-9FAA-3EAAC913D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6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B07BBA-D1B3-4D6B-A756-739F902F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009DB-E3CE-4606-879B-23980AB83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Modern Pages</a:t>
            </a:r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9FC254E2-1F2A-44CE-A6F0-D8AB501288FC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4C730862-2DFE-4366-8683-D07DE696B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5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6752CC00-CD25-4BFA-AF3B-5D68168D07FE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A61A196F-1669-439E-A9F3-A18E2F396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Installing Yeoman &amp; Gulp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746365" y="1755969"/>
            <a:ext cx="8290264" cy="1248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yo gulp  </a:t>
            </a:r>
            <a:r>
              <a:rPr lang="en-US" sz="5400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5" y="3004454"/>
            <a:ext cx="75774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VS Code Terminal</a:t>
            </a:r>
            <a:r>
              <a:rPr lang="en-US" sz="2400" dirty="0"/>
              <a:t> (View &gt; Terminal)</a:t>
            </a:r>
          </a:p>
        </p:txBody>
      </p:sp>
      <p:sp>
        <p:nvSpPr>
          <p:cNvPr id="20" name="TextBox 19">
            <a:hlinkClick r:id="rId5"/>
            <a:extLst>
              <a:ext uri="{FF2B5EF4-FFF2-40B4-BE49-F238E27FC236}">
                <a16:creationId xmlns:a16="http://schemas.microsoft.com/office/drawing/2014/main" id="{C645F503-2185-405D-BBDC-03DB1E19E1A0}"/>
              </a:ext>
            </a:extLst>
          </p:cNvPr>
          <p:cNvSpPr txBox="1"/>
          <p:nvPr/>
        </p:nvSpPr>
        <p:spPr>
          <a:xfrm>
            <a:off x="334568" y="6463573"/>
            <a:ext cx="785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baseline="0" dirty="0">
                <a:solidFill>
                  <a:schemeClr val="bg1"/>
                </a:solidFill>
              </a:rPr>
              <a:t>1. </a:t>
            </a:r>
            <a:r>
              <a:rPr lang="en-US" sz="1600" b="1" spc="20" baseline="0" dirty="0">
                <a:solidFill>
                  <a:schemeClr val="bg1"/>
                </a:solidFill>
              </a:rPr>
              <a:t>NodeJS LTS</a:t>
            </a:r>
            <a:r>
              <a:rPr lang="en-US" sz="1600" spc="20" baseline="0" dirty="0">
                <a:solidFill>
                  <a:schemeClr val="bg1"/>
                </a:solidFill>
              </a:rPr>
              <a:t>: nodejs.org</a:t>
            </a:r>
            <a:r>
              <a:rPr lang="en-US" sz="1600" spc="300" dirty="0">
                <a:solidFill>
                  <a:schemeClr val="bg1"/>
                </a:solidFill>
              </a:rPr>
              <a:t> </a:t>
            </a:r>
            <a:r>
              <a:rPr lang="en-US" spc="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spc="300" dirty="0">
                <a:solidFill>
                  <a:schemeClr val="bg1"/>
                </a:solidFill>
              </a:rPr>
              <a:t> 2. </a:t>
            </a:r>
            <a:r>
              <a:rPr lang="en-US" sz="1600" b="1" spc="300" dirty="0">
                <a:solidFill>
                  <a:schemeClr val="bg1"/>
                </a:solidFill>
              </a:rPr>
              <a:t>VS Code</a:t>
            </a:r>
            <a:r>
              <a:rPr lang="en-US" sz="1600" spc="300" dirty="0">
                <a:solidFill>
                  <a:schemeClr val="bg1"/>
                </a:solidFill>
              </a:rPr>
              <a:t>: code.visualstudio.com</a:t>
            </a:r>
            <a:endParaRPr lang="en-US" sz="1600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21" name="Graphic 20" descr="Footprints">
            <a:extLst>
              <a:ext uri="{FF2B5EF4-FFF2-40B4-BE49-F238E27FC236}">
                <a16:creationId xmlns:a16="http://schemas.microsoft.com/office/drawing/2014/main" id="{1B0D6225-9F28-49BC-B601-A949578939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14845-E6D2-4CCC-B0E9-BE9254D78504}"/>
              </a:ext>
            </a:extLst>
          </p:cNvPr>
          <p:cNvGrpSpPr/>
          <p:nvPr/>
        </p:nvGrpSpPr>
        <p:grpSpPr>
          <a:xfrm>
            <a:off x="1855862" y="3749753"/>
            <a:ext cx="8480276" cy="2484126"/>
            <a:chOff x="511054" y="3640893"/>
            <a:chExt cx="8480276" cy="248412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BE354E-6453-4C0C-A30D-6F28DE274C83}"/>
                </a:ext>
              </a:extLst>
            </p:cNvPr>
            <p:cNvGrpSpPr/>
            <p:nvPr/>
          </p:nvGrpSpPr>
          <p:grpSpPr>
            <a:xfrm>
              <a:off x="511054" y="3944429"/>
              <a:ext cx="3619313" cy="2177063"/>
              <a:chOff x="2644653" y="3944429"/>
              <a:chExt cx="3619313" cy="2177063"/>
            </a:xfrm>
          </p:grpSpPr>
          <p:pic>
            <p:nvPicPr>
              <p:cNvPr id="22" name="Picture 4" descr="Image result for yeoman logo">
                <a:extLst>
                  <a:ext uri="{FF2B5EF4-FFF2-40B4-BE49-F238E27FC236}">
                    <a16:creationId xmlns:a16="http://schemas.microsoft.com/office/drawing/2014/main" id="{ED8460C5-9897-45D3-BFD7-68EDB5782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94" r="21230" b="22054"/>
              <a:stretch/>
            </p:blipFill>
            <p:spPr bwMode="auto">
              <a:xfrm>
                <a:off x="3775046" y="3944429"/>
                <a:ext cx="1358528" cy="1524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 Placeholder 9">
                <a:extLst>
                  <a:ext uri="{FF2B5EF4-FFF2-40B4-BE49-F238E27FC236}">
                    <a16:creationId xmlns:a16="http://schemas.microsoft.com/office/drawing/2014/main" id="{120ADB40-7AD9-40C6-AC3C-F025AB4D5A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4653" y="5505428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http://yeoman.io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4118F20-7455-4499-985B-01357BEC8C24}"/>
                </a:ext>
              </a:extLst>
            </p:cNvPr>
            <p:cNvGrpSpPr/>
            <p:nvPr/>
          </p:nvGrpSpPr>
          <p:grpSpPr>
            <a:xfrm>
              <a:off x="5372017" y="3640893"/>
              <a:ext cx="3619313" cy="2484126"/>
              <a:chOff x="5372017" y="3640893"/>
              <a:chExt cx="3619313" cy="2484126"/>
            </a:xfrm>
          </p:grpSpPr>
          <p:pic>
            <p:nvPicPr>
              <p:cNvPr id="23" name="Picture 6" descr="Image result for gulpjs">
                <a:extLst>
                  <a:ext uri="{FF2B5EF4-FFF2-40B4-BE49-F238E27FC236}">
                    <a16:creationId xmlns:a16="http://schemas.microsoft.com/office/drawing/2014/main" id="{A8842320-22E2-458A-852F-553A2EED1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73" r="26863"/>
              <a:stretch/>
            </p:blipFill>
            <p:spPr bwMode="auto">
              <a:xfrm>
                <a:off x="6733321" y="3640893"/>
                <a:ext cx="896707" cy="1835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Placeholder 9">
                <a:extLst>
                  <a:ext uri="{FF2B5EF4-FFF2-40B4-BE49-F238E27FC236}">
                    <a16:creationId xmlns:a16="http://schemas.microsoft.com/office/drawing/2014/main" id="{999E5FCF-76B6-4C61-949C-58D3DC65AD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72017" y="5508955"/>
                <a:ext cx="3619313" cy="616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7663" indent="-347663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048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2pPr>
                <a:lvl3pPr marL="12620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3pPr>
                <a:lvl4pPr marL="17192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4pPr>
                <a:lvl5pPr marL="2176463" indent="-34766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http://gulpjs.com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3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E020-1C1E-4DD7-AAD7-C0106D85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SharePoint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6B950-9197-416B-AC21-DF2F8B49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SPF + mysterious x = </a:t>
            </a:r>
            <a:r>
              <a:rPr lang="en-US" b="1" dirty="0"/>
              <a:t>SPFx</a:t>
            </a:r>
          </a:p>
        </p:txBody>
      </p:sp>
      <p:pic>
        <p:nvPicPr>
          <p:cNvPr id="5" name="Graphic 4" descr="Backpack">
            <a:extLst>
              <a:ext uri="{FF2B5EF4-FFF2-40B4-BE49-F238E27FC236}">
                <a16:creationId xmlns:a16="http://schemas.microsoft.com/office/drawing/2014/main" id="{B14FDCF6-FD42-4EFD-8B0A-8CEBCA54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8560" y="3268028"/>
            <a:ext cx="2472372" cy="2472372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D9EA78E7-4615-4B02-9663-79FA6B940224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C4536432-2C26-455F-ABB7-145E22614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3861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755" y="1188161"/>
            <a:ext cx="1307666" cy="2677049"/>
          </a:xfrm>
          <a:prstGeom prst="rect">
            <a:avLst/>
          </a:prstGeom>
        </p:spPr>
      </p:pic>
      <p:sp>
        <p:nvSpPr>
          <p:cNvPr id="30" name="Left-Right Arrow 18"/>
          <p:cNvSpPr/>
          <p:nvPr/>
        </p:nvSpPr>
        <p:spPr bwMode="auto">
          <a:xfrm>
            <a:off x="6313877" y="4073636"/>
            <a:ext cx="5422043" cy="239963"/>
          </a:xfrm>
          <a:prstGeom prst="leftRight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19552" y="4251074"/>
            <a:ext cx="3515895" cy="627656"/>
          </a:xfrm>
          <a:prstGeom prst="rect">
            <a:avLst/>
          </a:prstGeom>
          <a:noFill/>
        </p:spPr>
        <p:txBody>
          <a:bodyPr wrap="none" lIns="182751" tIns="146201" rIns="182751" bIns="146201" rtlCol="0">
            <a:spAutoFit/>
          </a:bodyPr>
          <a:lstStyle/>
          <a:p>
            <a:pPr defTabSz="91367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SharePoint Framework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966554" y="5072902"/>
            <a:ext cx="2769366" cy="725566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LOB Systems and Cloud Services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6313878" y="5072902"/>
            <a:ext cx="2482491" cy="725566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5688" rIns="0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2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 Graph</a:t>
            </a:r>
          </a:p>
        </p:txBody>
      </p:sp>
      <p:sp>
        <p:nvSpPr>
          <p:cNvPr id="34" name="Up-Down Arrow 23"/>
          <p:cNvSpPr/>
          <p:nvPr/>
        </p:nvSpPr>
        <p:spPr bwMode="auto">
          <a:xfrm>
            <a:off x="7478977" y="4902495"/>
            <a:ext cx="152292" cy="332196"/>
          </a:xfrm>
          <a:prstGeom prst="upDown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Up-Down Arrow 25"/>
          <p:cNvSpPr/>
          <p:nvPr/>
        </p:nvSpPr>
        <p:spPr bwMode="auto">
          <a:xfrm>
            <a:off x="10275089" y="4902495"/>
            <a:ext cx="152292" cy="332196"/>
          </a:xfrm>
          <a:prstGeom prst="upDownArrow">
            <a:avLst/>
          </a:prstGeom>
          <a:solidFill>
            <a:schemeClr val="bg1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751" tIns="146201" rIns="182751" bIns="14620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155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err="1">
              <a:solidFill>
                <a:srgbClr val="505050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l="869" t="1438" r="865" b="979"/>
          <a:stretch/>
        </p:blipFill>
        <p:spPr>
          <a:xfrm>
            <a:off x="7888994" y="1188161"/>
            <a:ext cx="3846926" cy="2677049"/>
          </a:xfrm>
          <a:prstGeom prst="rect">
            <a:avLst/>
          </a:prstGeom>
          <a:solidFill>
            <a:srgbClr val="505050"/>
          </a:solidFill>
          <a:ln>
            <a:solidFill>
              <a:srgbClr val="F8F8F8"/>
            </a:solidFill>
          </a:ln>
        </p:spPr>
      </p:pic>
      <p:sp>
        <p:nvSpPr>
          <p:cNvPr id="37" name="WP Emphasis 2"/>
          <p:cNvSpPr/>
          <p:nvPr/>
        </p:nvSpPr>
        <p:spPr bwMode="auto">
          <a:xfrm>
            <a:off x="9139039" y="1904033"/>
            <a:ext cx="1320267" cy="1653766"/>
          </a:xfrm>
          <a:prstGeom prst="rect">
            <a:avLst/>
          </a:prstGeom>
          <a:noFill/>
          <a:ln w="28575" cap="flat" cmpd="sng" algn="ctr">
            <a:solidFill>
              <a:srgbClr val="D83B0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580" tIns="44791" rIns="44791" bIns="89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521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65" spc="-49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Text Placeholder 1"/>
          <p:cNvSpPr txBox="1">
            <a:spLocks/>
          </p:cNvSpPr>
          <p:nvPr/>
        </p:nvSpPr>
        <p:spPr>
          <a:xfrm>
            <a:off x="337767" y="1804135"/>
            <a:ext cx="5998988" cy="4249365"/>
          </a:xfrm>
          <a:prstGeom prst="rect">
            <a:avLst/>
          </a:prstGeom>
        </p:spPr>
        <p:txBody>
          <a:bodyPr vert="horz" wrap="square" lIns="179183" tIns="91375" rIns="146201" bIns="91375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Modern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client-side development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Lightweight web and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mobile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Powers OOTB experiences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Backward compatible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*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 </a:t>
            </a:r>
          </a:p>
          <a:p>
            <a:pPr defTabSz="913239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Supports </a:t>
            </a:r>
            <a: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open source tools </a:t>
            </a:r>
            <a:br>
              <a:rPr lang="en-US" sz="3000" b="1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</a:br>
            <a:r>
              <a:rPr lang="en-US" sz="3000" dirty="0">
                <a:solidFill>
                  <a:schemeClr val="bg1"/>
                </a:solidFill>
                <a:latin typeface="+mn-lt"/>
                <a:cs typeface="Segoe UI Semilight" panose="020B0402040204020203" pitchFamily="34" charset="0"/>
              </a:rPr>
              <a:t>and JavaScript web frameworks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6174" y="496951"/>
            <a:ext cx="5460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SharePoint Framework (SPFx)</a:t>
            </a:r>
            <a:endParaRPr lang="en-US" sz="36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9AD3D07B-284D-4D8C-8ECA-9BADA631F1A1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4" name="Graphic 13" descr="Footprints">
            <a:extLst>
              <a:ext uri="{FF2B5EF4-FFF2-40B4-BE49-F238E27FC236}">
                <a16:creationId xmlns:a16="http://schemas.microsoft.com/office/drawing/2014/main" id="{98765780-5D71-4D10-B654-6A2B1DC13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41A7ECA-B374-4975-8181-F9181892CCE1}"/>
              </a:ext>
            </a:extLst>
          </p:cNvPr>
          <p:cNvGrpSpPr/>
          <p:nvPr/>
        </p:nvGrpSpPr>
        <p:grpSpPr>
          <a:xfrm>
            <a:off x="343942" y="1598197"/>
            <a:ext cx="4100476" cy="4189364"/>
            <a:chOff x="343942" y="1598197"/>
            <a:chExt cx="4100476" cy="418936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42" y="1598197"/>
              <a:ext cx="4100476" cy="2945196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706231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They are still web parts! </a:t>
              </a:r>
              <a:r>
                <a:rPr lang="en-US" sz="2800" b="1" dirty="0">
                  <a:solidFill>
                    <a:schemeClr val="accent2"/>
                  </a:solidFill>
                </a:rPr>
                <a:t>(Mostly)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27AFEB-34EA-463E-8110-D3D6D229ACB4}"/>
              </a:ext>
            </a:extLst>
          </p:cNvPr>
          <p:cNvGrpSpPr/>
          <p:nvPr/>
        </p:nvGrpSpPr>
        <p:grpSpPr>
          <a:xfrm>
            <a:off x="4695092" y="1594793"/>
            <a:ext cx="3949291" cy="4192768"/>
            <a:chOff x="4695092" y="1587845"/>
            <a:chExt cx="3949291" cy="4192768"/>
          </a:xfrm>
        </p:grpSpPr>
        <p:grpSp>
          <p:nvGrpSpPr>
            <p:cNvPr id="21" name="Group 20"/>
            <p:cNvGrpSpPr/>
            <p:nvPr/>
          </p:nvGrpSpPr>
          <p:grpSpPr>
            <a:xfrm>
              <a:off x="4826496" y="1587845"/>
              <a:ext cx="3566553" cy="2955257"/>
              <a:chOff x="2547580" y="-2"/>
              <a:chExt cx="7341322" cy="608304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/>
              <a:srcRect b="13031"/>
              <a:stretch/>
            </p:blipFill>
            <p:spPr>
              <a:xfrm>
                <a:off x="2547580" y="-2"/>
                <a:ext cx="7341322" cy="608304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6236" y="5326061"/>
                <a:ext cx="381000" cy="353786"/>
              </a:xfrm>
              <a:prstGeom prst="rect">
                <a:avLst/>
              </a:prstGeom>
            </p:spPr>
          </p:pic>
        </p:grpSp>
        <p:sp>
          <p:nvSpPr>
            <p:cNvPr id="30" name="Rectangle 29"/>
            <p:cNvSpPr/>
            <p:nvPr/>
          </p:nvSpPr>
          <p:spPr>
            <a:xfrm>
              <a:off x="4695092" y="4912683"/>
              <a:ext cx="3949291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  <a:cs typeface="Segoe UI Semibold" panose="020B0702040204020203" pitchFamily="34" charset="0"/>
                </a:rPr>
                <a:t>Built for the modern, JavaScript-driven web.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4C77E2E-67E6-490D-BFE2-C13B053CABE8}"/>
              </a:ext>
            </a:extLst>
          </p:cNvPr>
          <p:cNvGrpSpPr/>
          <p:nvPr/>
        </p:nvGrpSpPr>
        <p:grpSpPr>
          <a:xfrm>
            <a:off x="8644383" y="1566093"/>
            <a:ext cx="3375896" cy="4221468"/>
            <a:chOff x="8644383" y="1566093"/>
            <a:chExt cx="3375896" cy="422146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75127" y="1566093"/>
              <a:ext cx="3114408" cy="2974078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8644383" y="4919631"/>
              <a:ext cx="337589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50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  <a:cs typeface="Segoe UI Semibold" panose="020B0702040204020203" pitchFamily="34" charset="0"/>
                </a:rPr>
                <a:t>Runs directly inside a SharePoint Page.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Web Parts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4C16D4-2C1E-41A0-904B-981D5BE5E9DF}"/>
              </a:ext>
            </a:extLst>
          </p:cNvPr>
          <p:cNvSpPr/>
          <p:nvPr/>
        </p:nvSpPr>
        <p:spPr>
          <a:xfrm>
            <a:off x="8518716" y="5722060"/>
            <a:ext cx="362723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5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2800" b="1" dirty="0">
                <a:solidFill>
                  <a:schemeClr val="accent2"/>
                </a:solidFill>
                <a:cs typeface="Segoe UI Semibold" panose="020B0702040204020203" pitchFamily="34" charset="0"/>
              </a:rPr>
              <a:t>(Even Classic pages)</a:t>
            </a:r>
          </a:p>
        </p:txBody>
      </p:sp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4FF5E24A-6B29-4FF0-A06B-620948586F59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7F40CBD7-52AA-4426-919F-34CA1C281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A43BA2-DFF7-403B-8C44-DCDA9D9E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Extensions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244A1D-A25E-4A37-897A-E1140755E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+mj-lt"/>
              </a:rPr>
              <a:t>Application Customizer</a:t>
            </a:r>
          </a:p>
          <a:p>
            <a:pPr lvl="1"/>
            <a:r>
              <a:rPr lang="en-US" dirty="0"/>
              <a:t>Injects your code on every page</a:t>
            </a:r>
          </a:p>
          <a:p>
            <a:pPr lvl="1"/>
            <a:r>
              <a:rPr lang="en-US" dirty="0"/>
              <a:t>Provides Placeholders for custom markup</a:t>
            </a:r>
          </a:p>
          <a:p>
            <a:pPr lvl="2"/>
            <a:r>
              <a:rPr lang="en-US" dirty="0"/>
              <a:t>Top &amp; Bottom – eventually more</a:t>
            </a:r>
          </a:p>
          <a:p>
            <a:pPr lvl="2"/>
            <a:endParaRPr lang="en-US" dirty="0"/>
          </a:p>
          <a:p>
            <a:r>
              <a:rPr lang="en-US" dirty="0">
                <a:latin typeface="+mj-lt"/>
              </a:rPr>
              <a:t>Field Customizer</a:t>
            </a:r>
          </a:p>
          <a:p>
            <a:pPr lvl="1"/>
            <a:r>
              <a:rPr lang="en-US" dirty="0"/>
              <a:t>Customize the display of specific fields</a:t>
            </a:r>
          </a:p>
          <a:p>
            <a:pPr lvl="1"/>
            <a:r>
              <a:rPr lang="en-US" dirty="0"/>
              <a:t>Only the list view is currently supported</a:t>
            </a:r>
          </a:p>
          <a:p>
            <a:pPr lvl="2"/>
            <a:r>
              <a:rPr lang="en-US" dirty="0"/>
              <a:t>No form views</a:t>
            </a:r>
          </a:p>
          <a:p>
            <a:pPr lvl="2"/>
            <a:endParaRPr lang="en-US" dirty="0"/>
          </a:p>
          <a:p>
            <a:r>
              <a:rPr lang="en-US" dirty="0">
                <a:latin typeface="+mj-lt"/>
              </a:rPr>
              <a:t>ListView Command Set</a:t>
            </a:r>
          </a:p>
          <a:p>
            <a:pPr lvl="1"/>
            <a:r>
              <a:rPr lang="en-US" dirty="0"/>
              <a:t>Extend command bar and/or context menu</a:t>
            </a:r>
          </a:p>
          <a:p>
            <a:pPr lvl="1"/>
            <a:r>
              <a:rPr lang="en-US" dirty="0"/>
              <a:t>Run code against selected items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F9F946-890B-4982-A5CB-C671D7869B53}"/>
              </a:ext>
            </a:extLst>
          </p:cNvPr>
          <p:cNvGrpSpPr/>
          <p:nvPr/>
        </p:nvGrpSpPr>
        <p:grpSpPr>
          <a:xfrm>
            <a:off x="7709535" y="1213989"/>
            <a:ext cx="4106545" cy="1569660"/>
            <a:chOff x="7414895" y="1213989"/>
            <a:chExt cx="4106545" cy="156966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526BA3-0ED5-46B9-8F9D-4E5C20A5628B}"/>
                </a:ext>
              </a:extLst>
            </p:cNvPr>
            <p:cNvSpPr txBox="1"/>
            <p:nvPr/>
          </p:nvSpPr>
          <p:spPr>
            <a:xfrm>
              <a:off x="8219440" y="1213989"/>
              <a:ext cx="3302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Delegate Controls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Or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JavaScript Injection via Custom Action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9152E0-1581-4621-B158-4A8779C52DFD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C6935D8-F981-4F7A-BCF7-A27F8E383714}"/>
              </a:ext>
            </a:extLst>
          </p:cNvPr>
          <p:cNvGrpSpPr/>
          <p:nvPr/>
        </p:nvGrpSpPr>
        <p:grpSpPr>
          <a:xfrm>
            <a:off x="7709535" y="3211701"/>
            <a:ext cx="4106545" cy="1309178"/>
            <a:chOff x="7414895" y="1398654"/>
            <a:chExt cx="4106545" cy="130917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1986DA-6045-459F-89EF-2E04C078CF73}"/>
                </a:ext>
              </a:extLst>
            </p:cNvPr>
            <p:cNvSpPr txBox="1"/>
            <p:nvPr/>
          </p:nvSpPr>
          <p:spPr>
            <a:xfrm>
              <a:off x="8219440" y="1507503"/>
              <a:ext cx="330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Client Side Rendering for Fields</a:t>
              </a:r>
            </a:p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(JS Link)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6E8BBA-A3A9-40CB-871A-4DD8E0C1A228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5FFD49-8E33-40BC-8CBF-AAD57D129822}"/>
              </a:ext>
            </a:extLst>
          </p:cNvPr>
          <p:cNvGrpSpPr/>
          <p:nvPr/>
        </p:nvGrpSpPr>
        <p:grpSpPr>
          <a:xfrm>
            <a:off x="7709535" y="4825164"/>
            <a:ext cx="4106545" cy="1200329"/>
            <a:chOff x="7414895" y="1398654"/>
            <a:chExt cx="4106545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EC8350-7C67-42DF-9D56-28C1CFE98550}"/>
                </a:ext>
              </a:extLst>
            </p:cNvPr>
            <p:cNvSpPr txBox="1"/>
            <p:nvPr/>
          </p:nvSpPr>
          <p:spPr>
            <a:xfrm>
              <a:off x="8219440" y="1780334"/>
              <a:ext cx="330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Custom Actions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7F24F9-DE34-4707-ABAA-2E15B1F2E03C}"/>
                </a:ext>
              </a:extLst>
            </p:cNvPr>
            <p:cNvSpPr txBox="1"/>
            <p:nvPr/>
          </p:nvSpPr>
          <p:spPr>
            <a:xfrm>
              <a:off x="7414895" y="1398654"/>
              <a:ext cx="873760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accent2"/>
                  </a:solidFill>
                </a:rPr>
                <a:t>~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EB7C44-DD96-438C-884A-5BC56FFF17CB}"/>
              </a:ext>
            </a:extLst>
          </p:cNvPr>
          <p:cNvCxnSpPr/>
          <p:nvPr/>
        </p:nvCxnSpPr>
        <p:spPr>
          <a:xfrm>
            <a:off x="132080" y="2875280"/>
            <a:ext cx="11684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BBDF71-391A-432C-B64E-608A62BAA4BF}"/>
              </a:ext>
            </a:extLst>
          </p:cNvPr>
          <p:cNvCxnSpPr/>
          <p:nvPr/>
        </p:nvCxnSpPr>
        <p:spPr>
          <a:xfrm>
            <a:off x="132080" y="4612640"/>
            <a:ext cx="11684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rId2"/>
            <a:extLst>
              <a:ext uri="{FF2B5EF4-FFF2-40B4-BE49-F238E27FC236}">
                <a16:creationId xmlns:a16="http://schemas.microsoft.com/office/drawing/2014/main" id="{412AFE6C-5C6E-4A6F-B37D-673CC1BC6E7D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F8604E12-B240-4B06-91AE-AC0441DB5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7693-F3A4-41A0-A04D-F4408C86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SPFx Extension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129963" y="5916613"/>
            <a:ext cx="1062037" cy="490537"/>
          </a:xfrm>
          <a:prstGeom prst="rect">
            <a:avLst/>
          </a:prstGeom>
        </p:spPr>
        <p:txBody>
          <a:bodyPr/>
          <a:lstStyle/>
          <a:p>
            <a:fld id="{95E3A436-1048-CA4E-9C3F-FCB70029503E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8" name="Picture 7" descr="A picture containing screenshot&#10;&#10;Description generated with very high confidence"/>
          <p:cNvPicPr>
            <a:picLocks noChangeAspect="1"/>
          </p:cNvPicPr>
          <p:nvPr/>
        </p:nvPicPr>
        <p:blipFill rotWithShape="1">
          <a:blip r:embed="rId2"/>
          <a:srcRect l="833" t="14024" r="5084" b="7647"/>
          <a:stretch/>
        </p:blipFill>
        <p:spPr>
          <a:xfrm>
            <a:off x="610326" y="1176934"/>
            <a:ext cx="10971349" cy="51309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D3A2E424-F7D8-4C30-85B6-9AC256D7C8DF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A66EBD3A-9767-43F7-9BE5-BD2C9DE78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227DE17C-4C83-44C0-9D25-890CCEEA762D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7" name="Graphic 6" descr="Footprints">
            <a:extLst>
              <a:ext uri="{FF2B5EF4-FFF2-40B4-BE49-F238E27FC236}">
                <a16:creationId xmlns:a16="http://schemas.microsoft.com/office/drawing/2014/main" id="{D8A074C2-E812-4B98-8A1F-4694E4D144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Installing the SPFx Generator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283038" y="1755969"/>
            <a:ext cx="11625925" cy="124848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   npm install -g @Microsoft/generator-</a:t>
            </a:r>
            <a:r>
              <a:rPr lang="en-US" sz="5400" dirty="0" err="1">
                <a:solidFill>
                  <a:schemeClr val="bg1"/>
                </a:solidFill>
                <a:highlight>
                  <a:srgbClr val="000000"/>
                </a:highlight>
                <a:latin typeface="+mn-lt"/>
              </a:rPr>
              <a:t>sharepoint</a:t>
            </a:r>
            <a:r>
              <a:rPr lang="en-US" sz="5400" dirty="0">
                <a:highlight>
                  <a:srgbClr val="000000"/>
                </a:highlight>
                <a:latin typeface="+mn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3544" y="6121492"/>
            <a:ext cx="10412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https://dev.office.com/sharepoint/docs/spfx/set-up-your-development-environment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id="{B1E61447-6992-43B2-A09F-7DFDF58A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CD4E12-C06A-46EC-9747-0E83BE450593}"/>
              </a:ext>
            </a:extLst>
          </p:cNvPr>
          <p:cNvSpPr txBox="1">
            <a:spLocks/>
          </p:cNvSpPr>
          <p:nvPr/>
        </p:nvSpPr>
        <p:spPr>
          <a:xfrm>
            <a:off x="603365" y="1177390"/>
            <a:ext cx="8703921" cy="596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From a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Command Prompt </a:t>
            </a:r>
            <a:r>
              <a:rPr lang="en-US" sz="3200" dirty="0"/>
              <a:t>use this command: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26A2A4-882D-4C06-8A01-6B01DFA7AD18}"/>
              </a:ext>
            </a:extLst>
          </p:cNvPr>
          <p:cNvSpPr/>
          <p:nvPr/>
        </p:nvSpPr>
        <p:spPr>
          <a:xfrm>
            <a:off x="603365" y="3004454"/>
            <a:ext cx="75774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can also use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VS Code Terminal</a:t>
            </a:r>
            <a:r>
              <a:rPr lang="en-US" sz="2400" dirty="0"/>
              <a:t> (View &gt; Terminal)</a:t>
            </a:r>
          </a:p>
        </p:txBody>
      </p:sp>
      <p:sp>
        <p:nvSpPr>
          <p:cNvPr id="17" name="TextBox 16">
            <a:hlinkClick r:id="rId5"/>
            <a:extLst>
              <a:ext uri="{FF2B5EF4-FFF2-40B4-BE49-F238E27FC236}">
                <a16:creationId xmlns:a16="http://schemas.microsoft.com/office/drawing/2014/main" id="{0AEC19DA-8967-4812-8019-6406B461A3FB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3. From a Command Prompt: 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yo gulp 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18" name="Graphic 17" descr="Footprints">
            <a:extLst>
              <a:ext uri="{FF2B5EF4-FFF2-40B4-BE49-F238E27FC236}">
                <a16:creationId xmlns:a16="http://schemas.microsoft.com/office/drawing/2014/main" id="{6E8AA0D8-DFDD-4963-8F1B-5C13090CB6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6146" name="Picture 2" descr="Yeoman and his fellow developers">
            <a:extLst>
              <a:ext uri="{FF2B5EF4-FFF2-40B4-BE49-F238E27FC236}">
                <a16:creationId xmlns:a16="http://schemas.microsoft.com/office/drawing/2014/main" id="{3D71F364-CB1E-4384-8EBB-046A49533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215" y="3004453"/>
            <a:ext cx="5559841" cy="311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sharepoint logo">
            <a:extLst>
              <a:ext uri="{FF2B5EF4-FFF2-40B4-BE49-F238E27FC236}">
                <a16:creationId xmlns:a16="http://schemas.microsoft.com/office/drawing/2014/main" id="{E5C2F6CC-4504-4696-B30D-A1BB0FB1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1111" y1="30385" x2="61111" y2="30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06" y="4135216"/>
            <a:ext cx="613610" cy="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E6E0DD9-B507-47C4-82F3-C8241DD0A6BC}"/>
              </a:ext>
            </a:extLst>
          </p:cNvPr>
          <p:cNvSpPr/>
          <p:nvPr/>
        </p:nvSpPr>
        <p:spPr>
          <a:xfrm>
            <a:off x="603365" y="4637267"/>
            <a:ext cx="6060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Same generator is used for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O365</a:t>
            </a:r>
            <a:r>
              <a:rPr lang="en-US" sz="2400" dirty="0"/>
              <a:t> &amp;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SP2016</a:t>
            </a:r>
          </a:p>
        </p:txBody>
      </p:sp>
    </p:spTree>
    <p:extLst>
      <p:ext uri="{BB962C8B-B14F-4D97-AF65-F5344CB8AC3E}">
        <p14:creationId xmlns:p14="http://schemas.microsoft.com/office/powerpoint/2010/main" val="282446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08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961" b="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96364">
                <a:defRPr/>
              </a:pPr>
              <a:r>
                <a:rPr lang="en-US" sz="1568" dirty="0">
                  <a:solidFill>
                    <a:srgbClr val="5B318F"/>
                  </a:solidFill>
                  <a:latin typeface="Segoe UI"/>
                  <a:sym typeface="Wingdings"/>
                </a:rPr>
                <a:t>Project Templates</a:t>
              </a:r>
              <a:endParaRPr lang="fi-FI" sz="1568" dirty="0">
                <a:solidFill>
                  <a:srgbClr val="5B318F"/>
                </a:soli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9606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72" b="1" dirty="0">
                  <a:solidFill>
                    <a:srgbClr val="2072B8"/>
                  </a:solidFill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defTabSz="896364">
              <a:lnSpc>
                <a:spcPct val="90000"/>
              </a:lnSpc>
              <a:spcAft>
                <a:spcPts val="588"/>
              </a:spcAft>
              <a:defRPr/>
            </a:pPr>
            <a:r>
              <a:rPr lang="en-US" sz="4705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egoe UI"/>
              </a:rPr>
              <a:t>C#</a:t>
            </a:r>
            <a:endParaRPr lang="fi-FI" sz="4705" b="1" dirty="0" err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egoe U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 descr="https://user-images.githubusercontent.com/1487073/29637064-c5b40544-8807-11e7-9318-e876d6090414.png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57" t="5383" r="3801" b="6899"/>
            <a:stretch/>
          </p:blipFill>
          <p:spPr bwMode="auto">
            <a:xfrm>
              <a:off x="7013245" y="4028746"/>
              <a:ext cx="715606" cy="688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D97634"/>
                  </a:solidFill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  <p:sp>
        <p:nvSpPr>
          <p:cNvPr id="52" name="TextBox 51">
            <a:hlinkClick r:id="rId14"/>
            <a:extLst>
              <a:ext uri="{FF2B5EF4-FFF2-40B4-BE49-F238E27FC236}">
                <a16:creationId xmlns:a16="http://schemas.microsoft.com/office/drawing/2014/main" id="{CB67C6D7-2FD1-4701-B2D8-48ABDD1FF01E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@Microsoft/generator-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8" name="Graphic 57" descr="Footprints">
            <a:extLst>
              <a:ext uri="{FF2B5EF4-FFF2-40B4-BE49-F238E27FC236}">
                <a16:creationId xmlns:a16="http://schemas.microsoft.com/office/drawing/2014/main" id="{489837F6-C6CD-415F-B5CE-183E7B97AA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8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54" grpId="0" animBg="1"/>
      <p:bldP spid="33" grpId="0" animBg="1"/>
      <p:bldP spid="55" grpId="0" animBg="1"/>
      <p:bldP spid="47" grpId="0" animBg="1"/>
      <p:bldP spid="56" grpId="0" animBg="1"/>
      <p:bldP spid="48" grpId="0" animBg="1"/>
      <p:bldP spid="57" grpId="0" animBg="1"/>
      <p:bldP spid="49" grpId="0" animBg="1"/>
      <p:bldP spid="53" grpId="0" animBg="1"/>
      <p:bldP spid="50" grpId="0" animBg="1"/>
      <p:bldP spid="42" grpId="0" animBg="1"/>
      <p:bldP spid="5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12957" y="4384474"/>
            <a:ext cx="393516" cy="88435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10797986" y="1700046"/>
            <a:ext cx="1052905" cy="517667"/>
          </a:xfrm>
          <a:prstGeom prst="roundRect">
            <a:avLst/>
          </a:prstGeom>
          <a:solidFill>
            <a:schemeClr val="accent3">
              <a:lumMod val="5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08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961" b="1" dirty="0"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MSBuild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35006" y="1554732"/>
            <a:ext cx="1869166" cy="584613"/>
            <a:chOff x="9672033" y="3490175"/>
            <a:chExt cx="2366853" cy="817351"/>
          </a:xfrm>
        </p:grpSpPr>
        <p:sp>
          <p:nvSpPr>
            <p:cNvPr id="10" name="Rectangle 9"/>
            <p:cNvSpPr/>
            <p:nvPr/>
          </p:nvSpPr>
          <p:spPr>
            <a:xfrm>
              <a:off x="10204889" y="3967219"/>
              <a:ext cx="1833997" cy="3403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96364">
                <a:defRPr/>
              </a:pPr>
              <a:r>
                <a:rPr lang="en-US" sz="1568" dirty="0">
                  <a:solidFill>
                    <a:srgbClr val="5B318F"/>
                  </a:solidFill>
                  <a:latin typeface="Segoe UI"/>
                  <a:sym typeface="Wingdings"/>
                </a:rPr>
                <a:t>Project Templates</a:t>
              </a:r>
              <a:endParaRPr lang="fi-FI" sz="1568" dirty="0">
                <a:solidFill>
                  <a:srgbClr val="5B318F"/>
                </a:solidFill>
                <a:latin typeface="Segoe UI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2033" y="3490175"/>
              <a:ext cx="2366853" cy="661259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73" y="4540104"/>
            <a:ext cx="997379" cy="8640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1381" y="1539300"/>
            <a:ext cx="1136332" cy="772213"/>
            <a:chOff x="1140359" y="2157070"/>
            <a:chExt cx="1790492" cy="1239228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0359" y="2157070"/>
              <a:ext cx="1536519" cy="962937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4821" tIns="44821" rIns="44821" bIns="44821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89606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72" b="1" dirty="0">
                  <a:solidFill>
                    <a:srgbClr val="2072B8"/>
                  </a:solidFill>
                  <a:latin typeface="Segoe UI"/>
                  <a:ea typeface="Segoe UI" pitchFamily="34" charset="0"/>
                  <a:cs typeface="Segoe UI" pitchFamily="34" charset="0"/>
                </a:rPr>
                <a:t>IIS Express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8744" y="2496298"/>
              <a:ext cx="772107" cy="900000"/>
            </a:xfrm>
            <a:prstGeom prst="rect">
              <a:avLst/>
            </a:prstGeom>
          </p:spPr>
        </p:pic>
      </p:grpSp>
      <p:pic>
        <p:nvPicPr>
          <p:cNvPr id="7" name="Picture 6" descr="http://cdn.gapotchenko.com/website/Content/Blog/Images/2014/05/NuGet%20Logo%2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19" y="1748182"/>
            <a:ext cx="1212202" cy="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789403" y="1435387"/>
            <a:ext cx="1127010" cy="941311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spAutoFit/>
          </a:bodyPr>
          <a:lstStyle/>
          <a:p>
            <a:pPr defTabSz="896364">
              <a:lnSpc>
                <a:spcPct val="90000"/>
              </a:lnSpc>
              <a:spcAft>
                <a:spcPts val="588"/>
              </a:spcAft>
              <a:defRPr/>
            </a:pPr>
            <a:r>
              <a:rPr lang="en-US" sz="4705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egoe UI"/>
              </a:rPr>
              <a:t>C#</a:t>
            </a:r>
            <a:endParaRPr lang="fi-FI" sz="4705" b="1" dirty="0" err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Segoe U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13" y="4696836"/>
            <a:ext cx="928500" cy="499963"/>
          </a:xfrm>
          <a:prstGeom prst="rect">
            <a:avLst/>
          </a:prstGeom>
        </p:spPr>
      </p:pic>
      <p:pic>
        <p:nvPicPr>
          <p:cNvPr id="15" name="Picture 4" descr="https://upload.wikimedia.org/wikipedia/commons/thumb/d/db/Npm-logo.svg/320px-Npm-logo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04" y="4746471"/>
            <a:ext cx="1187258" cy="4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Diamond 53">
            <a:extLst>
              <a:ext uri="{FF2B5EF4-FFF2-40B4-BE49-F238E27FC236}">
                <a16:creationId xmlns:a16="http://schemas.microsoft.com/office/drawing/2014/main" id="{F0EBF615-77E3-43E2-8DF4-C5D6FDF44112}"/>
              </a:ext>
            </a:extLst>
          </p:cNvPr>
          <p:cNvSpPr/>
          <p:nvPr/>
        </p:nvSpPr>
        <p:spPr>
          <a:xfrm>
            <a:off x="4960229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C2032B-E24F-4D4C-9EA1-273F41607674}"/>
              </a:ext>
            </a:extLst>
          </p:cNvPr>
          <p:cNvSpPr/>
          <p:nvPr/>
        </p:nvSpPr>
        <p:spPr>
          <a:xfrm>
            <a:off x="4627775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Packages</a:t>
            </a:r>
          </a:p>
        </p:txBody>
      </p:sp>
      <p:pic>
        <p:nvPicPr>
          <p:cNvPr id="1126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D2F088A7-A0A7-4B9F-8CA5-C24426F2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74" y="1466482"/>
            <a:ext cx="1289628" cy="9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github-atom-io-herokuapp-com.global.ssl.fastly.net/assets/logo-small-44ca4a47bb1ea4a040921b7dc85f3abb.png">
            <a:extLst>
              <a:ext uri="{FF2B5EF4-FFF2-40B4-BE49-F238E27FC236}">
                <a16:creationId xmlns:a16="http://schemas.microsoft.com/office/drawing/2014/main" id="{9E5C2DC1-F76E-4350-B288-2611060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42" y="5102029"/>
            <a:ext cx="10858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790482F-E67A-4EF4-BB8A-75FDF6F2EB23}"/>
              </a:ext>
            </a:extLst>
          </p:cNvPr>
          <p:cNvSpPr txBox="1"/>
          <p:nvPr/>
        </p:nvSpPr>
        <p:spPr>
          <a:xfrm rot="16200000">
            <a:off x="-755922" y="1900828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Traditional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54FBB1-1C5B-4E15-8131-68A6F788119A}"/>
              </a:ext>
            </a:extLst>
          </p:cNvPr>
          <p:cNvSpPr txBox="1"/>
          <p:nvPr/>
        </p:nvSpPr>
        <p:spPr>
          <a:xfrm rot="16200000">
            <a:off x="-718842" y="4725410"/>
            <a:ext cx="211763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SPFx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1E1CA-E051-4BAF-AFCE-CFF8B8BC0D6A}"/>
              </a:ext>
            </a:extLst>
          </p:cNvPr>
          <p:cNvGrpSpPr/>
          <p:nvPr/>
        </p:nvGrpSpPr>
        <p:grpSpPr>
          <a:xfrm>
            <a:off x="6778692" y="4028746"/>
            <a:ext cx="1138951" cy="918072"/>
            <a:chOff x="6778692" y="4028746"/>
            <a:chExt cx="1138951" cy="918072"/>
          </a:xfrm>
        </p:grpSpPr>
        <p:pic>
          <p:nvPicPr>
            <p:cNvPr id="66" name="Picture 4" descr="https://user-images.githubusercontent.com/1487073/29637064-c5b40544-8807-11e7-9318-e876d6090414.png">
              <a:extLst>
                <a:ext uri="{FF2B5EF4-FFF2-40B4-BE49-F238E27FC236}">
                  <a16:creationId xmlns:a16="http://schemas.microsoft.com/office/drawing/2014/main" id="{BBF3B44F-DBFD-435D-9B33-09A62EF070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57" t="5383" r="3801" b="6899"/>
            <a:stretch/>
          </p:blipFill>
          <p:spPr bwMode="auto">
            <a:xfrm>
              <a:off x="7013245" y="4028746"/>
              <a:ext cx="715606" cy="688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F06A20-381E-4F0E-9AD0-CC812EEE3CD1}"/>
                </a:ext>
              </a:extLst>
            </p:cNvPr>
            <p:cNvSpPr txBox="1"/>
            <p:nvPr/>
          </p:nvSpPr>
          <p:spPr>
            <a:xfrm>
              <a:off x="6778692" y="4639041"/>
              <a:ext cx="1138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D97634"/>
                  </a:solidFill>
                </a:rPr>
                <a:t>VS Code</a:t>
              </a:r>
            </a:p>
          </p:txBody>
        </p:sp>
      </p:grpSp>
      <p:pic>
        <p:nvPicPr>
          <p:cNvPr id="46" name="Picture 2" descr="http://www.silicon.fr/wp-content/uploads/2013/11/Visual-Studio.jpg">
            <a:extLst>
              <a:ext uri="{FF2B5EF4-FFF2-40B4-BE49-F238E27FC236}">
                <a16:creationId xmlns:a16="http://schemas.microsoft.com/office/drawing/2014/main" id="{CB2A3235-D10D-4153-9E1F-E90C2E5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00" y="5404278"/>
            <a:ext cx="1050702" cy="7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Diamond 54">
            <a:extLst>
              <a:ext uri="{FF2B5EF4-FFF2-40B4-BE49-F238E27FC236}">
                <a16:creationId xmlns:a16="http://schemas.microsoft.com/office/drawing/2014/main" id="{FE88D51F-E573-4177-AFC1-CE046E6F356E}"/>
              </a:ext>
            </a:extLst>
          </p:cNvPr>
          <p:cNvSpPr/>
          <p:nvPr/>
        </p:nvSpPr>
        <p:spPr>
          <a:xfrm>
            <a:off x="6981572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636D68D-0AA4-4AB5-B582-A6D6B9990091}"/>
              </a:ext>
            </a:extLst>
          </p:cNvPr>
          <p:cNvSpPr/>
          <p:nvPr/>
        </p:nvSpPr>
        <p:spPr>
          <a:xfrm>
            <a:off x="662755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Editor</a:t>
            </a:r>
          </a:p>
        </p:txBody>
      </p:sp>
      <p:sp>
        <p:nvSpPr>
          <p:cNvPr id="56" name="Diamond 55">
            <a:extLst>
              <a:ext uri="{FF2B5EF4-FFF2-40B4-BE49-F238E27FC236}">
                <a16:creationId xmlns:a16="http://schemas.microsoft.com/office/drawing/2014/main" id="{4FA0FDFE-034F-4886-A529-735B2F2A566C}"/>
              </a:ext>
            </a:extLst>
          </p:cNvPr>
          <p:cNvSpPr/>
          <p:nvPr/>
        </p:nvSpPr>
        <p:spPr>
          <a:xfrm>
            <a:off x="8981351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DEE4D8-F7CC-4864-A60B-4DDB27BB5A53}"/>
              </a:ext>
            </a:extLst>
          </p:cNvPr>
          <p:cNvSpPr/>
          <p:nvPr/>
        </p:nvSpPr>
        <p:spPr>
          <a:xfrm>
            <a:off x="8627333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</a:t>
            </a:r>
          </a:p>
        </p:txBody>
      </p:sp>
      <p:sp>
        <p:nvSpPr>
          <p:cNvPr id="57" name="Diamond 56">
            <a:extLst>
              <a:ext uri="{FF2B5EF4-FFF2-40B4-BE49-F238E27FC236}">
                <a16:creationId xmlns:a16="http://schemas.microsoft.com/office/drawing/2014/main" id="{FE19BE48-9A57-45AF-B81C-F303C35E4EB5}"/>
              </a:ext>
            </a:extLst>
          </p:cNvPr>
          <p:cNvSpPr/>
          <p:nvPr/>
        </p:nvSpPr>
        <p:spPr>
          <a:xfrm>
            <a:off x="10954248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859331A-A3CD-4294-A476-EB8FC25C971E}"/>
              </a:ext>
            </a:extLst>
          </p:cNvPr>
          <p:cNvSpPr/>
          <p:nvPr/>
        </p:nvSpPr>
        <p:spPr>
          <a:xfrm>
            <a:off x="10627114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Tasks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B62523BB-5377-40D3-BD2B-15A01CAB7EB5}"/>
              </a:ext>
            </a:extLst>
          </p:cNvPr>
          <p:cNvSpPr/>
          <p:nvPr/>
        </p:nvSpPr>
        <p:spPr>
          <a:xfrm>
            <a:off x="2995950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F70EC5E-2DA7-4C87-8F33-2BFFE6385A56}"/>
              </a:ext>
            </a:extLst>
          </p:cNvPr>
          <p:cNvSpPr/>
          <p:nvPr/>
        </p:nvSpPr>
        <p:spPr>
          <a:xfrm>
            <a:off x="2627996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Templates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BC14EC9D-1758-47D7-B662-12FD90902A3A}"/>
              </a:ext>
            </a:extLst>
          </p:cNvPr>
          <p:cNvSpPr/>
          <p:nvPr/>
        </p:nvSpPr>
        <p:spPr>
          <a:xfrm>
            <a:off x="999084" y="2906837"/>
            <a:ext cx="747279" cy="1121909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81517F8-9C81-45C5-BB8A-C07F0733A589}"/>
              </a:ext>
            </a:extLst>
          </p:cNvPr>
          <p:cNvSpPr/>
          <p:nvPr/>
        </p:nvSpPr>
        <p:spPr>
          <a:xfrm>
            <a:off x="628217" y="3222461"/>
            <a:ext cx="1455316" cy="457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 Server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474B28C-2CFA-4FAC-9A97-98064E754073}"/>
              </a:ext>
            </a:extLst>
          </p:cNvPr>
          <p:cNvCxnSpPr>
            <a:cxnSpLocks/>
          </p:cNvCxnSpPr>
          <p:nvPr/>
        </p:nvCxnSpPr>
        <p:spPr>
          <a:xfrm>
            <a:off x="234696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FD0BBCD-B5DC-492D-8232-488C9DB419EF}"/>
              </a:ext>
            </a:extLst>
          </p:cNvPr>
          <p:cNvCxnSpPr>
            <a:cxnSpLocks/>
          </p:cNvCxnSpPr>
          <p:nvPr/>
        </p:nvCxnSpPr>
        <p:spPr>
          <a:xfrm>
            <a:off x="434340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46C335C-460C-4B0B-834D-10D2B0B4D8DF}"/>
              </a:ext>
            </a:extLst>
          </p:cNvPr>
          <p:cNvCxnSpPr>
            <a:cxnSpLocks/>
          </p:cNvCxnSpPr>
          <p:nvPr/>
        </p:nvCxnSpPr>
        <p:spPr>
          <a:xfrm>
            <a:off x="633984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F76521-BE79-4EC8-996B-9139C4B889FC}"/>
              </a:ext>
            </a:extLst>
          </p:cNvPr>
          <p:cNvCxnSpPr>
            <a:cxnSpLocks/>
          </p:cNvCxnSpPr>
          <p:nvPr/>
        </p:nvCxnSpPr>
        <p:spPr>
          <a:xfrm>
            <a:off x="833628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E5E3E8-D0DF-4AEF-A939-ECB9A5866D20}"/>
              </a:ext>
            </a:extLst>
          </p:cNvPr>
          <p:cNvCxnSpPr>
            <a:cxnSpLocks/>
          </p:cNvCxnSpPr>
          <p:nvPr/>
        </p:nvCxnSpPr>
        <p:spPr>
          <a:xfrm>
            <a:off x="10332720" y="1391175"/>
            <a:ext cx="0" cy="442976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F4EB4B4-05C2-41EB-A1D5-8CC7E9151B73}"/>
              </a:ext>
            </a:extLst>
          </p:cNvPr>
          <p:cNvSpPr/>
          <p:nvPr/>
        </p:nvSpPr>
        <p:spPr>
          <a:xfrm>
            <a:off x="0" y="0"/>
            <a:ext cx="12192000" cy="6440704"/>
          </a:xfrm>
          <a:prstGeom prst="rect">
            <a:avLst/>
          </a:prstGeom>
          <a:solidFill>
            <a:schemeClr val="accent3">
              <a:lumMod val="7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D31EE3-E13E-496F-B0AE-69A619ED6D3A}"/>
              </a:ext>
            </a:extLst>
          </p:cNvPr>
          <p:cNvSpPr/>
          <p:nvPr/>
        </p:nvSpPr>
        <p:spPr>
          <a:xfrm>
            <a:off x="8499764" y="4091092"/>
            <a:ext cx="1683327" cy="16862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04034" y="4736678"/>
            <a:ext cx="1301912" cy="47965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Comparison</a:t>
            </a:r>
          </a:p>
        </p:txBody>
      </p:sp>
      <p:sp>
        <p:nvSpPr>
          <p:cNvPr id="52" name="TextBox 51">
            <a:hlinkClick r:id="rId14"/>
            <a:extLst>
              <a:ext uri="{FF2B5EF4-FFF2-40B4-BE49-F238E27FC236}">
                <a16:creationId xmlns:a16="http://schemas.microsoft.com/office/drawing/2014/main" id="{CB67C6D7-2FD1-4701-B2D8-48ABDD1FF01E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@Microsoft/generator-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58" name="Graphic 57" descr="Footprints">
            <a:extLst>
              <a:ext uri="{FF2B5EF4-FFF2-40B4-BE49-F238E27FC236}">
                <a16:creationId xmlns:a16="http://schemas.microsoft.com/office/drawing/2014/main" id="{489837F6-C6CD-415F-B5CE-183E7B97AA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9E9AC027-033A-46A5-B58F-10160FF57D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6228941">
            <a:off x="7505347" y="3680741"/>
            <a:ext cx="2977202" cy="297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1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71475"/>
            <a:ext cx="11585575" cy="800100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SharePoint Workbench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91" y="1660382"/>
            <a:ext cx="6209459" cy="3537239"/>
          </a:xfrm>
          <a:prstGeom prst="rect">
            <a:avLst/>
          </a:prstGeom>
        </p:spPr>
      </p:pic>
      <p:sp>
        <p:nvSpPr>
          <p:cNvPr id="18" name="Text Placeholder 1"/>
          <p:cNvSpPr txBox="1">
            <a:spLocks/>
          </p:cNvSpPr>
          <p:nvPr/>
        </p:nvSpPr>
        <p:spPr>
          <a:xfrm>
            <a:off x="273180" y="1271154"/>
            <a:ext cx="5374608" cy="5118193"/>
          </a:xfrm>
          <a:prstGeom prst="rect">
            <a:avLst/>
          </a:prstGeom>
        </p:spPr>
        <p:txBody>
          <a:bodyPr vert="horz" wrap="square" lIns="179183" tIns="91375" rIns="146201" bIns="91375" rtlCol="0">
            <a:spAutoFit/>
          </a:bodyPr>
          <a:lstStyle>
            <a:lvl1pPr marL="336145" marR="0" indent="-336145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392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572691" marR="0" indent="-236546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2353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784338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961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008435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1232531" marR="0" indent="-224097" algn="l" defTabSz="914367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Arial" pitchFamily="34" charset="0"/>
              <a:buChar char="•"/>
              <a:tabLst/>
              <a:defRPr sz="1765" kern="1200" spc="0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509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93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77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61" indent="-228592" algn="l" defTabSz="91436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239"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Developer tool to debug web parts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spcBef>
                <a:spcPts val="0"/>
              </a:spcBef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Local development </a:t>
            </a: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experience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SharePoint Framework available offline</a:t>
            </a:r>
          </a:p>
          <a:p>
            <a:pPr defTabSz="913239">
              <a:spcBef>
                <a:spcPts val="0"/>
              </a:spcBef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Available in SharePoint Online/2016 as well</a:t>
            </a:r>
          </a:p>
          <a:p>
            <a:pPr marL="0" indent="0" defTabSz="913239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  <a:p>
            <a:pPr defTabSz="913239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Client-Side Web Parts Only</a:t>
            </a: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7699E779-F5E1-4C83-A52F-2213714A427A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@Microsoft/generator-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6" name="Graphic 5" descr="Footprints">
            <a:extLst>
              <a:ext uri="{FF2B5EF4-FFF2-40B4-BE49-F238E27FC236}">
                <a16:creationId xmlns:a16="http://schemas.microsoft.com/office/drawing/2014/main" id="{917C8807-B813-4AC2-881A-4C1EE7989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9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ootprints">
            <a:extLst>
              <a:ext uri="{FF2B5EF4-FFF2-40B4-BE49-F238E27FC236}">
                <a16:creationId xmlns:a16="http://schemas.microsoft.com/office/drawing/2014/main" id="{15D8C4E7-7946-4EBC-A9E5-9594AAA0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560" y="235344"/>
            <a:ext cx="5944880" cy="5944880"/>
          </a:xfrm>
          <a:prstGeom prst="rect">
            <a:avLst/>
          </a:prstGeom>
        </p:spPr>
      </p:pic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2A1F93C4-D66C-405B-BD0F-EAB5441BDB89}"/>
              </a:ext>
            </a:extLst>
          </p:cNvPr>
          <p:cNvSpPr txBox="1"/>
          <p:nvPr/>
        </p:nvSpPr>
        <p:spPr>
          <a:xfrm>
            <a:off x="334568" y="6463573"/>
            <a:ext cx="785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20" dirty="0">
                <a:solidFill>
                  <a:schemeClr val="bg1"/>
                </a:solidFill>
                <a:latin typeface="Indira K" pitchFamily="2" charset="0"/>
              </a:rPr>
              <a:t>4. From a Command Prompt: </a:t>
            </a:r>
            <a:r>
              <a:rPr lang="en-US" sz="1600" b="1" spc="20" dirty="0">
                <a:solidFill>
                  <a:schemeClr val="bg1"/>
                </a:solidFill>
                <a:latin typeface="Indira K" pitchFamily="2" charset="0"/>
              </a:rPr>
              <a:t>npm install -g @Microsoft/generator-</a:t>
            </a:r>
            <a:r>
              <a:rPr lang="en-US" sz="1600" b="1" spc="20" dirty="0" err="1">
                <a:solidFill>
                  <a:schemeClr val="bg1"/>
                </a:solidFill>
                <a:latin typeface="Indira K" pitchFamily="2" charset="0"/>
              </a:rPr>
              <a:t>sharepoint</a:t>
            </a:r>
            <a:endParaRPr lang="en-US" sz="1600" b="1" spc="20" baseline="0" dirty="0">
              <a:solidFill>
                <a:schemeClr val="bg1"/>
              </a:solidFill>
              <a:latin typeface="Indira K" pitchFamily="2" charset="0"/>
            </a:endParaRPr>
          </a:p>
        </p:txBody>
      </p:sp>
      <p:pic>
        <p:nvPicPr>
          <p:cNvPr id="8" name="Graphic 7" descr="Footprints">
            <a:extLst>
              <a:ext uri="{FF2B5EF4-FFF2-40B4-BE49-F238E27FC236}">
                <a16:creationId xmlns:a16="http://schemas.microsoft.com/office/drawing/2014/main" id="{5FE71BBC-2FA1-4DF9-A22B-2D08CC0CC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8" y="6459958"/>
            <a:ext cx="361423" cy="3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2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CABCD2-4FD9-4A7C-934D-DC3BC01ED0F1}"/>
              </a:ext>
            </a:extLst>
          </p:cNvPr>
          <p:cNvSpPr/>
          <p:nvPr/>
        </p:nvSpPr>
        <p:spPr>
          <a:xfrm>
            <a:off x="9683444" y="4175994"/>
            <a:ext cx="1083733" cy="766161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</a:t>
            </a:r>
            <a:r>
              <a:rPr lang="en-US"/>
              <a:t>Environment Checklist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b="1" dirty="0"/>
              <a:t> </a:t>
            </a:r>
            <a:r>
              <a:rPr lang="en-US" sz="3200" dirty="0"/>
              <a:t>NodeJS             </a:t>
            </a:r>
            <a:r>
              <a:rPr lang="en-US" sz="3600" b="1" dirty="0">
                <a:solidFill>
                  <a:schemeClr val="accent2"/>
                </a:solidFill>
              </a:rPr>
              <a:t>http://nodejs.org</a:t>
            </a:r>
            <a:endParaRPr lang="en-US" sz="3200" b="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Visual Studio Code            </a:t>
            </a:r>
            <a:r>
              <a:rPr lang="en-US" sz="3600" b="1" dirty="0">
                <a:solidFill>
                  <a:schemeClr val="accent2"/>
                </a:solidFill>
              </a:rPr>
              <a:t>https://code.visualstudio.com</a:t>
            </a:r>
            <a:endParaRPr lang="en-US" sz="3200" b="1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b="1" dirty="0"/>
              <a:t> </a:t>
            </a:r>
            <a:r>
              <a:rPr lang="en-US" sz="3200" dirty="0"/>
              <a:t>Yeoman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Gulp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/>
              <a:t> Microsoft Generator SharePoint</a:t>
            </a:r>
          </a:p>
        </p:txBody>
      </p:sp>
      <p:pic>
        <p:nvPicPr>
          <p:cNvPr id="11" name="Graphic 10" descr="Footprints">
            <a:extLst>
              <a:ext uri="{FF2B5EF4-FFF2-40B4-BE49-F238E27FC236}">
                <a16:creationId xmlns:a16="http://schemas.microsoft.com/office/drawing/2014/main" id="{F6D28A0A-DC0F-4C01-ABC2-7E4927CAD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2285" y="100874"/>
            <a:ext cx="783771" cy="783771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181E28A-ADDB-438B-96D9-7772B0E89AB3}"/>
              </a:ext>
            </a:extLst>
          </p:cNvPr>
          <p:cNvSpPr txBox="1">
            <a:spLocks/>
          </p:cNvSpPr>
          <p:nvPr/>
        </p:nvSpPr>
        <p:spPr>
          <a:xfrm>
            <a:off x="2054026" y="3760071"/>
            <a:ext cx="5878286" cy="639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>
                <a:solidFill>
                  <a:schemeClr val="accent2"/>
                </a:solidFill>
                <a:highlight>
                  <a:srgbClr val="000000"/>
                </a:highlight>
              </a:rPr>
              <a:t>npm install -g yo gulp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165D8E0-CD45-4AF9-AD0D-5917FEE61E0E}"/>
              </a:ext>
            </a:extLst>
          </p:cNvPr>
          <p:cNvSpPr txBox="1">
            <a:spLocks/>
          </p:cNvSpPr>
          <p:nvPr/>
        </p:nvSpPr>
        <p:spPr>
          <a:xfrm>
            <a:off x="1928676" y="5618463"/>
            <a:ext cx="9960429" cy="639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663" indent="-3476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8048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2620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7192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176463" indent="-347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>
                <a:solidFill>
                  <a:schemeClr val="accent2"/>
                </a:solidFill>
                <a:highlight>
                  <a:srgbClr val="000000"/>
                </a:highlight>
              </a:rPr>
              <a:t>npm install -g @Microsoft/generator-</a:t>
            </a:r>
            <a:r>
              <a:rPr lang="en-US" sz="3600" dirty="0" err="1">
                <a:solidFill>
                  <a:schemeClr val="accent2"/>
                </a:solidFill>
                <a:highlight>
                  <a:srgbClr val="000000"/>
                </a:highlight>
              </a:rPr>
              <a:t>sharepoint</a:t>
            </a:r>
            <a:endParaRPr lang="en-US" sz="3600" dirty="0">
              <a:solidFill>
                <a:schemeClr val="accent2"/>
              </a:solidFill>
              <a:highlight>
                <a:srgbClr val="000000"/>
              </a:highlight>
            </a:endParaRPr>
          </a:p>
        </p:txBody>
      </p:sp>
      <p:pic>
        <p:nvPicPr>
          <p:cNvPr id="4" name="Graphic 3" descr="Line Arrow: Slight curve">
            <a:extLst>
              <a:ext uri="{FF2B5EF4-FFF2-40B4-BE49-F238E27FC236}">
                <a16:creationId xmlns:a16="http://schemas.microsoft.com/office/drawing/2014/main" id="{A0FE295E-7017-458C-B892-8514B4464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15688">
            <a:off x="1596826" y="5392822"/>
            <a:ext cx="914400" cy="914400"/>
          </a:xfrm>
          <a:prstGeom prst="rect">
            <a:avLst/>
          </a:prstGeom>
        </p:spPr>
      </p:pic>
      <p:pic>
        <p:nvPicPr>
          <p:cNvPr id="15" name="Graphic 14" descr="Line Arrow: Straight">
            <a:extLst>
              <a:ext uri="{FF2B5EF4-FFF2-40B4-BE49-F238E27FC236}">
                <a16:creationId xmlns:a16="http://schemas.microsoft.com/office/drawing/2014/main" id="{E9A3F0C6-5E57-4735-9E8C-E157D0460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405742" y="1289864"/>
            <a:ext cx="914400" cy="914400"/>
          </a:xfrm>
          <a:prstGeom prst="rect">
            <a:avLst/>
          </a:prstGeom>
        </p:spPr>
      </p:pic>
      <p:pic>
        <p:nvPicPr>
          <p:cNvPr id="16" name="Graphic 15" descr="Line Arrow: Straight">
            <a:extLst>
              <a:ext uri="{FF2B5EF4-FFF2-40B4-BE49-F238E27FC236}">
                <a16:creationId xmlns:a16="http://schemas.microsoft.com/office/drawing/2014/main" id="{1063AFA7-D71C-4D09-B26A-E6E1073698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078769" y="2236299"/>
            <a:ext cx="914400" cy="914400"/>
          </a:xfrm>
          <a:prstGeom prst="rect">
            <a:avLst/>
          </a:prstGeom>
        </p:spPr>
      </p:pic>
      <p:pic>
        <p:nvPicPr>
          <p:cNvPr id="17" name="Graphic 16" descr="Line Arrow: Straight">
            <a:extLst>
              <a:ext uri="{FF2B5EF4-FFF2-40B4-BE49-F238E27FC236}">
                <a16:creationId xmlns:a16="http://schemas.microsoft.com/office/drawing/2014/main" id="{04E57826-A5D8-4B43-BE51-B0E2FFE46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928676" y="36312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B07BBA-D1B3-4D6B-A756-739F902F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009DB-E3CE-4606-879B-23980AB83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your first </a:t>
            </a:r>
            <a:r>
              <a:rPr lang="en-US" dirty="0" err="1"/>
              <a:t>WebPart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0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B4671-25B9-4101-899F-BCB7AADAE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Patterns &amp; Practices (PnP)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9D2F-5674-48A9-98B3-3638E81CE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  <a:p>
            <a:r>
              <a:rPr lang="en-US" dirty="0"/>
              <a:t>Guidance</a:t>
            </a:r>
          </a:p>
          <a:p>
            <a:pPr lvl="1"/>
            <a:r>
              <a:rPr lang="en-US" dirty="0"/>
              <a:t>Tutorials</a:t>
            </a:r>
          </a:p>
          <a:p>
            <a:pPr lvl="1"/>
            <a:r>
              <a:rPr lang="en-US" dirty="0"/>
              <a:t>Videos</a:t>
            </a:r>
          </a:p>
          <a:p>
            <a:pPr lvl="1"/>
            <a:r>
              <a:rPr lang="en-US" dirty="0"/>
              <a:t>Samples</a:t>
            </a:r>
          </a:p>
          <a:p>
            <a:r>
              <a:rPr lang="en-US" dirty="0"/>
              <a:t>Tools</a:t>
            </a:r>
          </a:p>
          <a:p>
            <a:r>
              <a:rPr lang="en-US" dirty="0"/>
              <a:t>Reusable Components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B1BF41-D684-46A5-AC9F-DFBCE8A02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19" t="7339" r="19732" b="7339"/>
          <a:stretch/>
        </p:blipFill>
        <p:spPr>
          <a:xfrm>
            <a:off x="9824603" y="1456823"/>
            <a:ext cx="2367397" cy="43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2EC9-327C-4D1E-91F8-F340FF08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PnP (Selective Highlights)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AD90-726F-482E-B1F9-6D91E03C6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PnP Core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https://github.com/SharePoint/PnP-Sites-Core</a:t>
            </a:r>
          </a:p>
          <a:p>
            <a:r>
              <a:rPr lang="en-US" dirty="0"/>
              <a:t>PnP PowerShell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https://github.com/SharePoint/PnP-PowerShell</a:t>
            </a:r>
          </a:p>
          <a:p>
            <a:r>
              <a:rPr lang="en-US" dirty="0"/>
              <a:t>PnP Remote Provisioning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https://github.com/SharePoint/PnP-Provisioning-Schema</a:t>
            </a:r>
          </a:p>
          <a:p>
            <a:r>
              <a:rPr lang="en-US" dirty="0"/>
              <a:t>PnP JS-Core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https://github.com/SharePoint/PnP-JS-Core</a:t>
            </a:r>
          </a:p>
          <a:p>
            <a:r>
              <a:rPr lang="en-US" dirty="0"/>
              <a:t>SharePoint Docs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https://github.com/SharePoint/sp-dev-docs</a:t>
            </a:r>
          </a:p>
          <a:p>
            <a:r>
              <a:rPr lang="en-US" dirty="0"/>
              <a:t>SPFx Web Part Samples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https://github.com/SharePoint/sp-dev-fx-webparts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SPFx Extension Samples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https://github.com/SharePoint/sp-dev-fx-extensions</a:t>
            </a:r>
          </a:p>
          <a:p>
            <a:r>
              <a:rPr lang="en-US" dirty="0"/>
              <a:t>PnP Partner Pack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https://github.com/SharePoint/PnP-Partner-Pack</a:t>
            </a:r>
          </a:p>
          <a:p>
            <a:r>
              <a:rPr lang="en-US" dirty="0"/>
              <a:t>PnP Tools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2"/>
                </a:solidFill>
              </a:rPr>
              <a:t>- https://github.com/SharePoint/PnP-Tools</a:t>
            </a:r>
          </a:p>
        </p:txBody>
      </p:sp>
    </p:spTree>
    <p:extLst>
      <p:ext uri="{BB962C8B-B14F-4D97-AF65-F5344CB8AC3E}">
        <p14:creationId xmlns:p14="http://schemas.microsoft.com/office/powerpoint/2010/main" val="167244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DB1B-43F4-4B3B-BEE0-E958D810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Staying Up to Date with PnP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059C-DEB4-44D5-BEEA-E1E8F916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https://dev.office.com/pnp</a:t>
            </a:r>
            <a:endParaRPr lang="en-US" dirty="0"/>
          </a:p>
          <a:p>
            <a:r>
              <a:rPr lang="en-US" dirty="0"/>
              <a:t>Join the calls (or watch on YouTube later)</a:t>
            </a:r>
          </a:p>
          <a:p>
            <a:pPr lvl="1"/>
            <a:r>
              <a:rPr lang="en-US" dirty="0">
                <a:hlinkClick r:id="rId3"/>
              </a:rPr>
              <a:t>http://aka.ms/sppnp-videos</a:t>
            </a:r>
            <a:endParaRPr lang="en-US" dirty="0"/>
          </a:p>
          <a:p>
            <a:pPr lvl="1"/>
            <a:r>
              <a:rPr lang="en-US" dirty="0"/>
              <a:t>Monthly Update call</a:t>
            </a:r>
          </a:p>
          <a:p>
            <a:pPr lvl="1"/>
            <a:r>
              <a:rPr lang="en-US" dirty="0"/>
              <a:t>Bi Weekly Special Interest Groups</a:t>
            </a:r>
          </a:p>
          <a:p>
            <a:pPr lvl="2"/>
            <a:r>
              <a:rPr lang="en-US" dirty="0"/>
              <a:t>JavaScript</a:t>
            </a:r>
          </a:p>
          <a:p>
            <a:pPr lvl="2"/>
            <a:r>
              <a:rPr lang="en-US" dirty="0"/>
              <a:t>Core &amp; PowerShell</a:t>
            </a:r>
          </a:p>
          <a:p>
            <a:r>
              <a:rPr lang="en-US" dirty="0"/>
              <a:t>Read the Updates</a:t>
            </a:r>
          </a:p>
          <a:p>
            <a:pPr lvl="1"/>
            <a:r>
              <a:rPr lang="en-US" dirty="0"/>
              <a:t>http://dev.office.com/blogs</a:t>
            </a:r>
          </a:p>
          <a:p>
            <a:r>
              <a:rPr lang="en-US" dirty="0"/>
              <a:t>Visit the Tech Community</a:t>
            </a:r>
          </a:p>
          <a:p>
            <a:pPr lvl="1"/>
            <a:r>
              <a:rPr lang="en-US" dirty="0"/>
              <a:t>http://aka.ms/sppnp-community</a:t>
            </a:r>
          </a:p>
        </p:txBody>
      </p:sp>
      <p:sp>
        <p:nvSpPr>
          <p:cNvPr id="4" name="Freeform 293">
            <a:extLst>
              <a:ext uri="{FF2B5EF4-FFF2-40B4-BE49-F238E27FC236}">
                <a16:creationId xmlns:a16="http://schemas.microsoft.com/office/drawing/2014/main" id="{2190F104-3A75-4368-BBB5-45F166116B96}"/>
              </a:ext>
            </a:extLst>
          </p:cNvPr>
          <p:cNvSpPr>
            <a:spLocks/>
          </p:cNvSpPr>
          <p:nvPr/>
        </p:nvSpPr>
        <p:spPr bwMode="auto">
          <a:xfrm>
            <a:off x="8254622" y="3948171"/>
            <a:ext cx="900757" cy="2034312"/>
          </a:xfrm>
          <a:custGeom>
            <a:avLst/>
            <a:gdLst>
              <a:gd name="T0" fmla="*/ 183 w 233"/>
              <a:gd name="T1" fmla="*/ 95 h 526"/>
              <a:gd name="T2" fmla="*/ 182 w 233"/>
              <a:gd name="T3" fmla="*/ 95 h 526"/>
              <a:gd name="T4" fmla="*/ 182 w 233"/>
              <a:gd name="T5" fmla="*/ 95 h 526"/>
              <a:gd name="T6" fmla="*/ 132 w 233"/>
              <a:gd name="T7" fmla="*/ 91 h 526"/>
              <a:gd name="T8" fmla="*/ 132 w 233"/>
              <a:gd name="T9" fmla="*/ 83 h 526"/>
              <a:gd name="T10" fmla="*/ 143 w 233"/>
              <a:gd name="T11" fmla="*/ 70 h 526"/>
              <a:gd name="T12" fmla="*/ 143 w 233"/>
              <a:gd name="T13" fmla="*/ 59 h 526"/>
              <a:gd name="T14" fmla="*/ 148 w 233"/>
              <a:gd name="T15" fmla="*/ 54 h 526"/>
              <a:gd name="T16" fmla="*/ 148 w 233"/>
              <a:gd name="T17" fmla="*/ 44 h 526"/>
              <a:gd name="T18" fmla="*/ 145 w 233"/>
              <a:gd name="T19" fmla="*/ 40 h 526"/>
              <a:gd name="T20" fmla="*/ 151 w 233"/>
              <a:gd name="T21" fmla="*/ 26 h 526"/>
              <a:gd name="T22" fmla="*/ 132 w 233"/>
              <a:gd name="T23" fmla="*/ 7 h 526"/>
              <a:gd name="T24" fmla="*/ 131 w 233"/>
              <a:gd name="T25" fmla="*/ 7 h 526"/>
              <a:gd name="T26" fmla="*/ 110 w 233"/>
              <a:gd name="T27" fmla="*/ 0 h 526"/>
              <a:gd name="T28" fmla="*/ 81 w 233"/>
              <a:gd name="T29" fmla="*/ 25 h 526"/>
              <a:gd name="T30" fmla="*/ 87 w 233"/>
              <a:gd name="T31" fmla="*/ 39 h 526"/>
              <a:gd name="T32" fmla="*/ 83 w 233"/>
              <a:gd name="T33" fmla="*/ 44 h 526"/>
              <a:gd name="T34" fmla="*/ 83 w 233"/>
              <a:gd name="T35" fmla="*/ 54 h 526"/>
              <a:gd name="T36" fmla="*/ 88 w 233"/>
              <a:gd name="T37" fmla="*/ 59 h 526"/>
              <a:gd name="T38" fmla="*/ 88 w 233"/>
              <a:gd name="T39" fmla="*/ 70 h 526"/>
              <a:gd name="T40" fmla="*/ 99 w 233"/>
              <a:gd name="T41" fmla="*/ 83 h 526"/>
              <a:gd name="T42" fmla="*/ 99 w 233"/>
              <a:gd name="T43" fmla="*/ 91 h 526"/>
              <a:gd name="T44" fmla="*/ 49 w 233"/>
              <a:gd name="T45" fmla="*/ 95 h 526"/>
              <a:gd name="T46" fmla="*/ 49 w 233"/>
              <a:gd name="T47" fmla="*/ 97 h 526"/>
              <a:gd name="T48" fmla="*/ 0 w 233"/>
              <a:gd name="T49" fmla="*/ 276 h 526"/>
              <a:gd name="T50" fmla="*/ 3 w 233"/>
              <a:gd name="T51" fmla="*/ 276 h 526"/>
              <a:gd name="T52" fmla="*/ 3 w 233"/>
              <a:gd name="T53" fmla="*/ 289 h 526"/>
              <a:gd name="T54" fmla="*/ 14 w 233"/>
              <a:gd name="T55" fmla="*/ 299 h 526"/>
              <a:gd name="T56" fmla="*/ 25 w 233"/>
              <a:gd name="T57" fmla="*/ 289 h 526"/>
              <a:gd name="T58" fmla="*/ 25 w 233"/>
              <a:gd name="T59" fmla="*/ 276 h 526"/>
              <a:gd name="T60" fmla="*/ 28 w 233"/>
              <a:gd name="T61" fmla="*/ 276 h 526"/>
              <a:gd name="T62" fmla="*/ 49 w 233"/>
              <a:gd name="T63" fmla="*/ 176 h 526"/>
              <a:gd name="T64" fmla="*/ 49 w 233"/>
              <a:gd name="T65" fmla="*/ 319 h 526"/>
              <a:gd name="T66" fmla="*/ 67 w 233"/>
              <a:gd name="T67" fmla="*/ 319 h 526"/>
              <a:gd name="T68" fmla="*/ 73 w 233"/>
              <a:gd name="T69" fmla="*/ 509 h 526"/>
              <a:gd name="T70" fmla="*/ 79 w 233"/>
              <a:gd name="T71" fmla="*/ 509 h 526"/>
              <a:gd name="T72" fmla="*/ 70 w 233"/>
              <a:gd name="T73" fmla="*/ 526 h 526"/>
              <a:gd name="T74" fmla="*/ 111 w 233"/>
              <a:gd name="T75" fmla="*/ 526 h 526"/>
              <a:gd name="T76" fmla="*/ 102 w 233"/>
              <a:gd name="T77" fmla="*/ 509 h 526"/>
              <a:gd name="T78" fmla="*/ 108 w 233"/>
              <a:gd name="T79" fmla="*/ 509 h 526"/>
              <a:gd name="T80" fmla="*/ 115 w 233"/>
              <a:gd name="T81" fmla="*/ 319 h 526"/>
              <a:gd name="T82" fmla="*/ 117 w 233"/>
              <a:gd name="T83" fmla="*/ 319 h 526"/>
              <a:gd name="T84" fmla="*/ 123 w 233"/>
              <a:gd name="T85" fmla="*/ 509 h 526"/>
              <a:gd name="T86" fmla="*/ 129 w 233"/>
              <a:gd name="T87" fmla="*/ 509 h 526"/>
              <a:gd name="T88" fmla="*/ 120 w 233"/>
              <a:gd name="T89" fmla="*/ 526 h 526"/>
              <a:gd name="T90" fmla="*/ 161 w 233"/>
              <a:gd name="T91" fmla="*/ 526 h 526"/>
              <a:gd name="T92" fmla="*/ 153 w 233"/>
              <a:gd name="T93" fmla="*/ 509 h 526"/>
              <a:gd name="T94" fmla="*/ 158 w 233"/>
              <a:gd name="T95" fmla="*/ 509 h 526"/>
              <a:gd name="T96" fmla="*/ 165 w 233"/>
              <a:gd name="T97" fmla="*/ 319 h 526"/>
              <a:gd name="T98" fmla="*/ 182 w 233"/>
              <a:gd name="T99" fmla="*/ 319 h 526"/>
              <a:gd name="T100" fmla="*/ 182 w 233"/>
              <a:gd name="T101" fmla="*/ 173 h 526"/>
              <a:gd name="T102" fmla="*/ 204 w 233"/>
              <a:gd name="T103" fmla="*/ 276 h 526"/>
              <a:gd name="T104" fmla="*/ 208 w 233"/>
              <a:gd name="T105" fmla="*/ 276 h 526"/>
              <a:gd name="T106" fmla="*/ 208 w 233"/>
              <a:gd name="T107" fmla="*/ 289 h 526"/>
              <a:gd name="T108" fmla="*/ 218 w 233"/>
              <a:gd name="T109" fmla="*/ 299 h 526"/>
              <a:gd name="T110" fmla="*/ 229 w 233"/>
              <a:gd name="T111" fmla="*/ 289 h 526"/>
              <a:gd name="T112" fmla="*/ 229 w 233"/>
              <a:gd name="T113" fmla="*/ 276 h 526"/>
              <a:gd name="T114" fmla="*/ 233 w 233"/>
              <a:gd name="T115" fmla="*/ 276 h 526"/>
              <a:gd name="T116" fmla="*/ 183 w 233"/>
              <a:gd name="T117" fmla="*/ 95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3" h="526">
                <a:moveTo>
                  <a:pt x="183" y="95"/>
                </a:moveTo>
                <a:cubicBezTo>
                  <a:pt x="182" y="95"/>
                  <a:pt x="182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83"/>
                  <a:pt x="132" y="83"/>
                  <a:pt x="132" y="83"/>
                </a:cubicBezTo>
                <a:cubicBezTo>
                  <a:pt x="138" y="82"/>
                  <a:pt x="143" y="77"/>
                  <a:pt x="143" y="70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6" y="59"/>
                  <a:pt x="148" y="57"/>
                  <a:pt x="148" y="5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2"/>
                  <a:pt x="146" y="40"/>
                  <a:pt x="145" y="40"/>
                </a:cubicBezTo>
                <a:cubicBezTo>
                  <a:pt x="148" y="36"/>
                  <a:pt x="151" y="31"/>
                  <a:pt x="151" y="26"/>
                </a:cubicBezTo>
                <a:cubicBezTo>
                  <a:pt x="151" y="16"/>
                  <a:pt x="142" y="7"/>
                  <a:pt x="132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126" y="3"/>
                  <a:pt x="118" y="0"/>
                  <a:pt x="110" y="0"/>
                </a:cubicBezTo>
                <a:cubicBezTo>
                  <a:pt x="94" y="0"/>
                  <a:pt x="81" y="11"/>
                  <a:pt x="81" y="25"/>
                </a:cubicBezTo>
                <a:cubicBezTo>
                  <a:pt x="81" y="30"/>
                  <a:pt x="83" y="35"/>
                  <a:pt x="87" y="39"/>
                </a:cubicBezTo>
                <a:cubicBezTo>
                  <a:pt x="85" y="40"/>
                  <a:pt x="83" y="42"/>
                  <a:pt x="83" y="4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7"/>
                  <a:pt x="85" y="59"/>
                  <a:pt x="88" y="59"/>
                </a:cubicBezTo>
                <a:cubicBezTo>
                  <a:pt x="88" y="70"/>
                  <a:pt x="88" y="70"/>
                  <a:pt x="88" y="70"/>
                </a:cubicBezTo>
                <a:cubicBezTo>
                  <a:pt x="88" y="77"/>
                  <a:pt x="93" y="83"/>
                  <a:pt x="99" y="83"/>
                </a:cubicBezTo>
                <a:cubicBezTo>
                  <a:pt x="99" y="91"/>
                  <a:pt x="99" y="91"/>
                  <a:pt x="99" y="91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7"/>
                  <a:pt x="49" y="97"/>
                  <a:pt x="49" y="97"/>
                </a:cubicBezTo>
                <a:cubicBezTo>
                  <a:pt x="23" y="155"/>
                  <a:pt x="6" y="213"/>
                  <a:pt x="0" y="276"/>
                </a:cubicBezTo>
                <a:cubicBezTo>
                  <a:pt x="3" y="276"/>
                  <a:pt x="3" y="276"/>
                  <a:pt x="3" y="276"/>
                </a:cubicBezTo>
                <a:cubicBezTo>
                  <a:pt x="3" y="289"/>
                  <a:pt x="3" y="289"/>
                  <a:pt x="3" y="289"/>
                </a:cubicBezTo>
                <a:cubicBezTo>
                  <a:pt x="3" y="295"/>
                  <a:pt x="8" y="299"/>
                  <a:pt x="14" y="299"/>
                </a:cubicBezTo>
                <a:cubicBezTo>
                  <a:pt x="20" y="299"/>
                  <a:pt x="25" y="295"/>
                  <a:pt x="25" y="289"/>
                </a:cubicBezTo>
                <a:cubicBezTo>
                  <a:pt x="25" y="276"/>
                  <a:pt x="25" y="276"/>
                  <a:pt x="25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32" y="241"/>
                  <a:pt x="39" y="208"/>
                  <a:pt x="49" y="176"/>
                </a:cubicBezTo>
                <a:cubicBezTo>
                  <a:pt x="49" y="319"/>
                  <a:pt x="49" y="319"/>
                  <a:pt x="49" y="319"/>
                </a:cubicBezTo>
                <a:cubicBezTo>
                  <a:pt x="67" y="319"/>
                  <a:pt x="67" y="319"/>
                  <a:pt x="67" y="319"/>
                </a:cubicBezTo>
                <a:cubicBezTo>
                  <a:pt x="73" y="509"/>
                  <a:pt x="73" y="509"/>
                  <a:pt x="73" y="509"/>
                </a:cubicBezTo>
                <a:cubicBezTo>
                  <a:pt x="79" y="509"/>
                  <a:pt x="79" y="509"/>
                  <a:pt x="79" y="509"/>
                </a:cubicBezTo>
                <a:cubicBezTo>
                  <a:pt x="74" y="513"/>
                  <a:pt x="70" y="519"/>
                  <a:pt x="70" y="526"/>
                </a:cubicBezTo>
                <a:cubicBezTo>
                  <a:pt x="111" y="526"/>
                  <a:pt x="111" y="526"/>
                  <a:pt x="111" y="526"/>
                </a:cubicBezTo>
                <a:cubicBezTo>
                  <a:pt x="111" y="519"/>
                  <a:pt x="108" y="513"/>
                  <a:pt x="102" y="509"/>
                </a:cubicBezTo>
                <a:cubicBezTo>
                  <a:pt x="108" y="509"/>
                  <a:pt x="108" y="509"/>
                  <a:pt x="108" y="509"/>
                </a:cubicBezTo>
                <a:cubicBezTo>
                  <a:pt x="115" y="319"/>
                  <a:pt x="115" y="319"/>
                  <a:pt x="115" y="319"/>
                </a:cubicBezTo>
                <a:cubicBezTo>
                  <a:pt x="117" y="319"/>
                  <a:pt x="117" y="319"/>
                  <a:pt x="117" y="319"/>
                </a:cubicBezTo>
                <a:cubicBezTo>
                  <a:pt x="123" y="509"/>
                  <a:pt x="123" y="509"/>
                  <a:pt x="123" y="509"/>
                </a:cubicBezTo>
                <a:cubicBezTo>
                  <a:pt x="129" y="509"/>
                  <a:pt x="129" y="509"/>
                  <a:pt x="129" y="509"/>
                </a:cubicBezTo>
                <a:cubicBezTo>
                  <a:pt x="124" y="513"/>
                  <a:pt x="120" y="519"/>
                  <a:pt x="120" y="526"/>
                </a:cubicBezTo>
                <a:cubicBezTo>
                  <a:pt x="161" y="526"/>
                  <a:pt x="161" y="526"/>
                  <a:pt x="161" y="526"/>
                </a:cubicBezTo>
                <a:cubicBezTo>
                  <a:pt x="161" y="519"/>
                  <a:pt x="158" y="513"/>
                  <a:pt x="153" y="509"/>
                </a:cubicBezTo>
                <a:cubicBezTo>
                  <a:pt x="158" y="509"/>
                  <a:pt x="158" y="509"/>
                  <a:pt x="158" y="509"/>
                </a:cubicBezTo>
                <a:cubicBezTo>
                  <a:pt x="165" y="319"/>
                  <a:pt x="165" y="319"/>
                  <a:pt x="165" y="319"/>
                </a:cubicBezTo>
                <a:cubicBezTo>
                  <a:pt x="182" y="319"/>
                  <a:pt x="182" y="319"/>
                  <a:pt x="182" y="319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93" y="206"/>
                  <a:pt x="200" y="240"/>
                  <a:pt x="204" y="276"/>
                </a:cubicBezTo>
                <a:cubicBezTo>
                  <a:pt x="208" y="276"/>
                  <a:pt x="208" y="276"/>
                  <a:pt x="208" y="276"/>
                </a:cubicBezTo>
                <a:cubicBezTo>
                  <a:pt x="208" y="289"/>
                  <a:pt x="208" y="289"/>
                  <a:pt x="208" y="289"/>
                </a:cubicBezTo>
                <a:cubicBezTo>
                  <a:pt x="208" y="295"/>
                  <a:pt x="212" y="299"/>
                  <a:pt x="218" y="299"/>
                </a:cubicBezTo>
                <a:cubicBezTo>
                  <a:pt x="224" y="299"/>
                  <a:pt x="229" y="295"/>
                  <a:pt x="229" y="289"/>
                </a:cubicBezTo>
                <a:cubicBezTo>
                  <a:pt x="229" y="276"/>
                  <a:pt x="229" y="276"/>
                  <a:pt x="229" y="276"/>
                </a:cubicBezTo>
                <a:cubicBezTo>
                  <a:pt x="233" y="276"/>
                  <a:pt x="233" y="276"/>
                  <a:pt x="233" y="276"/>
                </a:cubicBezTo>
                <a:cubicBezTo>
                  <a:pt x="227" y="212"/>
                  <a:pt x="210" y="154"/>
                  <a:pt x="183" y="95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5" name="Freeform 294">
            <a:extLst>
              <a:ext uri="{FF2B5EF4-FFF2-40B4-BE49-F238E27FC236}">
                <a16:creationId xmlns:a16="http://schemas.microsoft.com/office/drawing/2014/main" id="{C4F646EF-7E8E-4844-B267-16CBEB6F07BF}"/>
              </a:ext>
            </a:extLst>
          </p:cNvPr>
          <p:cNvSpPr>
            <a:spLocks/>
          </p:cNvSpPr>
          <p:nvPr/>
        </p:nvSpPr>
        <p:spPr bwMode="auto">
          <a:xfrm>
            <a:off x="9087310" y="4011649"/>
            <a:ext cx="660736" cy="1973035"/>
          </a:xfrm>
          <a:custGeom>
            <a:avLst/>
            <a:gdLst>
              <a:gd name="T0" fmla="*/ 137 w 167"/>
              <a:gd name="T1" fmla="*/ 101 h 498"/>
              <a:gd name="T2" fmla="*/ 99 w 167"/>
              <a:gd name="T3" fmla="*/ 97 h 498"/>
              <a:gd name="T4" fmla="*/ 95 w 167"/>
              <a:gd name="T5" fmla="*/ 93 h 498"/>
              <a:gd name="T6" fmla="*/ 125 w 167"/>
              <a:gd name="T7" fmla="*/ 79 h 498"/>
              <a:gd name="T8" fmla="*/ 113 w 167"/>
              <a:gd name="T9" fmla="*/ 73 h 498"/>
              <a:gd name="T10" fmla="*/ 118 w 167"/>
              <a:gd name="T11" fmla="*/ 58 h 498"/>
              <a:gd name="T12" fmla="*/ 118 w 167"/>
              <a:gd name="T13" fmla="*/ 57 h 498"/>
              <a:gd name="T14" fmla="*/ 102 w 167"/>
              <a:gd name="T15" fmla="*/ 14 h 498"/>
              <a:gd name="T16" fmla="*/ 48 w 167"/>
              <a:gd name="T17" fmla="*/ 38 h 498"/>
              <a:gd name="T18" fmla="*/ 52 w 167"/>
              <a:gd name="T19" fmla="*/ 57 h 498"/>
              <a:gd name="T20" fmla="*/ 50 w 167"/>
              <a:gd name="T21" fmla="*/ 73 h 498"/>
              <a:gd name="T22" fmla="*/ 58 w 167"/>
              <a:gd name="T23" fmla="*/ 92 h 498"/>
              <a:gd name="T24" fmla="*/ 73 w 167"/>
              <a:gd name="T25" fmla="*/ 97 h 498"/>
              <a:gd name="T26" fmla="*/ 30 w 167"/>
              <a:gd name="T27" fmla="*/ 101 h 498"/>
              <a:gd name="T28" fmla="*/ 30 w 167"/>
              <a:gd name="T29" fmla="*/ 101 h 498"/>
              <a:gd name="T30" fmla="*/ 3 w 167"/>
              <a:gd name="T31" fmla="*/ 229 h 498"/>
              <a:gd name="T32" fmla="*/ 11 w 167"/>
              <a:gd name="T33" fmla="*/ 246 h 498"/>
              <a:gd name="T34" fmla="*/ 18 w 167"/>
              <a:gd name="T35" fmla="*/ 229 h 498"/>
              <a:gd name="T36" fmla="*/ 33 w 167"/>
              <a:gd name="T37" fmla="*/ 154 h 498"/>
              <a:gd name="T38" fmla="*/ 39 w 167"/>
              <a:gd name="T39" fmla="*/ 376 h 498"/>
              <a:gd name="T40" fmla="*/ 57 w 167"/>
              <a:gd name="T41" fmla="*/ 490 h 498"/>
              <a:gd name="T42" fmla="*/ 57 w 167"/>
              <a:gd name="T43" fmla="*/ 498 h 498"/>
              <a:gd name="T44" fmla="*/ 82 w 167"/>
              <a:gd name="T45" fmla="*/ 498 h 498"/>
              <a:gd name="T46" fmla="*/ 82 w 167"/>
              <a:gd name="T47" fmla="*/ 376 h 498"/>
              <a:gd name="T48" fmla="*/ 91 w 167"/>
              <a:gd name="T49" fmla="*/ 490 h 498"/>
              <a:gd name="T50" fmla="*/ 92 w 167"/>
              <a:gd name="T51" fmla="*/ 498 h 498"/>
              <a:gd name="T52" fmla="*/ 116 w 167"/>
              <a:gd name="T53" fmla="*/ 498 h 498"/>
              <a:gd name="T54" fmla="*/ 116 w 167"/>
              <a:gd name="T55" fmla="*/ 376 h 498"/>
              <a:gd name="T56" fmla="*/ 129 w 167"/>
              <a:gd name="T57" fmla="*/ 262 h 498"/>
              <a:gd name="T58" fmla="*/ 146 w 167"/>
              <a:gd name="T59" fmla="*/ 229 h 498"/>
              <a:gd name="T60" fmla="*/ 149 w 167"/>
              <a:gd name="T61" fmla="*/ 238 h 498"/>
              <a:gd name="T62" fmla="*/ 164 w 167"/>
              <a:gd name="T63" fmla="*/ 238 h 498"/>
              <a:gd name="T64" fmla="*/ 167 w 167"/>
              <a:gd name="T65" fmla="*/ 22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7" h="498">
                <a:moveTo>
                  <a:pt x="137" y="101"/>
                </a:moveTo>
                <a:cubicBezTo>
                  <a:pt x="137" y="101"/>
                  <a:pt x="137" y="101"/>
                  <a:pt x="137" y="101"/>
                </a:cubicBezTo>
                <a:cubicBezTo>
                  <a:pt x="99" y="97"/>
                  <a:pt x="99" y="97"/>
                  <a:pt x="99" y="97"/>
                </a:cubicBezTo>
                <a:cubicBezTo>
                  <a:pt x="99" y="97"/>
                  <a:pt x="99" y="97"/>
                  <a:pt x="99" y="97"/>
                </a:cubicBezTo>
                <a:cubicBezTo>
                  <a:pt x="95" y="97"/>
                  <a:pt x="95" y="97"/>
                  <a:pt x="95" y="97"/>
                </a:cubicBezTo>
                <a:cubicBezTo>
                  <a:pt x="95" y="93"/>
                  <a:pt x="95" y="93"/>
                  <a:pt x="95" y="93"/>
                </a:cubicBezTo>
                <a:cubicBezTo>
                  <a:pt x="100" y="93"/>
                  <a:pt x="105" y="93"/>
                  <a:pt x="112" y="92"/>
                </a:cubicBezTo>
                <a:cubicBezTo>
                  <a:pt x="123" y="90"/>
                  <a:pt x="124" y="83"/>
                  <a:pt x="125" y="79"/>
                </a:cubicBezTo>
                <a:cubicBezTo>
                  <a:pt x="125" y="75"/>
                  <a:pt x="122" y="68"/>
                  <a:pt x="120" y="73"/>
                </a:cubicBezTo>
                <a:cubicBezTo>
                  <a:pt x="119" y="79"/>
                  <a:pt x="114" y="77"/>
                  <a:pt x="113" y="73"/>
                </a:cubicBezTo>
                <a:cubicBezTo>
                  <a:pt x="112" y="71"/>
                  <a:pt x="114" y="66"/>
                  <a:pt x="116" y="62"/>
                </a:cubicBezTo>
                <a:cubicBezTo>
                  <a:pt x="116" y="60"/>
                  <a:pt x="117" y="59"/>
                  <a:pt x="118" y="58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9" y="53"/>
                  <a:pt x="120" y="49"/>
                  <a:pt x="120" y="44"/>
                </a:cubicBezTo>
                <a:cubicBezTo>
                  <a:pt x="120" y="30"/>
                  <a:pt x="113" y="18"/>
                  <a:pt x="102" y="14"/>
                </a:cubicBezTo>
                <a:cubicBezTo>
                  <a:pt x="97" y="5"/>
                  <a:pt x="88" y="0"/>
                  <a:pt x="79" y="0"/>
                </a:cubicBezTo>
                <a:cubicBezTo>
                  <a:pt x="62" y="0"/>
                  <a:pt x="48" y="17"/>
                  <a:pt x="48" y="38"/>
                </a:cubicBezTo>
                <a:cubicBezTo>
                  <a:pt x="48" y="45"/>
                  <a:pt x="50" y="52"/>
                  <a:pt x="52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7"/>
                  <a:pt x="59" y="70"/>
                  <a:pt x="57" y="73"/>
                </a:cubicBezTo>
                <a:cubicBezTo>
                  <a:pt x="56" y="77"/>
                  <a:pt x="51" y="79"/>
                  <a:pt x="50" y="73"/>
                </a:cubicBezTo>
                <a:cubicBezTo>
                  <a:pt x="48" y="68"/>
                  <a:pt x="45" y="75"/>
                  <a:pt x="45" y="79"/>
                </a:cubicBezTo>
                <a:cubicBezTo>
                  <a:pt x="46" y="83"/>
                  <a:pt x="47" y="90"/>
                  <a:pt x="58" y="92"/>
                </a:cubicBezTo>
                <a:cubicBezTo>
                  <a:pt x="64" y="92"/>
                  <a:pt x="68" y="93"/>
                  <a:pt x="72" y="93"/>
                </a:cubicBezTo>
                <a:cubicBezTo>
                  <a:pt x="73" y="97"/>
                  <a:pt x="73" y="97"/>
                  <a:pt x="73" y="97"/>
                </a:cubicBezTo>
                <a:cubicBezTo>
                  <a:pt x="69" y="97"/>
                  <a:pt x="69" y="97"/>
                  <a:pt x="69" y="97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10" y="142"/>
                  <a:pt x="4" y="183"/>
                  <a:pt x="0" y="229"/>
                </a:cubicBezTo>
                <a:cubicBezTo>
                  <a:pt x="3" y="229"/>
                  <a:pt x="3" y="229"/>
                  <a:pt x="3" y="229"/>
                </a:cubicBezTo>
                <a:cubicBezTo>
                  <a:pt x="3" y="238"/>
                  <a:pt x="3" y="238"/>
                  <a:pt x="3" y="238"/>
                </a:cubicBezTo>
                <a:cubicBezTo>
                  <a:pt x="3" y="242"/>
                  <a:pt x="6" y="246"/>
                  <a:pt x="11" y="246"/>
                </a:cubicBezTo>
                <a:cubicBezTo>
                  <a:pt x="15" y="246"/>
                  <a:pt x="18" y="242"/>
                  <a:pt x="18" y="238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21" y="229"/>
                  <a:pt x="21" y="229"/>
                  <a:pt x="21" y="229"/>
                </a:cubicBezTo>
                <a:cubicBezTo>
                  <a:pt x="24" y="203"/>
                  <a:pt x="27" y="178"/>
                  <a:pt x="33" y="154"/>
                </a:cubicBezTo>
                <a:cubicBezTo>
                  <a:pt x="39" y="262"/>
                  <a:pt x="39" y="262"/>
                  <a:pt x="39" y="262"/>
                </a:cubicBezTo>
                <a:cubicBezTo>
                  <a:pt x="39" y="376"/>
                  <a:pt x="39" y="376"/>
                  <a:pt x="39" y="376"/>
                </a:cubicBezTo>
                <a:cubicBezTo>
                  <a:pt x="54" y="376"/>
                  <a:pt x="54" y="376"/>
                  <a:pt x="54" y="376"/>
                </a:cubicBezTo>
                <a:cubicBezTo>
                  <a:pt x="57" y="490"/>
                  <a:pt x="57" y="490"/>
                  <a:pt x="57" y="490"/>
                </a:cubicBezTo>
                <a:cubicBezTo>
                  <a:pt x="56" y="492"/>
                  <a:pt x="55" y="495"/>
                  <a:pt x="55" y="498"/>
                </a:cubicBezTo>
                <a:cubicBezTo>
                  <a:pt x="57" y="498"/>
                  <a:pt x="57" y="498"/>
                  <a:pt x="57" y="498"/>
                </a:cubicBezTo>
                <a:cubicBezTo>
                  <a:pt x="79" y="498"/>
                  <a:pt x="79" y="498"/>
                  <a:pt x="79" y="498"/>
                </a:cubicBezTo>
                <a:cubicBezTo>
                  <a:pt x="82" y="498"/>
                  <a:pt x="82" y="498"/>
                  <a:pt x="82" y="498"/>
                </a:cubicBezTo>
                <a:cubicBezTo>
                  <a:pt x="82" y="495"/>
                  <a:pt x="81" y="492"/>
                  <a:pt x="79" y="490"/>
                </a:cubicBezTo>
                <a:cubicBezTo>
                  <a:pt x="82" y="376"/>
                  <a:pt x="82" y="376"/>
                  <a:pt x="82" y="376"/>
                </a:cubicBezTo>
                <a:cubicBezTo>
                  <a:pt x="89" y="376"/>
                  <a:pt x="89" y="376"/>
                  <a:pt x="89" y="376"/>
                </a:cubicBezTo>
                <a:cubicBezTo>
                  <a:pt x="91" y="490"/>
                  <a:pt x="91" y="490"/>
                  <a:pt x="91" y="490"/>
                </a:cubicBezTo>
                <a:cubicBezTo>
                  <a:pt x="90" y="492"/>
                  <a:pt x="89" y="495"/>
                  <a:pt x="89" y="498"/>
                </a:cubicBezTo>
                <a:cubicBezTo>
                  <a:pt x="92" y="498"/>
                  <a:pt x="92" y="498"/>
                  <a:pt x="92" y="498"/>
                </a:cubicBezTo>
                <a:cubicBezTo>
                  <a:pt x="113" y="498"/>
                  <a:pt x="113" y="498"/>
                  <a:pt x="113" y="498"/>
                </a:cubicBezTo>
                <a:cubicBezTo>
                  <a:pt x="116" y="498"/>
                  <a:pt x="116" y="498"/>
                  <a:pt x="116" y="498"/>
                </a:cubicBezTo>
                <a:cubicBezTo>
                  <a:pt x="116" y="495"/>
                  <a:pt x="115" y="492"/>
                  <a:pt x="113" y="490"/>
                </a:cubicBezTo>
                <a:cubicBezTo>
                  <a:pt x="116" y="376"/>
                  <a:pt x="116" y="376"/>
                  <a:pt x="116" y="376"/>
                </a:cubicBezTo>
                <a:cubicBezTo>
                  <a:pt x="129" y="376"/>
                  <a:pt x="129" y="376"/>
                  <a:pt x="129" y="376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40" y="179"/>
                  <a:pt x="143" y="203"/>
                  <a:pt x="146" y="229"/>
                </a:cubicBezTo>
                <a:cubicBezTo>
                  <a:pt x="149" y="229"/>
                  <a:pt x="149" y="229"/>
                  <a:pt x="149" y="229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49" y="242"/>
                  <a:pt x="152" y="246"/>
                  <a:pt x="156" y="246"/>
                </a:cubicBezTo>
                <a:cubicBezTo>
                  <a:pt x="160" y="246"/>
                  <a:pt x="164" y="242"/>
                  <a:pt x="164" y="238"/>
                </a:cubicBezTo>
                <a:cubicBezTo>
                  <a:pt x="164" y="229"/>
                  <a:pt x="164" y="229"/>
                  <a:pt x="164" y="229"/>
                </a:cubicBezTo>
                <a:cubicBezTo>
                  <a:pt x="167" y="229"/>
                  <a:pt x="167" y="229"/>
                  <a:pt x="167" y="229"/>
                </a:cubicBezTo>
                <a:cubicBezTo>
                  <a:pt x="162" y="183"/>
                  <a:pt x="156" y="142"/>
                  <a:pt x="137" y="101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6" name="Freeform 295">
            <a:extLst>
              <a:ext uri="{FF2B5EF4-FFF2-40B4-BE49-F238E27FC236}">
                <a16:creationId xmlns:a16="http://schemas.microsoft.com/office/drawing/2014/main" id="{E0ABDECE-51F3-4596-B237-463A3EB4ADA3}"/>
              </a:ext>
            </a:extLst>
          </p:cNvPr>
          <p:cNvSpPr>
            <a:spLocks/>
          </p:cNvSpPr>
          <p:nvPr/>
        </p:nvSpPr>
        <p:spPr bwMode="auto">
          <a:xfrm>
            <a:off x="10817181" y="4197825"/>
            <a:ext cx="599313" cy="1784657"/>
          </a:xfrm>
          <a:custGeom>
            <a:avLst/>
            <a:gdLst>
              <a:gd name="T0" fmla="*/ 137 w 167"/>
              <a:gd name="T1" fmla="*/ 101 h 498"/>
              <a:gd name="T2" fmla="*/ 99 w 167"/>
              <a:gd name="T3" fmla="*/ 97 h 498"/>
              <a:gd name="T4" fmla="*/ 95 w 167"/>
              <a:gd name="T5" fmla="*/ 93 h 498"/>
              <a:gd name="T6" fmla="*/ 125 w 167"/>
              <a:gd name="T7" fmla="*/ 79 h 498"/>
              <a:gd name="T8" fmla="*/ 113 w 167"/>
              <a:gd name="T9" fmla="*/ 73 h 498"/>
              <a:gd name="T10" fmla="*/ 118 w 167"/>
              <a:gd name="T11" fmla="*/ 58 h 498"/>
              <a:gd name="T12" fmla="*/ 118 w 167"/>
              <a:gd name="T13" fmla="*/ 57 h 498"/>
              <a:gd name="T14" fmla="*/ 102 w 167"/>
              <a:gd name="T15" fmla="*/ 14 h 498"/>
              <a:gd name="T16" fmla="*/ 48 w 167"/>
              <a:gd name="T17" fmla="*/ 38 h 498"/>
              <a:gd name="T18" fmla="*/ 52 w 167"/>
              <a:gd name="T19" fmla="*/ 57 h 498"/>
              <a:gd name="T20" fmla="*/ 50 w 167"/>
              <a:gd name="T21" fmla="*/ 73 h 498"/>
              <a:gd name="T22" fmla="*/ 58 w 167"/>
              <a:gd name="T23" fmla="*/ 92 h 498"/>
              <a:gd name="T24" fmla="*/ 73 w 167"/>
              <a:gd name="T25" fmla="*/ 97 h 498"/>
              <a:gd name="T26" fmla="*/ 31 w 167"/>
              <a:gd name="T27" fmla="*/ 101 h 498"/>
              <a:gd name="T28" fmla="*/ 30 w 167"/>
              <a:gd name="T29" fmla="*/ 101 h 498"/>
              <a:gd name="T30" fmla="*/ 3 w 167"/>
              <a:gd name="T31" fmla="*/ 229 h 498"/>
              <a:gd name="T32" fmla="*/ 11 w 167"/>
              <a:gd name="T33" fmla="*/ 246 h 498"/>
              <a:gd name="T34" fmla="*/ 18 w 167"/>
              <a:gd name="T35" fmla="*/ 229 h 498"/>
              <a:gd name="T36" fmla="*/ 33 w 167"/>
              <a:gd name="T37" fmla="*/ 154 h 498"/>
              <a:gd name="T38" fmla="*/ 39 w 167"/>
              <a:gd name="T39" fmla="*/ 376 h 498"/>
              <a:gd name="T40" fmla="*/ 57 w 167"/>
              <a:gd name="T41" fmla="*/ 490 h 498"/>
              <a:gd name="T42" fmla="*/ 58 w 167"/>
              <a:gd name="T43" fmla="*/ 498 h 498"/>
              <a:gd name="T44" fmla="*/ 82 w 167"/>
              <a:gd name="T45" fmla="*/ 498 h 498"/>
              <a:gd name="T46" fmla="*/ 82 w 167"/>
              <a:gd name="T47" fmla="*/ 376 h 498"/>
              <a:gd name="T48" fmla="*/ 92 w 167"/>
              <a:gd name="T49" fmla="*/ 490 h 498"/>
              <a:gd name="T50" fmla="*/ 92 w 167"/>
              <a:gd name="T51" fmla="*/ 498 h 498"/>
              <a:gd name="T52" fmla="*/ 116 w 167"/>
              <a:gd name="T53" fmla="*/ 498 h 498"/>
              <a:gd name="T54" fmla="*/ 117 w 167"/>
              <a:gd name="T55" fmla="*/ 376 h 498"/>
              <a:gd name="T56" fmla="*/ 129 w 167"/>
              <a:gd name="T57" fmla="*/ 262 h 498"/>
              <a:gd name="T58" fmla="*/ 146 w 167"/>
              <a:gd name="T59" fmla="*/ 229 h 498"/>
              <a:gd name="T60" fmla="*/ 149 w 167"/>
              <a:gd name="T61" fmla="*/ 238 h 498"/>
              <a:gd name="T62" fmla="*/ 164 w 167"/>
              <a:gd name="T63" fmla="*/ 238 h 498"/>
              <a:gd name="T64" fmla="*/ 167 w 167"/>
              <a:gd name="T65" fmla="*/ 22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7" h="498">
                <a:moveTo>
                  <a:pt x="137" y="101"/>
                </a:moveTo>
                <a:cubicBezTo>
                  <a:pt x="137" y="101"/>
                  <a:pt x="137" y="101"/>
                  <a:pt x="137" y="101"/>
                </a:cubicBezTo>
                <a:cubicBezTo>
                  <a:pt x="99" y="97"/>
                  <a:pt x="99" y="97"/>
                  <a:pt x="99" y="97"/>
                </a:cubicBezTo>
                <a:cubicBezTo>
                  <a:pt x="99" y="97"/>
                  <a:pt x="99" y="97"/>
                  <a:pt x="99" y="97"/>
                </a:cubicBezTo>
                <a:cubicBezTo>
                  <a:pt x="95" y="97"/>
                  <a:pt x="95" y="97"/>
                  <a:pt x="95" y="97"/>
                </a:cubicBezTo>
                <a:cubicBezTo>
                  <a:pt x="95" y="93"/>
                  <a:pt x="95" y="93"/>
                  <a:pt x="95" y="93"/>
                </a:cubicBezTo>
                <a:cubicBezTo>
                  <a:pt x="100" y="93"/>
                  <a:pt x="105" y="93"/>
                  <a:pt x="112" y="92"/>
                </a:cubicBezTo>
                <a:cubicBezTo>
                  <a:pt x="123" y="90"/>
                  <a:pt x="124" y="83"/>
                  <a:pt x="125" y="79"/>
                </a:cubicBezTo>
                <a:cubicBezTo>
                  <a:pt x="125" y="75"/>
                  <a:pt x="122" y="68"/>
                  <a:pt x="121" y="73"/>
                </a:cubicBezTo>
                <a:cubicBezTo>
                  <a:pt x="119" y="79"/>
                  <a:pt x="114" y="77"/>
                  <a:pt x="113" y="73"/>
                </a:cubicBezTo>
                <a:cubicBezTo>
                  <a:pt x="112" y="71"/>
                  <a:pt x="114" y="66"/>
                  <a:pt x="116" y="62"/>
                </a:cubicBezTo>
                <a:cubicBezTo>
                  <a:pt x="117" y="60"/>
                  <a:pt x="117" y="59"/>
                  <a:pt x="118" y="58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9" y="53"/>
                  <a:pt x="120" y="49"/>
                  <a:pt x="120" y="44"/>
                </a:cubicBezTo>
                <a:cubicBezTo>
                  <a:pt x="120" y="30"/>
                  <a:pt x="113" y="18"/>
                  <a:pt x="102" y="14"/>
                </a:cubicBezTo>
                <a:cubicBezTo>
                  <a:pt x="97" y="5"/>
                  <a:pt x="88" y="0"/>
                  <a:pt x="79" y="0"/>
                </a:cubicBezTo>
                <a:cubicBezTo>
                  <a:pt x="62" y="0"/>
                  <a:pt x="48" y="17"/>
                  <a:pt x="48" y="38"/>
                </a:cubicBezTo>
                <a:cubicBezTo>
                  <a:pt x="48" y="45"/>
                  <a:pt x="50" y="52"/>
                  <a:pt x="52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7"/>
                  <a:pt x="59" y="70"/>
                  <a:pt x="57" y="73"/>
                </a:cubicBezTo>
                <a:cubicBezTo>
                  <a:pt x="56" y="77"/>
                  <a:pt x="52" y="79"/>
                  <a:pt x="50" y="73"/>
                </a:cubicBezTo>
                <a:cubicBezTo>
                  <a:pt x="48" y="68"/>
                  <a:pt x="45" y="75"/>
                  <a:pt x="45" y="79"/>
                </a:cubicBezTo>
                <a:cubicBezTo>
                  <a:pt x="46" y="83"/>
                  <a:pt x="47" y="90"/>
                  <a:pt x="58" y="92"/>
                </a:cubicBezTo>
                <a:cubicBezTo>
                  <a:pt x="64" y="92"/>
                  <a:pt x="68" y="93"/>
                  <a:pt x="72" y="93"/>
                </a:cubicBezTo>
                <a:cubicBezTo>
                  <a:pt x="73" y="97"/>
                  <a:pt x="73" y="97"/>
                  <a:pt x="73" y="97"/>
                </a:cubicBezTo>
                <a:cubicBezTo>
                  <a:pt x="69" y="97"/>
                  <a:pt x="69" y="97"/>
                  <a:pt x="69" y="97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1"/>
                  <a:pt x="30" y="101"/>
                  <a:pt x="30" y="101"/>
                </a:cubicBezTo>
                <a:cubicBezTo>
                  <a:pt x="11" y="142"/>
                  <a:pt x="5" y="183"/>
                  <a:pt x="0" y="229"/>
                </a:cubicBezTo>
                <a:cubicBezTo>
                  <a:pt x="3" y="229"/>
                  <a:pt x="3" y="229"/>
                  <a:pt x="3" y="229"/>
                </a:cubicBezTo>
                <a:cubicBezTo>
                  <a:pt x="3" y="238"/>
                  <a:pt x="3" y="238"/>
                  <a:pt x="3" y="238"/>
                </a:cubicBezTo>
                <a:cubicBezTo>
                  <a:pt x="3" y="242"/>
                  <a:pt x="6" y="246"/>
                  <a:pt x="11" y="246"/>
                </a:cubicBezTo>
                <a:cubicBezTo>
                  <a:pt x="15" y="246"/>
                  <a:pt x="18" y="242"/>
                  <a:pt x="18" y="238"/>
                </a:cubicBezTo>
                <a:cubicBezTo>
                  <a:pt x="18" y="229"/>
                  <a:pt x="18" y="229"/>
                  <a:pt x="18" y="229"/>
                </a:cubicBezTo>
                <a:cubicBezTo>
                  <a:pt x="21" y="229"/>
                  <a:pt x="21" y="229"/>
                  <a:pt x="21" y="229"/>
                </a:cubicBezTo>
                <a:cubicBezTo>
                  <a:pt x="24" y="203"/>
                  <a:pt x="27" y="178"/>
                  <a:pt x="33" y="154"/>
                </a:cubicBezTo>
                <a:cubicBezTo>
                  <a:pt x="39" y="262"/>
                  <a:pt x="39" y="262"/>
                  <a:pt x="39" y="262"/>
                </a:cubicBezTo>
                <a:cubicBezTo>
                  <a:pt x="39" y="376"/>
                  <a:pt x="39" y="376"/>
                  <a:pt x="39" y="376"/>
                </a:cubicBezTo>
                <a:cubicBezTo>
                  <a:pt x="55" y="376"/>
                  <a:pt x="55" y="376"/>
                  <a:pt x="55" y="376"/>
                </a:cubicBezTo>
                <a:cubicBezTo>
                  <a:pt x="57" y="490"/>
                  <a:pt x="57" y="490"/>
                  <a:pt x="57" y="490"/>
                </a:cubicBezTo>
                <a:cubicBezTo>
                  <a:pt x="56" y="492"/>
                  <a:pt x="55" y="495"/>
                  <a:pt x="55" y="498"/>
                </a:cubicBezTo>
                <a:cubicBezTo>
                  <a:pt x="58" y="498"/>
                  <a:pt x="58" y="498"/>
                  <a:pt x="58" y="498"/>
                </a:cubicBezTo>
                <a:cubicBezTo>
                  <a:pt x="79" y="498"/>
                  <a:pt x="79" y="498"/>
                  <a:pt x="79" y="498"/>
                </a:cubicBezTo>
                <a:cubicBezTo>
                  <a:pt x="82" y="498"/>
                  <a:pt x="82" y="498"/>
                  <a:pt x="82" y="498"/>
                </a:cubicBezTo>
                <a:cubicBezTo>
                  <a:pt x="82" y="495"/>
                  <a:pt x="81" y="492"/>
                  <a:pt x="79" y="490"/>
                </a:cubicBezTo>
                <a:cubicBezTo>
                  <a:pt x="82" y="376"/>
                  <a:pt x="82" y="376"/>
                  <a:pt x="82" y="376"/>
                </a:cubicBezTo>
                <a:cubicBezTo>
                  <a:pt x="89" y="376"/>
                  <a:pt x="89" y="376"/>
                  <a:pt x="89" y="376"/>
                </a:cubicBezTo>
                <a:cubicBezTo>
                  <a:pt x="92" y="490"/>
                  <a:pt x="92" y="490"/>
                  <a:pt x="92" y="490"/>
                </a:cubicBezTo>
                <a:cubicBezTo>
                  <a:pt x="90" y="492"/>
                  <a:pt x="89" y="495"/>
                  <a:pt x="89" y="498"/>
                </a:cubicBezTo>
                <a:cubicBezTo>
                  <a:pt x="92" y="498"/>
                  <a:pt x="92" y="498"/>
                  <a:pt x="92" y="498"/>
                </a:cubicBezTo>
                <a:cubicBezTo>
                  <a:pt x="113" y="498"/>
                  <a:pt x="113" y="498"/>
                  <a:pt x="113" y="498"/>
                </a:cubicBezTo>
                <a:cubicBezTo>
                  <a:pt x="116" y="498"/>
                  <a:pt x="116" y="498"/>
                  <a:pt x="116" y="498"/>
                </a:cubicBezTo>
                <a:cubicBezTo>
                  <a:pt x="116" y="495"/>
                  <a:pt x="115" y="492"/>
                  <a:pt x="114" y="490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129" y="376"/>
                  <a:pt x="129" y="376"/>
                  <a:pt x="129" y="376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34" y="155"/>
                  <a:pt x="134" y="155"/>
                  <a:pt x="134" y="155"/>
                </a:cubicBezTo>
                <a:cubicBezTo>
                  <a:pt x="140" y="179"/>
                  <a:pt x="144" y="203"/>
                  <a:pt x="146" y="229"/>
                </a:cubicBezTo>
                <a:cubicBezTo>
                  <a:pt x="149" y="229"/>
                  <a:pt x="149" y="229"/>
                  <a:pt x="149" y="229"/>
                </a:cubicBezTo>
                <a:cubicBezTo>
                  <a:pt x="149" y="238"/>
                  <a:pt x="149" y="238"/>
                  <a:pt x="149" y="238"/>
                </a:cubicBezTo>
                <a:cubicBezTo>
                  <a:pt x="149" y="242"/>
                  <a:pt x="152" y="246"/>
                  <a:pt x="156" y="246"/>
                </a:cubicBezTo>
                <a:cubicBezTo>
                  <a:pt x="161" y="246"/>
                  <a:pt x="164" y="242"/>
                  <a:pt x="164" y="238"/>
                </a:cubicBezTo>
                <a:cubicBezTo>
                  <a:pt x="164" y="229"/>
                  <a:pt x="164" y="229"/>
                  <a:pt x="164" y="229"/>
                </a:cubicBezTo>
                <a:cubicBezTo>
                  <a:pt x="167" y="229"/>
                  <a:pt x="167" y="229"/>
                  <a:pt x="167" y="229"/>
                </a:cubicBezTo>
                <a:cubicBezTo>
                  <a:pt x="162" y="183"/>
                  <a:pt x="157" y="142"/>
                  <a:pt x="137" y="101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7" name="Freeform 296">
            <a:extLst>
              <a:ext uri="{FF2B5EF4-FFF2-40B4-BE49-F238E27FC236}">
                <a16:creationId xmlns:a16="http://schemas.microsoft.com/office/drawing/2014/main" id="{C1E127A8-8BC0-4619-8A33-1C9F9CC5D7F5}"/>
              </a:ext>
            </a:extLst>
          </p:cNvPr>
          <p:cNvSpPr>
            <a:spLocks/>
          </p:cNvSpPr>
          <p:nvPr/>
        </p:nvSpPr>
        <p:spPr bwMode="auto">
          <a:xfrm>
            <a:off x="9849319" y="4009218"/>
            <a:ext cx="908100" cy="1973267"/>
          </a:xfrm>
          <a:custGeom>
            <a:avLst/>
            <a:gdLst>
              <a:gd name="T0" fmla="*/ 183 w 233"/>
              <a:gd name="T1" fmla="*/ 95 h 506"/>
              <a:gd name="T2" fmla="*/ 182 w 233"/>
              <a:gd name="T3" fmla="*/ 95 h 506"/>
              <a:gd name="T4" fmla="*/ 182 w 233"/>
              <a:gd name="T5" fmla="*/ 95 h 506"/>
              <a:gd name="T6" fmla="*/ 132 w 233"/>
              <a:gd name="T7" fmla="*/ 91 h 506"/>
              <a:gd name="T8" fmla="*/ 132 w 233"/>
              <a:gd name="T9" fmla="*/ 91 h 506"/>
              <a:gd name="T10" fmla="*/ 132 w 233"/>
              <a:gd name="T11" fmla="*/ 91 h 506"/>
              <a:gd name="T12" fmla="*/ 132 w 233"/>
              <a:gd name="T13" fmla="*/ 91 h 506"/>
              <a:gd name="T14" fmla="*/ 132 w 233"/>
              <a:gd name="T15" fmla="*/ 83 h 506"/>
              <a:gd name="T16" fmla="*/ 143 w 233"/>
              <a:gd name="T17" fmla="*/ 70 h 506"/>
              <a:gd name="T18" fmla="*/ 143 w 233"/>
              <a:gd name="T19" fmla="*/ 59 h 506"/>
              <a:gd name="T20" fmla="*/ 148 w 233"/>
              <a:gd name="T21" fmla="*/ 54 h 506"/>
              <a:gd name="T22" fmla="*/ 148 w 233"/>
              <a:gd name="T23" fmla="*/ 44 h 506"/>
              <a:gd name="T24" fmla="*/ 145 w 233"/>
              <a:gd name="T25" fmla="*/ 40 h 506"/>
              <a:gd name="T26" fmla="*/ 151 w 233"/>
              <a:gd name="T27" fmla="*/ 26 h 506"/>
              <a:gd name="T28" fmla="*/ 132 w 233"/>
              <a:gd name="T29" fmla="*/ 7 h 506"/>
              <a:gd name="T30" fmla="*/ 131 w 233"/>
              <a:gd name="T31" fmla="*/ 7 h 506"/>
              <a:gd name="T32" fmla="*/ 110 w 233"/>
              <a:gd name="T33" fmla="*/ 0 h 506"/>
              <a:gd name="T34" fmla="*/ 81 w 233"/>
              <a:gd name="T35" fmla="*/ 25 h 506"/>
              <a:gd name="T36" fmla="*/ 87 w 233"/>
              <a:gd name="T37" fmla="*/ 39 h 506"/>
              <a:gd name="T38" fmla="*/ 83 w 233"/>
              <a:gd name="T39" fmla="*/ 44 h 506"/>
              <a:gd name="T40" fmla="*/ 83 w 233"/>
              <a:gd name="T41" fmla="*/ 54 h 506"/>
              <a:gd name="T42" fmla="*/ 88 w 233"/>
              <a:gd name="T43" fmla="*/ 59 h 506"/>
              <a:gd name="T44" fmla="*/ 88 w 233"/>
              <a:gd name="T45" fmla="*/ 70 h 506"/>
              <a:gd name="T46" fmla="*/ 99 w 233"/>
              <a:gd name="T47" fmla="*/ 83 h 506"/>
              <a:gd name="T48" fmla="*/ 99 w 233"/>
              <a:gd name="T49" fmla="*/ 91 h 506"/>
              <a:gd name="T50" fmla="*/ 49 w 233"/>
              <a:gd name="T51" fmla="*/ 95 h 506"/>
              <a:gd name="T52" fmla="*/ 49 w 233"/>
              <a:gd name="T53" fmla="*/ 97 h 506"/>
              <a:gd name="T54" fmla="*/ 0 w 233"/>
              <a:gd name="T55" fmla="*/ 276 h 506"/>
              <a:gd name="T56" fmla="*/ 3 w 233"/>
              <a:gd name="T57" fmla="*/ 276 h 506"/>
              <a:gd name="T58" fmla="*/ 3 w 233"/>
              <a:gd name="T59" fmla="*/ 289 h 506"/>
              <a:gd name="T60" fmla="*/ 14 w 233"/>
              <a:gd name="T61" fmla="*/ 299 h 506"/>
              <a:gd name="T62" fmla="*/ 25 w 233"/>
              <a:gd name="T63" fmla="*/ 289 h 506"/>
              <a:gd name="T64" fmla="*/ 25 w 233"/>
              <a:gd name="T65" fmla="*/ 276 h 506"/>
              <a:gd name="T66" fmla="*/ 28 w 233"/>
              <a:gd name="T67" fmla="*/ 276 h 506"/>
              <a:gd name="T68" fmla="*/ 49 w 233"/>
              <a:gd name="T69" fmla="*/ 176 h 506"/>
              <a:gd name="T70" fmla="*/ 49 w 233"/>
              <a:gd name="T71" fmla="*/ 318 h 506"/>
              <a:gd name="T72" fmla="*/ 67 w 233"/>
              <a:gd name="T73" fmla="*/ 318 h 506"/>
              <a:gd name="T74" fmla="*/ 73 w 233"/>
              <a:gd name="T75" fmla="*/ 489 h 506"/>
              <a:gd name="T76" fmla="*/ 79 w 233"/>
              <a:gd name="T77" fmla="*/ 489 h 506"/>
              <a:gd name="T78" fmla="*/ 70 w 233"/>
              <a:gd name="T79" fmla="*/ 506 h 506"/>
              <a:gd name="T80" fmla="*/ 111 w 233"/>
              <a:gd name="T81" fmla="*/ 506 h 506"/>
              <a:gd name="T82" fmla="*/ 102 w 233"/>
              <a:gd name="T83" fmla="*/ 489 h 506"/>
              <a:gd name="T84" fmla="*/ 108 w 233"/>
              <a:gd name="T85" fmla="*/ 489 h 506"/>
              <a:gd name="T86" fmla="*/ 115 w 233"/>
              <a:gd name="T87" fmla="*/ 318 h 506"/>
              <a:gd name="T88" fmla="*/ 117 w 233"/>
              <a:gd name="T89" fmla="*/ 318 h 506"/>
              <a:gd name="T90" fmla="*/ 123 w 233"/>
              <a:gd name="T91" fmla="*/ 489 h 506"/>
              <a:gd name="T92" fmla="*/ 129 w 233"/>
              <a:gd name="T93" fmla="*/ 489 h 506"/>
              <a:gd name="T94" fmla="*/ 120 w 233"/>
              <a:gd name="T95" fmla="*/ 506 h 506"/>
              <a:gd name="T96" fmla="*/ 161 w 233"/>
              <a:gd name="T97" fmla="*/ 506 h 506"/>
              <a:gd name="T98" fmla="*/ 153 w 233"/>
              <a:gd name="T99" fmla="*/ 489 h 506"/>
              <a:gd name="T100" fmla="*/ 158 w 233"/>
              <a:gd name="T101" fmla="*/ 489 h 506"/>
              <a:gd name="T102" fmla="*/ 165 w 233"/>
              <a:gd name="T103" fmla="*/ 318 h 506"/>
              <a:gd name="T104" fmla="*/ 182 w 233"/>
              <a:gd name="T105" fmla="*/ 318 h 506"/>
              <a:gd name="T106" fmla="*/ 182 w 233"/>
              <a:gd name="T107" fmla="*/ 173 h 506"/>
              <a:gd name="T108" fmla="*/ 204 w 233"/>
              <a:gd name="T109" fmla="*/ 276 h 506"/>
              <a:gd name="T110" fmla="*/ 208 w 233"/>
              <a:gd name="T111" fmla="*/ 276 h 506"/>
              <a:gd name="T112" fmla="*/ 208 w 233"/>
              <a:gd name="T113" fmla="*/ 289 h 506"/>
              <a:gd name="T114" fmla="*/ 218 w 233"/>
              <a:gd name="T115" fmla="*/ 299 h 506"/>
              <a:gd name="T116" fmla="*/ 229 w 233"/>
              <a:gd name="T117" fmla="*/ 289 h 506"/>
              <a:gd name="T118" fmla="*/ 229 w 233"/>
              <a:gd name="T119" fmla="*/ 276 h 506"/>
              <a:gd name="T120" fmla="*/ 233 w 233"/>
              <a:gd name="T121" fmla="*/ 276 h 506"/>
              <a:gd name="T122" fmla="*/ 183 w 233"/>
              <a:gd name="T123" fmla="*/ 95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" h="506">
                <a:moveTo>
                  <a:pt x="183" y="95"/>
                </a:moveTo>
                <a:cubicBezTo>
                  <a:pt x="182" y="95"/>
                  <a:pt x="182" y="95"/>
                  <a:pt x="182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91"/>
                  <a:pt x="132" y="91"/>
                  <a:pt x="132" y="91"/>
                </a:cubicBezTo>
                <a:cubicBezTo>
                  <a:pt x="132" y="83"/>
                  <a:pt x="132" y="83"/>
                  <a:pt x="132" y="83"/>
                </a:cubicBezTo>
                <a:cubicBezTo>
                  <a:pt x="138" y="82"/>
                  <a:pt x="143" y="76"/>
                  <a:pt x="143" y="70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6" y="59"/>
                  <a:pt x="148" y="57"/>
                  <a:pt x="148" y="5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2"/>
                  <a:pt x="146" y="40"/>
                  <a:pt x="145" y="40"/>
                </a:cubicBezTo>
                <a:cubicBezTo>
                  <a:pt x="148" y="36"/>
                  <a:pt x="151" y="31"/>
                  <a:pt x="151" y="26"/>
                </a:cubicBezTo>
                <a:cubicBezTo>
                  <a:pt x="151" y="16"/>
                  <a:pt x="142" y="7"/>
                  <a:pt x="132" y="7"/>
                </a:cubicBezTo>
                <a:cubicBezTo>
                  <a:pt x="131" y="7"/>
                  <a:pt x="131" y="7"/>
                  <a:pt x="131" y="7"/>
                </a:cubicBezTo>
                <a:cubicBezTo>
                  <a:pt x="126" y="3"/>
                  <a:pt x="118" y="0"/>
                  <a:pt x="110" y="0"/>
                </a:cubicBezTo>
                <a:cubicBezTo>
                  <a:pt x="94" y="0"/>
                  <a:pt x="81" y="11"/>
                  <a:pt x="81" y="25"/>
                </a:cubicBezTo>
                <a:cubicBezTo>
                  <a:pt x="81" y="30"/>
                  <a:pt x="83" y="35"/>
                  <a:pt x="87" y="39"/>
                </a:cubicBezTo>
                <a:cubicBezTo>
                  <a:pt x="85" y="40"/>
                  <a:pt x="83" y="42"/>
                  <a:pt x="83" y="4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7"/>
                  <a:pt x="85" y="59"/>
                  <a:pt x="88" y="59"/>
                </a:cubicBezTo>
                <a:cubicBezTo>
                  <a:pt x="88" y="70"/>
                  <a:pt x="88" y="70"/>
                  <a:pt x="88" y="70"/>
                </a:cubicBezTo>
                <a:cubicBezTo>
                  <a:pt x="88" y="77"/>
                  <a:pt x="93" y="82"/>
                  <a:pt x="99" y="83"/>
                </a:cubicBezTo>
                <a:cubicBezTo>
                  <a:pt x="99" y="91"/>
                  <a:pt x="99" y="91"/>
                  <a:pt x="99" y="91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7"/>
                  <a:pt x="49" y="97"/>
                  <a:pt x="49" y="97"/>
                </a:cubicBezTo>
                <a:cubicBezTo>
                  <a:pt x="23" y="155"/>
                  <a:pt x="6" y="213"/>
                  <a:pt x="0" y="276"/>
                </a:cubicBezTo>
                <a:cubicBezTo>
                  <a:pt x="3" y="276"/>
                  <a:pt x="3" y="276"/>
                  <a:pt x="3" y="276"/>
                </a:cubicBezTo>
                <a:cubicBezTo>
                  <a:pt x="3" y="289"/>
                  <a:pt x="3" y="289"/>
                  <a:pt x="3" y="289"/>
                </a:cubicBezTo>
                <a:cubicBezTo>
                  <a:pt x="3" y="295"/>
                  <a:pt x="8" y="299"/>
                  <a:pt x="14" y="299"/>
                </a:cubicBezTo>
                <a:cubicBezTo>
                  <a:pt x="20" y="299"/>
                  <a:pt x="25" y="295"/>
                  <a:pt x="25" y="289"/>
                </a:cubicBezTo>
                <a:cubicBezTo>
                  <a:pt x="25" y="276"/>
                  <a:pt x="25" y="276"/>
                  <a:pt x="25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32" y="241"/>
                  <a:pt x="39" y="208"/>
                  <a:pt x="49" y="176"/>
                </a:cubicBezTo>
                <a:cubicBezTo>
                  <a:pt x="49" y="318"/>
                  <a:pt x="49" y="318"/>
                  <a:pt x="49" y="318"/>
                </a:cubicBezTo>
                <a:cubicBezTo>
                  <a:pt x="67" y="318"/>
                  <a:pt x="67" y="318"/>
                  <a:pt x="67" y="318"/>
                </a:cubicBezTo>
                <a:cubicBezTo>
                  <a:pt x="73" y="489"/>
                  <a:pt x="73" y="489"/>
                  <a:pt x="73" y="489"/>
                </a:cubicBezTo>
                <a:cubicBezTo>
                  <a:pt x="79" y="489"/>
                  <a:pt x="79" y="489"/>
                  <a:pt x="79" y="489"/>
                </a:cubicBezTo>
                <a:cubicBezTo>
                  <a:pt x="74" y="493"/>
                  <a:pt x="70" y="499"/>
                  <a:pt x="70" y="506"/>
                </a:cubicBezTo>
                <a:cubicBezTo>
                  <a:pt x="111" y="506"/>
                  <a:pt x="111" y="506"/>
                  <a:pt x="111" y="506"/>
                </a:cubicBezTo>
                <a:cubicBezTo>
                  <a:pt x="111" y="499"/>
                  <a:pt x="108" y="493"/>
                  <a:pt x="102" y="489"/>
                </a:cubicBezTo>
                <a:cubicBezTo>
                  <a:pt x="108" y="489"/>
                  <a:pt x="108" y="489"/>
                  <a:pt x="108" y="489"/>
                </a:cubicBezTo>
                <a:cubicBezTo>
                  <a:pt x="115" y="318"/>
                  <a:pt x="115" y="318"/>
                  <a:pt x="115" y="318"/>
                </a:cubicBezTo>
                <a:cubicBezTo>
                  <a:pt x="117" y="318"/>
                  <a:pt x="117" y="318"/>
                  <a:pt x="117" y="318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9" y="489"/>
                  <a:pt x="129" y="489"/>
                  <a:pt x="129" y="489"/>
                </a:cubicBezTo>
                <a:cubicBezTo>
                  <a:pt x="124" y="493"/>
                  <a:pt x="120" y="499"/>
                  <a:pt x="120" y="506"/>
                </a:cubicBezTo>
                <a:cubicBezTo>
                  <a:pt x="161" y="506"/>
                  <a:pt x="161" y="506"/>
                  <a:pt x="161" y="506"/>
                </a:cubicBezTo>
                <a:cubicBezTo>
                  <a:pt x="161" y="499"/>
                  <a:pt x="158" y="493"/>
                  <a:pt x="153" y="489"/>
                </a:cubicBezTo>
                <a:cubicBezTo>
                  <a:pt x="158" y="489"/>
                  <a:pt x="158" y="489"/>
                  <a:pt x="158" y="489"/>
                </a:cubicBezTo>
                <a:cubicBezTo>
                  <a:pt x="165" y="318"/>
                  <a:pt x="165" y="318"/>
                  <a:pt x="165" y="318"/>
                </a:cubicBezTo>
                <a:cubicBezTo>
                  <a:pt x="182" y="318"/>
                  <a:pt x="182" y="318"/>
                  <a:pt x="182" y="318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93" y="206"/>
                  <a:pt x="200" y="240"/>
                  <a:pt x="204" y="276"/>
                </a:cubicBezTo>
                <a:cubicBezTo>
                  <a:pt x="208" y="276"/>
                  <a:pt x="208" y="276"/>
                  <a:pt x="208" y="276"/>
                </a:cubicBezTo>
                <a:cubicBezTo>
                  <a:pt x="208" y="289"/>
                  <a:pt x="208" y="289"/>
                  <a:pt x="208" y="289"/>
                </a:cubicBezTo>
                <a:cubicBezTo>
                  <a:pt x="208" y="295"/>
                  <a:pt x="212" y="299"/>
                  <a:pt x="218" y="299"/>
                </a:cubicBezTo>
                <a:cubicBezTo>
                  <a:pt x="224" y="299"/>
                  <a:pt x="229" y="295"/>
                  <a:pt x="229" y="289"/>
                </a:cubicBezTo>
                <a:cubicBezTo>
                  <a:pt x="229" y="276"/>
                  <a:pt x="229" y="276"/>
                  <a:pt x="229" y="276"/>
                </a:cubicBezTo>
                <a:cubicBezTo>
                  <a:pt x="233" y="276"/>
                  <a:pt x="233" y="276"/>
                  <a:pt x="233" y="276"/>
                </a:cubicBezTo>
                <a:cubicBezTo>
                  <a:pt x="227" y="212"/>
                  <a:pt x="210" y="153"/>
                  <a:pt x="183" y="95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8" name="Freeform 389">
            <a:extLst>
              <a:ext uri="{FF2B5EF4-FFF2-40B4-BE49-F238E27FC236}">
                <a16:creationId xmlns:a16="http://schemas.microsoft.com/office/drawing/2014/main" id="{A3F19957-8120-41C9-97D9-BC44F423D7F5}"/>
              </a:ext>
            </a:extLst>
          </p:cNvPr>
          <p:cNvSpPr>
            <a:spLocks/>
          </p:cNvSpPr>
          <p:nvPr/>
        </p:nvSpPr>
        <p:spPr bwMode="auto">
          <a:xfrm flipH="1">
            <a:off x="7180890" y="3934058"/>
            <a:ext cx="908704" cy="2051305"/>
          </a:xfrm>
          <a:custGeom>
            <a:avLst/>
            <a:gdLst>
              <a:gd name="T0" fmla="*/ 189 w 241"/>
              <a:gd name="T1" fmla="*/ 99 h 545"/>
              <a:gd name="T2" fmla="*/ 189 w 241"/>
              <a:gd name="T3" fmla="*/ 99 h 545"/>
              <a:gd name="T4" fmla="*/ 189 w 241"/>
              <a:gd name="T5" fmla="*/ 99 h 545"/>
              <a:gd name="T6" fmla="*/ 137 w 241"/>
              <a:gd name="T7" fmla="*/ 94 h 545"/>
              <a:gd name="T8" fmla="*/ 137 w 241"/>
              <a:gd name="T9" fmla="*/ 86 h 545"/>
              <a:gd name="T10" fmla="*/ 148 w 241"/>
              <a:gd name="T11" fmla="*/ 73 h 545"/>
              <a:gd name="T12" fmla="*/ 148 w 241"/>
              <a:gd name="T13" fmla="*/ 61 h 545"/>
              <a:gd name="T14" fmla="*/ 153 w 241"/>
              <a:gd name="T15" fmla="*/ 56 h 545"/>
              <a:gd name="T16" fmla="*/ 153 w 241"/>
              <a:gd name="T17" fmla="*/ 46 h 545"/>
              <a:gd name="T18" fmla="*/ 150 w 241"/>
              <a:gd name="T19" fmla="*/ 41 h 545"/>
              <a:gd name="T20" fmla="*/ 156 w 241"/>
              <a:gd name="T21" fmla="*/ 27 h 545"/>
              <a:gd name="T22" fmla="*/ 136 w 241"/>
              <a:gd name="T23" fmla="*/ 7 h 545"/>
              <a:gd name="T24" fmla="*/ 136 w 241"/>
              <a:gd name="T25" fmla="*/ 7 h 545"/>
              <a:gd name="T26" fmla="*/ 114 w 241"/>
              <a:gd name="T27" fmla="*/ 0 h 545"/>
              <a:gd name="T28" fmla="*/ 84 w 241"/>
              <a:gd name="T29" fmla="*/ 25 h 545"/>
              <a:gd name="T30" fmla="*/ 90 w 241"/>
              <a:gd name="T31" fmla="*/ 41 h 545"/>
              <a:gd name="T32" fmla="*/ 86 w 241"/>
              <a:gd name="T33" fmla="*/ 46 h 545"/>
              <a:gd name="T34" fmla="*/ 86 w 241"/>
              <a:gd name="T35" fmla="*/ 56 h 545"/>
              <a:gd name="T36" fmla="*/ 91 w 241"/>
              <a:gd name="T37" fmla="*/ 61 h 545"/>
              <a:gd name="T38" fmla="*/ 91 w 241"/>
              <a:gd name="T39" fmla="*/ 73 h 545"/>
              <a:gd name="T40" fmla="*/ 103 w 241"/>
              <a:gd name="T41" fmla="*/ 86 h 545"/>
              <a:gd name="T42" fmla="*/ 103 w 241"/>
              <a:gd name="T43" fmla="*/ 94 h 545"/>
              <a:gd name="T44" fmla="*/ 51 w 241"/>
              <a:gd name="T45" fmla="*/ 99 h 545"/>
              <a:gd name="T46" fmla="*/ 51 w 241"/>
              <a:gd name="T47" fmla="*/ 100 h 545"/>
              <a:gd name="T48" fmla="*/ 0 w 241"/>
              <a:gd name="T49" fmla="*/ 286 h 545"/>
              <a:gd name="T50" fmla="*/ 4 w 241"/>
              <a:gd name="T51" fmla="*/ 286 h 545"/>
              <a:gd name="T52" fmla="*/ 4 w 241"/>
              <a:gd name="T53" fmla="*/ 299 h 545"/>
              <a:gd name="T54" fmla="*/ 15 w 241"/>
              <a:gd name="T55" fmla="*/ 310 h 545"/>
              <a:gd name="T56" fmla="*/ 26 w 241"/>
              <a:gd name="T57" fmla="*/ 299 h 545"/>
              <a:gd name="T58" fmla="*/ 26 w 241"/>
              <a:gd name="T59" fmla="*/ 286 h 545"/>
              <a:gd name="T60" fmla="*/ 29 w 241"/>
              <a:gd name="T61" fmla="*/ 286 h 545"/>
              <a:gd name="T62" fmla="*/ 51 w 241"/>
              <a:gd name="T63" fmla="*/ 182 h 545"/>
              <a:gd name="T64" fmla="*/ 51 w 241"/>
              <a:gd name="T65" fmla="*/ 330 h 545"/>
              <a:gd name="T66" fmla="*/ 69 w 241"/>
              <a:gd name="T67" fmla="*/ 330 h 545"/>
              <a:gd name="T68" fmla="*/ 76 w 241"/>
              <a:gd name="T69" fmla="*/ 528 h 545"/>
              <a:gd name="T70" fmla="*/ 82 w 241"/>
              <a:gd name="T71" fmla="*/ 528 h 545"/>
              <a:gd name="T72" fmla="*/ 73 w 241"/>
              <a:gd name="T73" fmla="*/ 545 h 545"/>
              <a:gd name="T74" fmla="*/ 115 w 241"/>
              <a:gd name="T75" fmla="*/ 545 h 545"/>
              <a:gd name="T76" fmla="*/ 106 w 241"/>
              <a:gd name="T77" fmla="*/ 528 h 545"/>
              <a:gd name="T78" fmla="*/ 112 w 241"/>
              <a:gd name="T79" fmla="*/ 528 h 545"/>
              <a:gd name="T80" fmla="*/ 119 w 241"/>
              <a:gd name="T81" fmla="*/ 330 h 545"/>
              <a:gd name="T82" fmla="*/ 121 w 241"/>
              <a:gd name="T83" fmla="*/ 330 h 545"/>
              <a:gd name="T84" fmla="*/ 128 w 241"/>
              <a:gd name="T85" fmla="*/ 528 h 545"/>
              <a:gd name="T86" fmla="*/ 134 w 241"/>
              <a:gd name="T87" fmla="*/ 528 h 545"/>
              <a:gd name="T88" fmla="*/ 125 w 241"/>
              <a:gd name="T89" fmla="*/ 545 h 545"/>
              <a:gd name="T90" fmla="*/ 167 w 241"/>
              <a:gd name="T91" fmla="*/ 545 h 545"/>
              <a:gd name="T92" fmla="*/ 158 w 241"/>
              <a:gd name="T93" fmla="*/ 528 h 545"/>
              <a:gd name="T94" fmla="*/ 164 w 241"/>
              <a:gd name="T95" fmla="*/ 528 h 545"/>
              <a:gd name="T96" fmla="*/ 171 w 241"/>
              <a:gd name="T97" fmla="*/ 330 h 545"/>
              <a:gd name="T98" fmla="*/ 189 w 241"/>
              <a:gd name="T99" fmla="*/ 330 h 545"/>
              <a:gd name="T100" fmla="*/ 189 w 241"/>
              <a:gd name="T101" fmla="*/ 179 h 545"/>
              <a:gd name="T102" fmla="*/ 212 w 241"/>
              <a:gd name="T103" fmla="*/ 286 h 545"/>
              <a:gd name="T104" fmla="*/ 215 w 241"/>
              <a:gd name="T105" fmla="*/ 286 h 545"/>
              <a:gd name="T106" fmla="*/ 215 w 241"/>
              <a:gd name="T107" fmla="*/ 299 h 545"/>
              <a:gd name="T108" fmla="*/ 226 w 241"/>
              <a:gd name="T109" fmla="*/ 310 h 545"/>
              <a:gd name="T110" fmla="*/ 237 w 241"/>
              <a:gd name="T111" fmla="*/ 299 h 545"/>
              <a:gd name="T112" fmla="*/ 237 w 241"/>
              <a:gd name="T113" fmla="*/ 286 h 545"/>
              <a:gd name="T114" fmla="*/ 241 w 241"/>
              <a:gd name="T115" fmla="*/ 286 h 545"/>
              <a:gd name="T116" fmla="*/ 189 w 241"/>
              <a:gd name="T117" fmla="*/ 9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1" h="545">
                <a:moveTo>
                  <a:pt x="189" y="99"/>
                </a:moveTo>
                <a:cubicBezTo>
                  <a:pt x="189" y="99"/>
                  <a:pt x="189" y="99"/>
                  <a:pt x="189" y="99"/>
                </a:cubicBezTo>
                <a:cubicBezTo>
                  <a:pt x="189" y="99"/>
                  <a:pt x="189" y="99"/>
                  <a:pt x="189" y="99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43" y="85"/>
                  <a:pt x="148" y="79"/>
                  <a:pt x="148" y="73"/>
                </a:cubicBezTo>
                <a:cubicBezTo>
                  <a:pt x="148" y="61"/>
                  <a:pt x="148" y="61"/>
                  <a:pt x="148" y="61"/>
                </a:cubicBezTo>
                <a:cubicBezTo>
                  <a:pt x="151" y="61"/>
                  <a:pt x="153" y="59"/>
                  <a:pt x="153" y="56"/>
                </a:cubicBezTo>
                <a:cubicBezTo>
                  <a:pt x="153" y="46"/>
                  <a:pt x="153" y="46"/>
                  <a:pt x="153" y="46"/>
                </a:cubicBezTo>
                <a:cubicBezTo>
                  <a:pt x="153" y="44"/>
                  <a:pt x="152" y="42"/>
                  <a:pt x="150" y="41"/>
                </a:cubicBezTo>
                <a:cubicBezTo>
                  <a:pt x="154" y="38"/>
                  <a:pt x="156" y="33"/>
                  <a:pt x="156" y="27"/>
                </a:cubicBezTo>
                <a:cubicBezTo>
                  <a:pt x="156" y="16"/>
                  <a:pt x="147" y="7"/>
                  <a:pt x="136" y="7"/>
                </a:cubicBezTo>
                <a:cubicBezTo>
                  <a:pt x="136" y="7"/>
                  <a:pt x="136" y="7"/>
                  <a:pt x="136" y="7"/>
                </a:cubicBezTo>
                <a:cubicBezTo>
                  <a:pt x="130" y="3"/>
                  <a:pt x="123" y="0"/>
                  <a:pt x="114" y="0"/>
                </a:cubicBezTo>
                <a:cubicBezTo>
                  <a:pt x="97" y="0"/>
                  <a:pt x="84" y="11"/>
                  <a:pt x="84" y="25"/>
                </a:cubicBezTo>
                <a:cubicBezTo>
                  <a:pt x="84" y="31"/>
                  <a:pt x="86" y="37"/>
                  <a:pt x="90" y="41"/>
                </a:cubicBezTo>
                <a:cubicBezTo>
                  <a:pt x="88" y="41"/>
                  <a:pt x="86" y="43"/>
                  <a:pt x="86" y="4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9"/>
                  <a:pt x="88" y="61"/>
                  <a:pt x="91" y="61"/>
                </a:cubicBezTo>
                <a:cubicBezTo>
                  <a:pt x="91" y="73"/>
                  <a:pt x="91" y="73"/>
                  <a:pt x="91" y="73"/>
                </a:cubicBezTo>
                <a:cubicBezTo>
                  <a:pt x="91" y="80"/>
                  <a:pt x="96" y="86"/>
                  <a:pt x="103" y="86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23" y="160"/>
                  <a:pt x="6" y="220"/>
                  <a:pt x="0" y="286"/>
                </a:cubicBezTo>
                <a:cubicBezTo>
                  <a:pt x="4" y="286"/>
                  <a:pt x="4" y="286"/>
                  <a:pt x="4" y="286"/>
                </a:cubicBezTo>
                <a:cubicBezTo>
                  <a:pt x="4" y="299"/>
                  <a:pt x="4" y="299"/>
                  <a:pt x="4" y="299"/>
                </a:cubicBezTo>
                <a:cubicBezTo>
                  <a:pt x="4" y="305"/>
                  <a:pt x="9" y="310"/>
                  <a:pt x="15" y="310"/>
                </a:cubicBezTo>
                <a:cubicBezTo>
                  <a:pt x="21" y="310"/>
                  <a:pt x="26" y="305"/>
                  <a:pt x="26" y="299"/>
                </a:cubicBezTo>
                <a:cubicBezTo>
                  <a:pt x="26" y="286"/>
                  <a:pt x="26" y="286"/>
                  <a:pt x="26" y="286"/>
                </a:cubicBezTo>
                <a:cubicBezTo>
                  <a:pt x="29" y="286"/>
                  <a:pt x="29" y="286"/>
                  <a:pt x="29" y="286"/>
                </a:cubicBezTo>
                <a:cubicBezTo>
                  <a:pt x="33" y="250"/>
                  <a:pt x="41" y="216"/>
                  <a:pt x="51" y="182"/>
                </a:cubicBezTo>
                <a:cubicBezTo>
                  <a:pt x="51" y="330"/>
                  <a:pt x="51" y="330"/>
                  <a:pt x="51" y="330"/>
                </a:cubicBezTo>
                <a:cubicBezTo>
                  <a:pt x="69" y="330"/>
                  <a:pt x="69" y="330"/>
                  <a:pt x="69" y="330"/>
                </a:cubicBezTo>
                <a:cubicBezTo>
                  <a:pt x="76" y="528"/>
                  <a:pt x="76" y="528"/>
                  <a:pt x="76" y="528"/>
                </a:cubicBezTo>
                <a:cubicBezTo>
                  <a:pt x="82" y="528"/>
                  <a:pt x="82" y="528"/>
                  <a:pt x="82" y="528"/>
                </a:cubicBezTo>
                <a:cubicBezTo>
                  <a:pt x="76" y="531"/>
                  <a:pt x="73" y="538"/>
                  <a:pt x="73" y="545"/>
                </a:cubicBezTo>
                <a:cubicBezTo>
                  <a:pt x="115" y="545"/>
                  <a:pt x="115" y="545"/>
                  <a:pt x="115" y="545"/>
                </a:cubicBezTo>
                <a:cubicBezTo>
                  <a:pt x="115" y="538"/>
                  <a:pt x="112" y="531"/>
                  <a:pt x="106" y="528"/>
                </a:cubicBezTo>
                <a:cubicBezTo>
                  <a:pt x="112" y="528"/>
                  <a:pt x="112" y="528"/>
                  <a:pt x="112" y="528"/>
                </a:cubicBezTo>
                <a:cubicBezTo>
                  <a:pt x="119" y="330"/>
                  <a:pt x="119" y="330"/>
                  <a:pt x="119" y="330"/>
                </a:cubicBezTo>
                <a:cubicBezTo>
                  <a:pt x="121" y="330"/>
                  <a:pt x="121" y="330"/>
                  <a:pt x="121" y="330"/>
                </a:cubicBezTo>
                <a:cubicBezTo>
                  <a:pt x="128" y="528"/>
                  <a:pt x="128" y="528"/>
                  <a:pt x="128" y="528"/>
                </a:cubicBezTo>
                <a:cubicBezTo>
                  <a:pt x="134" y="528"/>
                  <a:pt x="134" y="528"/>
                  <a:pt x="134" y="528"/>
                </a:cubicBezTo>
                <a:cubicBezTo>
                  <a:pt x="128" y="531"/>
                  <a:pt x="125" y="538"/>
                  <a:pt x="125" y="545"/>
                </a:cubicBezTo>
                <a:cubicBezTo>
                  <a:pt x="167" y="545"/>
                  <a:pt x="167" y="545"/>
                  <a:pt x="167" y="545"/>
                </a:cubicBezTo>
                <a:cubicBezTo>
                  <a:pt x="167" y="538"/>
                  <a:pt x="164" y="531"/>
                  <a:pt x="158" y="528"/>
                </a:cubicBezTo>
                <a:cubicBezTo>
                  <a:pt x="164" y="528"/>
                  <a:pt x="164" y="528"/>
                  <a:pt x="164" y="528"/>
                </a:cubicBezTo>
                <a:cubicBezTo>
                  <a:pt x="171" y="330"/>
                  <a:pt x="171" y="330"/>
                  <a:pt x="171" y="330"/>
                </a:cubicBezTo>
                <a:cubicBezTo>
                  <a:pt x="189" y="330"/>
                  <a:pt x="189" y="330"/>
                  <a:pt x="189" y="330"/>
                </a:cubicBezTo>
                <a:cubicBezTo>
                  <a:pt x="189" y="179"/>
                  <a:pt x="189" y="179"/>
                  <a:pt x="189" y="179"/>
                </a:cubicBezTo>
                <a:cubicBezTo>
                  <a:pt x="200" y="214"/>
                  <a:pt x="208" y="249"/>
                  <a:pt x="212" y="286"/>
                </a:cubicBezTo>
                <a:cubicBezTo>
                  <a:pt x="215" y="286"/>
                  <a:pt x="215" y="286"/>
                  <a:pt x="215" y="286"/>
                </a:cubicBezTo>
                <a:cubicBezTo>
                  <a:pt x="215" y="299"/>
                  <a:pt x="215" y="299"/>
                  <a:pt x="215" y="299"/>
                </a:cubicBezTo>
                <a:cubicBezTo>
                  <a:pt x="215" y="305"/>
                  <a:pt x="220" y="310"/>
                  <a:pt x="226" y="310"/>
                </a:cubicBezTo>
                <a:cubicBezTo>
                  <a:pt x="232" y="310"/>
                  <a:pt x="237" y="305"/>
                  <a:pt x="237" y="299"/>
                </a:cubicBezTo>
                <a:cubicBezTo>
                  <a:pt x="237" y="286"/>
                  <a:pt x="237" y="286"/>
                  <a:pt x="237" y="286"/>
                </a:cubicBezTo>
                <a:cubicBezTo>
                  <a:pt x="241" y="286"/>
                  <a:pt x="241" y="286"/>
                  <a:pt x="241" y="286"/>
                </a:cubicBezTo>
                <a:cubicBezTo>
                  <a:pt x="235" y="220"/>
                  <a:pt x="217" y="159"/>
                  <a:pt x="189" y="99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sp>
        <p:nvSpPr>
          <p:cNvPr id="9" name="Freeform 390">
            <a:extLst>
              <a:ext uri="{FF2B5EF4-FFF2-40B4-BE49-F238E27FC236}">
                <a16:creationId xmlns:a16="http://schemas.microsoft.com/office/drawing/2014/main" id="{B844FBAA-9479-4C36-A640-5FF4B386C418}"/>
              </a:ext>
            </a:extLst>
          </p:cNvPr>
          <p:cNvSpPr>
            <a:spLocks/>
          </p:cNvSpPr>
          <p:nvPr/>
        </p:nvSpPr>
        <p:spPr bwMode="auto">
          <a:xfrm flipH="1">
            <a:off x="6432406" y="4083805"/>
            <a:ext cx="633853" cy="1901559"/>
          </a:xfrm>
          <a:custGeom>
            <a:avLst/>
            <a:gdLst>
              <a:gd name="T0" fmla="*/ 142 w 172"/>
              <a:gd name="T1" fmla="*/ 104 h 516"/>
              <a:gd name="T2" fmla="*/ 102 w 172"/>
              <a:gd name="T3" fmla="*/ 100 h 516"/>
              <a:gd name="T4" fmla="*/ 99 w 172"/>
              <a:gd name="T5" fmla="*/ 96 h 516"/>
              <a:gd name="T6" fmla="*/ 129 w 172"/>
              <a:gd name="T7" fmla="*/ 82 h 516"/>
              <a:gd name="T8" fmla="*/ 117 w 172"/>
              <a:gd name="T9" fmla="*/ 76 h 516"/>
              <a:gd name="T10" fmla="*/ 122 w 172"/>
              <a:gd name="T11" fmla="*/ 60 h 516"/>
              <a:gd name="T12" fmla="*/ 122 w 172"/>
              <a:gd name="T13" fmla="*/ 59 h 516"/>
              <a:gd name="T14" fmla="*/ 106 w 172"/>
              <a:gd name="T15" fmla="*/ 15 h 516"/>
              <a:gd name="T16" fmla="*/ 50 w 172"/>
              <a:gd name="T17" fmla="*/ 39 h 516"/>
              <a:gd name="T18" fmla="*/ 54 w 172"/>
              <a:gd name="T19" fmla="*/ 59 h 516"/>
              <a:gd name="T20" fmla="*/ 51 w 172"/>
              <a:gd name="T21" fmla="*/ 76 h 516"/>
              <a:gd name="T22" fmla="*/ 60 w 172"/>
              <a:gd name="T23" fmla="*/ 95 h 516"/>
              <a:gd name="T24" fmla="*/ 75 w 172"/>
              <a:gd name="T25" fmla="*/ 100 h 516"/>
              <a:gd name="T26" fmla="*/ 31 w 172"/>
              <a:gd name="T27" fmla="*/ 104 h 516"/>
              <a:gd name="T28" fmla="*/ 31 w 172"/>
              <a:gd name="T29" fmla="*/ 104 h 516"/>
              <a:gd name="T30" fmla="*/ 3 w 172"/>
              <a:gd name="T31" fmla="*/ 237 h 516"/>
              <a:gd name="T32" fmla="*/ 11 w 172"/>
              <a:gd name="T33" fmla="*/ 254 h 516"/>
              <a:gd name="T34" fmla="*/ 19 w 172"/>
              <a:gd name="T35" fmla="*/ 237 h 516"/>
              <a:gd name="T36" fmla="*/ 34 w 172"/>
              <a:gd name="T37" fmla="*/ 160 h 516"/>
              <a:gd name="T38" fmla="*/ 40 w 172"/>
              <a:gd name="T39" fmla="*/ 390 h 516"/>
              <a:gd name="T40" fmla="*/ 59 w 172"/>
              <a:gd name="T41" fmla="*/ 508 h 516"/>
              <a:gd name="T42" fmla="*/ 59 w 172"/>
              <a:gd name="T43" fmla="*/ 516 h 516"/>
              <a:gd name="T44" fmla="*/ 85 w 172"/>
              <a:gd name="T45" fmla="*/ 516 h 516"/>
              <a:gd name="T46" fmla="*/ 85 w 172"/>
              <a:gd name="T47" fmla="*/ 390 h 516"/>
              <a:gd name="T48" fmla="*/ 95 w 172"/>
              <a:gd name="T49" fmla="*/ 508 h 516"/>
              <a:gd name="T50" fmla="*/ 95 w 172"/>
              <a:gd name="T51" fmla="*/ 516 h 516"/>
              <a:gd name="T52" fmla="*/ 120 w 172"/>
              <a:gd name="T53" fmla="*/ 516 h 516"/>
              <a:gd name="T54" fmla="*/ 120 w 172"/>
              <a:gd name="T55" fmla="*/ 390 h 516"/>
              <a:gd name="T56" fmla="*/ 133 w 172"/>
              <a:gd name="T57" fmla="*/ 271 h 516"/>
              <a:gd name="T58" fmla="*/ 151 w 172"/>
              <a:gd name="T59" fmla="*/ 237 h 516"/>
              <a:gd name="T60" fmla="*/ 154 w 172"/>
              <a:gd name="T61" fmla="*/ 247 h 516"/>
              <a:gd name="T62" fmla="*/ 170 w 172"/>
              <a:gd name="T63" fmla="*/ 247 h 516"/>
              <a:gd name="T64" fmla="*/ 172 w 172"/>
              <a:gd name="T65" fmla="*/ 237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516">
                <a:moveTo>
                  <a:pt x="142" y="104"/>
                </a:moveTo>
                <a:cubicBezTo>
                  <a:pt x="142" y="104"/>
                  <a:pt x="142" y="104"/>
                  <a:pt x="142" y="10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99" y="96"/>
                  <a:pt x="99" y="96"/>
                  <a:pt x="99" y="96"/>
                </a:cubicBezTo>
                <a:cubicBezTo>
                  <a:pt x="104" y="96"/>
                  <a:pt x="108" y="96"/>
                  <a:pt x="116" y="95"/>
                </a:cubicBezTo>
                <a:cubicBezTo>
                  <a:pt x="127" y="93"/>
                  <a:pt x="129" y="86"/>
                  <a:pt x="129" y="82"/>
                </a:cubicBezTo>
                <a:cubicBezTo>
                  <a:pt x="129" y="77"/>
                  <a:pt x="126" y="70"/>
                  <a:pt x="125" y="76"/>
                </a:cubicBezTo>
                <a:cubicBezTo>
                  <a:pt x="123" y="81"/>
                  <a:pt x="118" y="80"/>
                  <a:pt x="117" y="76"/>
                </a:cubicBezTo>
                <a:cubicBezTo>
                  <a:pt x="116" y="74"/>
                  <a:pt x="118" y="68"/>
                  <a:pt x="120" y="64"/>
                </a:cubicBezTo>
                <a:cubicBezTo>
                  <a:pt x="120" y="62"/>
                  <a:pt x="121" y="61"/>
                  <a:pt x="122" y="60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23" y="55"/>
                  <a:pt x="124" y="50"/>
                  <a:pt x="124" y="45"/>
                </a:cubicBezTo>
                <a:cubicBezTo>
                  <a:pt x="124" y="31"/>
                  <a:pt x="117" y="19"/>
                  <a:pt x="106" y="15"/>
                </a:cubicBezTo>
                <a:cubicBezTo>
                  <a:pt x="100" y="6"/>
                  <a:pt x="91" y="0"/>
                  <a:pt x="81" y="0"/>
                </a:cubicBezTo>
                <a:cubicBezTo>
                  <a:pt x="64" y="0"/>
                  <a:pt x="50" y="17"/>
                  <a:pt x="50" y="39"/>
                </a:cubicBezTo>
                <a:cubicBezTo>
                  <a:pt x="50" y="47"/>
                  <a:pt x="51" y="53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61" y="72"/>
                  <a:pt x="59" y="76"/>
                </a:cubicBezTo>
                <a:cubicBezTo>
                  <a:pt x="58" y="80"/>
                  <a:pt x="53" y="81"/>
                  <a:pt x="51" y="76"/>
                </a:cubicBezTo>
                <a:cubicBezTo>
                  <a:pt x="49" y="70"/>
                  <a:pt x="46" y="77"/>
                  <a:pt x="47" y="82"/>
                </a:cubicBezTo>
                <a:cubicBezTo>
                  <a:pt x="47" y="86"/>
                  <a:pt x="49" y="93"/>
                  <a:pt x="60" y="95"/>
                </a:cubicBezTo>
                <a:cubicBezTo>
                  <a:pt x="66" y="96"/>
                  <a:pt x="70" y="96"/>
                  <a:pt x="75" y="9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11" y="148"/>
                  <a:pt x="4" y="190"/>
                  <a:pt x="0" y="237"/>
                </a:cubicBezTo>
                <a:cubicBezTo>
                  <a:pt x="3" y="237"/>
                  <a:pt x="3" y="237"/>
                  <a:pt x="3" y="237"/>
                </a:cubicBezTo>
                <a:cubicBezTo>
                  <a:pt x="3" y="247"/>
                  <a:pt x="3" y="247"/>
                  <a:pt x="3" y="247"/>
                </a:cubicBezTo>
                <a:cubicBezTo>
                  <a:pt x="3" y="251"/>
                  <a:pt x="6" y="254"/>
                  <a:pt x="11" y="254"/>
                </a:cubicBezTo>
                <a:cubicBezTo>
                  <a:pt x="15" y="254"/>
                  <a:pt x="19" y="251"/>
                  <a:pt x="19" y="247"/>
                </a:cubicBezTo>
                <a:cubicBezTo>
                  <a:pt x="19" y="237"/>
                  <a:pt x="19" y="237"/>
                  <a:pt x="19" y="237"/>
                </a:cubicBezTo>
                <a:cubicBezTo>
                  <a:pt x="21" y="237"/>
                  <a:pt x="21" y="237"/>
                  <a:pt x="21" y="237"/>
                </a:cubicBezTo>
                <a:cubicBezTo>
                  <a:pt x="24" y="210"/>
                  <a:pt x="28" y="185"/>
                  <a:pt x="34" y="160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390"/>
                  <a:pt x="40" y="390"/>
                  <a:pt x="40" y="390"/>
                </a:cubicBezTo>
                <a:cubicBezTo>
                  <a:pt x="56" y="390"/>
                  <a:pt x="56" y="390"/>
                  <a:pt x="56" y="390"/>
                </a:cubicBezTo>
                <a:cubicBezTo>
                  <a:pt x="59" y="508"/>
                  <a:pt x="59" y="508"/>
                  <a:pt x="59" y="508"/>
                </a:cubicBezTo>
                <a:cubicBezTo>
                  <a:pt x="57" y="510"/>
                  <a:pt x="56" y="513"/>
                  <a:pt x="56" y="516"/>
                </a:cubicBezTo>
                <a:cubicBezTo>
                  <a:pt x="59" y="516"/>
                  <a:pt x="59" y="516"/>
                  <a:pt x="59" y="516"/>
                </a:cubicBezTo>
                <a:cubicBezTo>
                  <a:pt x="82" y="516"/>
                  <a:pt x="82" y="516"/>
                  <a:pt x="82" y="516"/>
                </a:cubicBezTo>
                <a:cubicBezTo>
                  <a:pt x="85" y="516"/>
                  <a:pt x="85" y="516"/>
                  <a:pt x="85" y="516"/>
                </a:cubicBezTo>
                <a:cubicBezTo>
                  <a:pt x="85" y="513"/>
                  <a:pt x="84" y="510"/>
                  <a:pt x="82" y="508"/>
                </a:cubicBezTo>
                <a:cubicBezTo>
                  <a:pt x="85" y="390"/>
                  <a:pt x="85" y="390"/>
                  <a:pt x="85" y="390"/>
                </a:cubicBezTo>
                <a:cubicBezTo>
                  <a:pt x="92" y="390"/>
                  <a:pt x="92" y="390"/>
                  <a:pt x="92" y="390"/>
                </a:cubicBezTo>
                <a:cubicBezTo>
                  <a:pt x="95" y="508"/>
                  <a:pt x="95" y="508"/>
                  <a:pt x="95" y="508"/>
                </a:cubicBezTo>
                <a:cubicBezTo>
                  <a:pt x="93" y="510"/>
                  <a:pt x="92" y="513"/>
                  <a:pt x="92" y="516"/>
                </a:cubicBezTo>
                <a:cubicBezTo>
                  <a:pt x="95" y="516"/>
                  <a:pt x="95" y="516"/>
                  <a:pt x="95" y="516"/>
                </a:cubicBezTo>
                <a:cubicBezTo>
                  <a:pt x="117" y="516"/>
                  <a:pt x="117" y="516"/>
                  <a:pt x="117" y="516"/>
                </a:cubicBezTo>
                <a:cubicBezTo>
                  <a:pt x="120" y="516"/>
                  <a:pt x="120" y="516"/>
                  <a:pt x="120" y="516"/>
                </a:cubicBezTo>
                <a:cubicBezTo>
                  <a:pt x="120" y="513"/>
                  <a:pt x="119" y="510"/>
                  <a:pt x="117" y="508"/>
                </a:cubicBezTo>
                <a:cubicBezTo>
                  <a:pt x="120" y="390"/>
                  <a:pt x="120" y="390"/>
                  <a:pt x="120" y="390"/>
                </a:cubicBezTo>
                <a:cubicBezTo>
                  <a:pt x="133" y="390"/>
                  <a:pt x="133" y="390"/>
                  <a:pt x="133" y="390"/>
                </a:cubicBezTo>
                <a:cubicBezTo>
                  <a:pt x="133" y="271"/>
                  <a:pt x="133" y="271"/>
                  <a:pt x="133" y="271"/>
                </a:cubicBezTo>
                <a:cubicBezTo>
                  <a:pt x="139" y="160"/>
                  <a:pt x="139" y="160"/>
                  <a:pt x="139" y="160"/>
                </a:cubicBezTo>
                <a:cubicBezTo>
                  <a:pt x="145" y="185"/>
                  <a:pt x="148" y="210"/>
                  <a:pt x="151" y="237"/>
                </a:cubicBezTo>
                <a:cubicBezTo>
                  <a:pt x="154" y="237"/>
                  <a:pt x="154" y="237"/>
                  <a:pt x="154" y="237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154" y="251"/>
                  <a:pt x="157" y="254"/>
                  <a:pt x="162" y="254"/>
                </a:cubicBezTo>
                <a:cubicBezTo>
                  <a:pt x="166" y="254"/>
                  <a:pt x="170" y="251"/>
                  <a:pt x="170" y="247"/>
                </a:cubicBezTo>
                <a:cubicBezTo>
                  <a:pt x="170" y="237"/>
                  <a:pt x="170" y="237"/>
                  <a:pt x="170" y="237"/>
                </a:cubicBezTo>
                <a:cubicBezTo>
                  <a:pt x="172" y="237"/>
                  <a:pt x="172" y="237"/>
                  <a:pt x="172" y="237"/>
                </a:cubicBezTo>
                <a:cubicBezTo>
                  <a:pt x="168" y="190"/>
                  <a:pt x="162" y="148"/>
                  <a:pt x="142" y="104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defTabSz="932319"/>
            <a:endParaRPr lang="en-US" sz="1835">
              <a:solidFill>
                <a:srgbClr val="40404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0C79B4-2936-48EF-A9C2-B7F810F77BD3}"/>
              </a:ext>
            </a:extLst>
          </p:cNvPr>
          <p:cNvGrpSpPr/>
          <p:nvPr/>
        </p:nvGrpSpPr>
        <p:grpSpPr>
          <a:xfrm>
            <a:off x="6677798" y="3830454"/>
            <a:ext cx="763537" cy="2155984"/>
            <a:chOff x="7160079" y="4735640"/>
            <a:chExt cx="748634" cy="2113902"/>
          </a:xfrm>
        </p:grpSpPr>
        <p:sp>
          <p:nvSpPr>
            <p:cNvPr id="11" name="Freeform 421">
              <a:extLst>
                <a:ext uri="{FF2B5EF4-FFF2-40B4-BE49-F238E27FC236}">
                  <a16:creationId xmlns:a16="http://schemas.microsoft.com/office/drawing/2014/main" id="{FDE97668-E61C-4272-9143-3F917D1304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11204" y="6013176"/>
              <a:ext cx="205800" cy="824156"/>
            </a:xfrm>
            <a:custGeom>
              <a:avLst/>
              <a:gdLst>
                <a:gd name="T0" fmla="*/ 63 w 82"/>
                <a:gd name="T1" fmla="*/ 309 h 309"/>
                <a:gd name="T2" fmla="*/ 9 w 82"/>
                <a:gd name="T3" fmla="*/ 309 h 309"/>
                <a:gd name="T4" fmla="*/ 0 w 82"/>
                <a:gd name="T5" fmla="*/ 0 h 309"/>
                <a:gd name="T6" fmla="*/ 82 w 82"/>
                <a:gd name="T7" fmla="*/ 0 h 309"/>
                <a:gd name="T8" fmla="*/ 63 w 82"/>
                <a:gd name="T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09">
                  <a:moveTo>
                    <a:pt x="63" y="309"/>
                  </a:moveTo>
                  <a:lnTo>
                    <a:pt x="9" y="309"/>
                  </a:lnTo>
                  <a:lnTo>
                    <a:pt x="0" y="0"/>
                  </a:lnTo>
                  <a:lnTo>
                    <a:pt x="82" y="0"/>
                  </a:lnTo>
                  <a:lnTo>
                    <a:pt x="63" y="309"/>
                  </a:lnTo>
                  <a:close/>
                </a:path>
              </a:pathLst>
            </a:custGeom>
            <a:solidFill>
              <a:srgbClr val="001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2" name="Freeform 422">
              <a:extLst>
                <a:ext uri="{FF2B5EF4-FFF2-40B4-BE49-F238E27FC236}">
                  <a16:creationId xmlns:a16="http://schemas.microsoft.com/office/drawing/2014/main" id="{2A271591-106F-416B-9315-CEACE0F200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70639" y="6789308"/>
              <a:ext cx="120468" cy="60234"/>
            </a:xfrm>
            <a:custGeom>
              <a:avLst/>
              <a:gdLst>
                <a:gd name="T0" fmla="*/ 17 w 34"/>
                <a:gd name="T1" fmla="*/ 0 h 17"/>
                <a:gd name="T2" fmla="*/ 0 w 34"/>
                <a:gd name="T3" fmla="*/ 17 h 17"/>
                <a:gd name="T4" fmla="*/ 34 w 34"/>
                <a:gd name="T5" fmla="*/ 17 h 17"/>
                <a:gd name="T6" fmla="*/ 17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3" name="Freeform 423">
              <a:extLst>
                <a:ext uri="{FF2B5EF4-FFF2-40B4-BE49-F238E27FC236}">
                  <a16:creationId xmlns:a16="http://schemas.microsoft.com/office/drawing/2014/main" id="{B48B7166-334C-47EC-BCC9-1C1F5AAB4B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44823" y="6010056"/>
              <a:ext cx="205800" cy="814381"/>
            </a:xfrm>
            <a:custGeom>
              <a:avLst/>
              <a:gdLst>
                <a:gd name="T0" fmla="*/ 19 w 82"/>
                <a:gd name="T1" fmla="*/ 309 h 309"/>
                <a:gd name="T2" fmla="*/ 73 w 82"/>
                <a:gd name="T3" fmla="*/ 309 h 309"/>
                <a:gd name="T4" fmla="*/ 82 w 82"/>
                <a:gd name="T5" fmla="*/ 0 h 309"/>
                <a:gd name="T6" fmla="*/ 0 w 82"/>
                <a:gd name="T7" fmla="*/ 0 h 309"/>
                <a:gd name="T8" fmla="*/ 19 w 82"/>
                <a:gd name="T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09">
                  <a:moveTo>
                    <a:pt x="19" y="309"/>
                  </a:moveTo>
                  <a:lnTo>
                    <a:pt x="73" y="309"/>
                  </a:lnTo>
                  <a:lnTo>
                    <a:pt x="82" y="0"/>
                  </a:lnTo>
                  <a:lnTo>
                    <a:pt x="0" y="0"/>
                  </a:lnTo>
                  <a:lnTo>
                    <a:pt x="19" y="309"/>
                  </a:lnTo>
                  <a:close/>
                </a:path>
              </a:pathLst>
            </a:custGeom>
            <a:solidFill>
              <a:srgbClr val="001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4" name="Freeform 424">
              <a:extLst>
                <a:ext uri="{FF2B5EF4-FFF2-40B4-BE49-F238E27FC236}">
                  <a16:creationId xmlns:a16="http://schemas.microsoft.com/office/drawing/2014/main" id="{F7877D2B-AA83-43F2-9DF0-CF5064EFFF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74675" y="6789191"/>
              <a:ext cx="120468" cy="60234"/>
            </a:xfrm>
            <a:custGeom>
              <a:avLst/>
              <a:gdLst>
                <a:gd name="T0" fmla="*/ 17 w 34"/>
                <a:gd name="T1" fmla="*/ 0 h 17"/>
                <a:gd name="T2" fmla="*/ 34 w 34"/>
                <a:gd name="T3" fmla="*/ 17 h 17"/>
                <a:gd name="T4" fmla="*/ 0 w 34"/>
                <a:gd name="T5" fmla="*/ 17 h 17"/>
                <a:gd name="T6" fmla="*/ 17 w 34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7">
                  <a:moveTo>
                    <a:pt x="17" y="0"/>
                  </a:moveTo>
                  <a:cubicBezTo>
                    <a:pt x="27" y="0"/>
                    <a:pt x="34" y="8"/>
                    <a:pt x="3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5797CDB-C2A8-4F1B-B06A-17523ED4B522}"/>
                </a:ext>
              </a:extLst>
            </p:cNvPr>
            <p:cNvGrpSpPr/>
            <p:nvPr/>
          </p:nvGrpSpPr>
          <p:grpSpPr>
            <a:xfrm>
              <a:off x="7348678" y="4735640"/>
              <a:ext cx="376572" cy="534507"/>
              <a:chOff x="7405547" y="4764560"/>
              <a:chExt cx="302717" cy="429678"/>
            </a:xfrm>
          </p:grpSpPr>
          <p:sp>
            <p:nvSpPr>
              <p:cNvPr id="28" name="Freeform 418">
                <a:extLst>
                  <a:ext uri="{FF2B5EF4-FFF2-40B4-BE49-F238E27FC236}">
                    <a16:creationId xmlns:a16="http://schemas.microsoft.com/office/drawing/2014/main" id="{CD7303FE-3768-42B1-A851-AF37194734D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05547" y="4764560"/>
                <a:ext cx="302717" cy="389208"/>
              </a:xfrm>
              <a:custGeom>
                <a:avLst/>
                <a:gdLst>
                  <a:gd name="T0" fmla="*/ 90 w 90"/>
                  <a:gd name="T1" fmla="*/ 55 h 116"/>
                  <a:gd name="T2" fmla="*/ 67 w 90"/>
                  <a:gd name="T3" fmla="*/ 17 h 116"/>
                  <a:gd name="T4" fmla="*/ 38 w 90"/>
                  <a:gd name="T5" fmla="*/ 0 h 116"/>
                  <a:gd name="T6" fmla="*/ 0 w 90"/>
                  <a:gd name="T7" fmla="*/ 47 h 116"/>
                  <a:gd name="T8" fmla="*/ 3 w 90"/>
                  <a:gd name="T9" fmla="*/ 111 h 116"/>
                  <a:gd name="T10" fmla="*/ 38 w 90"/>
                  <a:gd name="T11" fmla="*/ 116 h 116"/>
                  <a:gd name="T12" fmla="*/ 39 w 90"/>
                  <a:gd name="T13" fmla="*/ 116 h 116"/>
                  <a:gd name="T14" fmla="*/ 41 w 90"/>
                  <a:gd name="T15" fmla="*/ 116 h 116"/>
                  <a:gd name="T16" fmla="*/ 41 w 90"/>
                  <a:gd name="T17" fmla="*/ 116 h 116"/>
                  <a:gd name="T18" fmla="*/ 45 w 90"/>
                  <a:gd name="T19" fmla="*/ 116 h 116"/>
                  <a:gd name="T20" fmla="*/ 46 w 90"/>
                  <a:gd name="T21" fmla="*/ 116 h 116"/>
                  <a:gd name="T22" fmla="*/ 47 w 90"/>
                  <a:gd name="T23" fmla="*/ 116 h 116"/>
                  <a:gd name="T24" fmla="*/ 50 w 90"/>
                  <a:gd name="T25" fmla="*/ 116 h 116"/>
                  <a:gd name="T26" fmla="*/ 50 w 90"/>
                  <a:gd name="T27" fmla="*/ 116 h 116"/>
                  <a:gd name="T28" fmla="*/ 52 w 90"/>
                  <a:gd name="T29" fmla="*/ 116 h 116"/>
                  <a:gd name="T30" fmla="*/ 53 w 90"/>
                  <a:gd name="T31" fmla="*/ 116 h 116"/>
                  <a:gd name="T32" fmla="*/ 86 w 90"/>
                  <a:gd name="T33" fmla="*/ 111 h 116"/>
                  <a:gd name="T34" fmla="*/ 90 w 90"/>
                  <a:gd name="T35" fmla="*/ 5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16">
                    <a:moveTo>
                      <a:pt x="90" y="55"/>
                    </a:moveTo>
                    <a:cubicBezTo>
                      <a:pt x="90" y="37"/>
                      <a:pt x="80" y="22"/>
                      <a:pt x="67" y="17"/>
                    </a:cubicBezTo>
                    <a:cubicBezTo>
                      <a:pt x="60" y="6"/>
                      <a:pt x="50" y="0"/>
                      <a:pt x="38" y="0"/>
                    </a:cubicBezTo>
                    <a:cubicBezTo>
                      <a:pt x="17" y="0"/>
                      <a:pt x="0" y="21"/>
                      <a:pt x="0" y="47"/>
                    </a:cubicBezTo>
                    <a:cubicBezTo>
                      <a:pt x="0" y="52"/>
                      <a:pt x="2" y="85"/>
                      <a:pt x="3" y="111"/>
                    </a:cubicBezTo>
                    <a:cubicBezTo>
                      <a:pt x="14" y="114"/>
                      <a:pt x="26" y="116"/>
                      <a:pt x="38" y="116"/>
                    </a:cubicBezTo>
                    <a:cubicBezTo>
                      <a:pt x="38" y="116"/>
                      <a:pt x="39" y="116"/>
                      <a:pt x="39" y="116"/>
                    </a:cubicBezTo>
                    <a:cubicBezTo>
                      <a:pt x="40" y="116"/>
                      <a:pt x="41" y="116"/>
                      <a:pt x="41" y="11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42" y="116"/>
                      <a:pt x="44" y="116"/>
                      <a:pt x="45" y="116"/>
                    </a:cubicBezTo>
                    <a:cubicBezTo>
                      <a:pt x="45" y="116"/>
                      <a:pt x="45" y="116"/>
                      <a:pt x="46" y="116"/>
                    </a:cubicBezTo>
                    <a:cubicBezTo>
                      <a:pt x="46" y="116"/>
                      <a:pt x="46" y="116"/>
                      <a:pt x="47" y="116"/>
                    </a:cubicBezTo>
                    <a:cubicBezTo>
                      <a:pt x="48" y="116"/>
                      <a:pt x="49" y="116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6"/>
                      <a:pt x="51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65" y="116"/>
                      <a:pt x="76" y="114"/>
                      <a:pt x="86" y="111"/>
                    </a:cubicBezTo>
                    <a:cubicBezTo>
                      <a:pt x="87" y="87"/>
                      <a:pt x="90" y="58"/>
                      <a:pt x="90" y="55"/>
                    </a:cubicBez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9" name="Freeform 428">
                <a:extLst>
                  <a:ext uri="{FF2B5EF4-FFF2-40B4-BE49-F238E27FC236}">
                    <a16:creationId xmlns:a16="http://schemas.microsoft.com/office/drawing/2014/main" id="{15BC4470-09D0-4306-BFC7-80430996E76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7191"/>
                <a:ext cx="0" cy="256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0" name="Freeform 429">
                <a:extLst>
                  <a:ext uri="{FF2B5EF4-FFF2-40B4-BE49-F238E27FC236}">
                    <a16:creationId xmlns:a16="http://schemas.microsoft.com/office/drawing/2014/main" id="{7AA6CED9-D5B7-47FF-892E-32D97942CFF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20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1" name="Freeform 430">
                <a:extLst>
                  <a:ext uri="{FF2B5EF4-FFF2-40B4-BE49-F238E27FC236}">
                    <a16:creationId xmlns:a16="http://schemas.microsoft.com/office/drawing/2014/main" id="{9C7D1D01-82C9-4363-87AD-F775FF330B1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5487" y="4881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2" name="Freeform 431">
                <a:extLst>
                  <a:ext uri="{FF2B5EF4-FFF2-40B4-BE49-F238E27FC236}">
                    <a16:creationId xmlns:a16="http://schemas.microsoft.com/office/drawing/2014/main" id="{6AE95393-5C8A-4F1C-A9CF-01BB2C72093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2927" y="48869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3" name="Freeform 432">
                <a:extLst>
                  <a:ext uri="{FF2B5EF4-FFF2-40B4-BE49-F238E27FC236}">
                    <a16:creationId xmlns:a16="http://schemas.microsoft.com/office/drawing/2014/main" id="{747A7EA8-101B-4D96-B87F-EDD18F03D88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68031" y="4881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4" name="Freeform 433">
                <a:extLst>
                  <a:ext uri="{FF2B5EF4-FFF2-40B4-BE49-F238E27FC236}">
                    <a16:creationId xmlns:a16="http://schemas.microsoft.com/office/drawing/2014/main" id="{6072F64B-AD1C-408D-9BBE-B6F886A6DA9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899751"/>
                <a:ext cx="0" cy="512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5" name="Freeform 434">
                <a:extLst>
                  <a:ext uri="{FF2B5EF4-FFF2-40B4-BE49-F238E27FC236}">
                    <a16:creationId xmlns:a16="http://schemas.microsoft.com/office/drawing/2014/main" id="{71FC1BF5-437D-4C9B-AFED-EEA55DE0DF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0366" y="4907434"/>
                <a:ext cx="0" cy="256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6" name="Freeform 435">
                <a:extLst>
                  <a:ext uri="{FF2B5EF4-FFF2-40B4-BE49-F238E27FC236}">
                    <a16:creationId xmlns:a16="http://schemas.microsoft.com/office/drawing/2014/main" id="{E78DB598-9253-4BBE-96AE-7AEFEEEE04F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55487" y="48792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7" name="Freeform 436">
                <a:extLst>
                  <a:ext uri="{FF2B5EF4-FFF2-40B4-BE49-F238E27FC236}">
                    <a16:creationId xmlns:a16="http://schemas.microsoft.com/office/drawing/2014/main" id="{D85DBEDB-28A5-4EC4-B325-14453E868F7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5712" y="4904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8" name="Freeform 437">
                <a:extLst>
                  <a:ext uri="{FF2B5EF4-FFF2-40B4-BE49-F238E27FC236}">
                    <a16:creationId xmlns:a16="http://schemas.microsoft.com/office/drawing/2014/main" id="{1DA0701C-8A38-43F8-8E57-D91C8CC7787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0591" y="48920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39" name="Freeform 438">
                <a:extLst>
                  <a:ext uri="{FF2B5EF4-FFF2-40B4-BE49-F238E27FC236}">
                    <a16:creationId xmlns:a16="http://schemas.microsoft.com/office/drawing/2014/main" id="{0D140FCF-86AA-412A-A57D-80EFAF7E032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0591" y="48895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0" name="Freeform 439">
                <a:extLst>
                  <a:ext uri="{FF2B5EF4-FFF2-40B4-BE49-F238E27FC236}">
                    <a16:creationId xmlns:a16="http://schemas.microsoft.com/office/drawing/2014/main" id="{0F7E623E-B71B-47B2-90B6-2B58ABCEDC0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675712" y="48997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6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1" name="Freeform 440">
                <a:extLst>
                  <a:ext uri="{FF2B5EF4-FFF2-40B4-BE49-F238E27FC236}">
                    <a16:creationId xmlns:a16="http://schemas.microsoft.com/office/drawing/2014/main" id="{EB1746C6-12A7-4C2E-B437-99497022911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427318" y="4871583"/>
                <a:ext cx="268879" cy="322655"/>
              </a:xfrm>
              <a:custGeom>
                <a:avLst/>
                <a:gdLst>
                  <a:gd name="T0" fmla="*/ 71 w 75"/>
                  <a:gd name="T1" fmla="*/ 16 h 90"/>
                  <a:gd name="T2" fmla="*/ 69 w 75"/>
                  <a:gd name="T3" fmla="*/ 16 h 90"/>
                  <a:gd name="T4" fmla="*/ 69 w 75"/>
                  <a:gd name="T5" fmla="*/ 11 h 90"/>
                  <a:gd name="T6" fmla="*/ 69 w 75"/>
                  <a:gd name="T7" fmla="*/ 10 h 90"/>
                  <a:gd name="T8" fmla="*/ 69 w 75"/>
                  <a:gd name="T9" fmla="*/ 9 h 90"/>
                  <a:gd name="T10" fmla="*/ 69 w 75"/>
                  <a:gd name="T11" fmla="*/ 8 h 90"/>
                  <a:gd name="T12" fmla="*/ 69 w 75"/>
                  <a:gd name="T13" fmla="*/ 8 h 90"/>
                  <a:gd name="T14" fmla="*/ 69 w 75"/>
                  <a:gd name="T15" fmla="*/ 7 h 90"/>
                  <a:gd name="T16" fmla="*/ 69 w 75"/>
                  <a:gd name="T17" fmla="*/ 6 h 90"/>
                  <a:gd name="T18" fmla="*/ 69 w 75"/>
                  <a:gd name="T19" fmla="*/ 6 h 90"/>
                  <a:gd name="T20" fmla="*/ 68 w 75"/>
                  <a:gd name="T21" fmla="*/ 4 h 90"/>
                  <a:gd name="T22" fmla="*/ 68 w 75"/>
                  <a:gd name="T23" fmla="*/ 4 h 90"/>
                  <a:gd name="T24" fmla="*/ 67 w 75"/>
                  <a:gd name="T25" fmla="*/ 3 h 90"/>
                  <a:gd name="T26" fmla="*/ 67 w 75"/>
                  <a:gd name="T27" fmla="*/ 3 h 90"/>
                  <a:gd name="T28" fmla="*/ 67 w 75"/>
                  <a:gd name="T29" fmla="*/ 2 h 90"/>
                  <a:gd name="T30" fmla="*/ 67 w 75"/>
                  <a:gd name="T31" fmla="*/ 2 h 90"/>
                  <a:gd name="T32" fmla="*/ 61 w 75"/>
                  <a:gd name="T33" fmla="*/ 3 h 90"/>
                  <a:gd name="T34" fmla="*/ 50 w 75"/>
                  <a:gd name="T35" fmla="*/ 0 h 90"/>
                  <a:gd name="T36" fmla="*/ 31 w 75"/>
                  <a:gd name="T37" fmla="*/ 3 h 90"/>
                  <a:gd name="T38" fmla="*/ 11 w 75"/>
                  <a:gd name="T39" fmla="*/ 0 h 90"/>
                  <a:gd name="T40" fmla="*/ 8 w 75"/>
                  <a:gd name="T41" fmla="*/ 3 h 90"/>
                  <a:gd name="T42" fmla="*/ 8 w 75"/>
                  <a:gd name="T43" fmla="*/ 3 h 90"/>
                  <a:gd name="T44" fmla="*/ 7 w 75"/>
                  <a:gd name="T45" fmla="*/ 5 h 90"/>
                  <a:gd name="T46" fmla="*/ 7 w 75"/>
                  <a:gd name="T47" fmla="*/ 5 h 90"/>
                  <a:gd name="T48" fmla="*/ 7 w 75"/>
                  <a:gd name="T49" fmla="*/ 6 h 90"/>
                  <a:gd name="T50" fmla="*/ 7 w 75"/>
                  <a:gd name="T51" fmla="*/ 6 h 90"/>
                  <a:gd name="T52" fmla="*/ 6 w 75"/>
                  <a:gd name="T53" fmla="*/ 8 h 90"/>
                  <a:gd name="T54" fmla="*/ 6 w 75"/>
                  <a:gd name="T55" fmla="*/ 8 h 90"/>
                  <a:gd name="T56" fmla="*/ 6 w 75"/>
                  <a:gd name="T57" fmla="*/ 9 h 90"/>
                  <a:gd name="T58" fmla="*/ 6 w 75"/>
                  <a:gd name="T59" fmla="*/ 9 h 90"/>
                  <a:gd name="T60" fmla="*/ 6 w 75"/>
                  <a:gd name="T61" fmla="*/ 11 h 90"/>
                  <a:gd name="T62" fmla="*/ 6 w 75"/>
                  <a:gd name="T63" fmla="*/ 16 h 90"/>
                  <a:gd name="T64" fmla="*/ 5 w 75"/>
                  <a:gd name="T65" fmla="*/ 16 h 90"/>
                  <a:gd name="T66" fmla="*/ 0 w 75"/>
                  <a:gd name="T67" fmla="*/ 21 h 90"/>
                  <a:gd name="T68" fmla="*/ 0 w 75"/>
                  <a:gd name="T69" fmla="*/ 33 h 90"/>
                  <a:gd name="T70" fmla="*/ 6 w 75"/>
                  <a:gd name="T71" fmla="*/ 38 h 90"/>
                  <a:gd name="T72" fmla="*/ 11 w 75"/>
                  <a:gd name="T73" fmla="*/ 51 h 90"/>
                  <a:gd name="T74" fmla="*/ 22 w 75"/>
                  <a:gd name="T75" fmla="*/ 66 h 90"/>
                  <a:gd name="T76" fmla="*/ 24 w 75"/>
                  <a:gd name="T77" fmla="*/ 80 h 90"/>
                  <a:gd name="T78" fmla="*/ 38 w 75"/>
                  <a:gd name="T79" fmla="*/ 90 h 90"/>
                  <a:gd name="T80" fmla="*/ 52 w 75"/>
                  <a:gd name="T81" fmla="*/ 80 h 90"/>
                  <a:gd name="T82" fmla="*/ 54 w 75"/>
                  <a:gd name="T83" fmla="*/ 66 h 90"/>
                  <a:gd name="T84" fmla="*/ 64 w 75"/>
                  <a:gd name="T85" fmla="*/ 51 h 90"/>
                  <a:gd name="T86" fmla="*/ 69 w 75"/>
                  <a:gd name="T87" fmla="*/ 38 h 90"/>
                  <a:gd name="T88" fmla="*/ 75 w 75"/>
                  <a:gd name="T89" fmla="*/ 33 h 90"/>
                  <a:gd name="T90" fmla="*/ 75 w 75"/>
                  <a:gd name="T91" fmla="*/ 21 h 90"/>
                  <a:gd name="T92" fmla="*/ 71 w 75"/>
                  <a:gd name="T93" fmla="*/ 1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" h="90">
                    <a:moveTo>
                      <a:pt x="71" y="16"/>
                    </a:moveTo>
                    <a:cubicBezTo>
                      <a:pt x="71" y="16"/>
                      <a:pt x="70" y="16"/>
                      <a:pt x="69" y="16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1"/>
                      <a:pt x="69" y="10"/>
                      <a:pt x="69" y="10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9" y="9"/>
                      <a:pt x="69" y="9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6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68" y="5"/>
                      <a:pt x="68" y="5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7" y="3"/>
                      <a:pt x="67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7" y="3"/>
                      <a:pt x="67" y="2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5" y="3"/>
                      <a:pt x="63" y="3"/>
                      <a:pt x="61" y="3"/>
                    </a:cubicBezTo>
                    <a:cubicBezTo>
                      <a:pt x="56" y="3"/>
                      <a:pt x="52" y="2"/>
                      <a:pt x="50" y="0"/>
                    </a:cubicBezTo>
                    <a:cubicBezTo>
                      <a:pt x="46" y="2"/>
                      <a:pt x="39" y="3"/>
                      <a:pt x="31" y="3"/>
                    </a:cubicBezTo>
                    <a:cubicBezTo>
                      <a:pt x="23" y="3"/>
                      <a:pt x="15" y="2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7" y="4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5" y="16"/>
                      <a:pt x="5" y="16"/>
                    </a:cubicBezTo>
                    <a:cubicBezTo>
                      <a:pt x="2" y="16"/>
                      <a:pt x="0" y="18"/>
                      <a:pt x="0" y="2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6"/>
                      <a:pt x="3" y="38"/>
                      <a:pt x="6" y="38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3" y="59"/>
                      <a:pt x="17" y="64"/>
                      <a:pt x="22" y="66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9" y="64"/>
                      <a:pt x="61" y="59"/>
                      <a:pt x="64" y="51"/>
                    </a:cubicBezTo>
                    <a:cubicBezTo>
                      <a:pt x="69" y="38"/>
                      <a:pt x="69" y="38"/>
                      <a:pt x="69" y="38"/>
                    </a:cubicBezTo>
                    <a:cubicBezTo>
                      <a:pt x="73" y="38"/>
                      <a:pt x="75" y="36"/>
                      <a:pt x="75" y="33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19"/>
                      <a:pt x="73" y="17"/>
                      <a:pt x="71" y="16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  <p:sp>
          <p:nvSpPr>
            <p:cNvPr id="16" name="Rectangle 155">
              <a:extLst>
                <a:ext uri="{FF2B5EF4-FFF2-40B4-BE49-F238E27FC236}">
                  <a16:creationId xmlns:a16="http://schemas.microsoft.com/office/drawing/2014/main" id="{B058FEF0-3D13-4A32-A44A-E09E50CF9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8120" y="5217767"/>
              <a:ext cx="348635" cy="300075"/>
            </a:xfrm>
            <a:prstGeom prst="rect">
              <a:avLst/>
            </a:prstGeom>
            <a:solidFill>
              <a:srgbClr val="E2B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7" name="Freeform 163">
              <a:extLst>
                <a:ext uri="{FF2B5EF4-FFF2-40B4-BE49-F238E27FC236}">
                  <a16:creationId xmlns:a16="http://schemas.microsoft.com/office/drawing/2014/main" id="{59AFCC84-308C-4373-B642-8B0296F63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2940" y="5148924"/>
              <a:ext cx="143142" cy="236495"/>
            </a:xfrm>
            <a:custGeom>
              <a:avLst/>
              <a:gdLst>
                <a:gd name="T0" fmla="*/ 46 w 92"/>
                <a:gd name="T1" fmla="*/ 152 h 152"/>
                <a:gd name="T2" fmla="*/ 0 w 92"/>
                <a:gd name="T3" fmla="*/ 148 h 152"/>
                <a:gd name="T4" fmla="*/ 0 w 92"/>
                <a:gd name="T5" fmla="*/ 0 h 152"/>
                <a:gd name="T6" fmla="*/ 92 w 92"/>
                <a:gd name="T7" fmla="*/ 0 h 152"/>
                <a:gd name="T8" fmla="*/ 92 w 92"/>
                <a:gd name="T9" fmla="*/ 152 h 152"/>
                <a:gd name="T10" fmla="*/ 46 w 92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152">
                  <a:moveTo>
                    <a:pt x="46" y="152"/>
                  </a:moveTo>
                  <a:lnTo>
                    <a:pt x="0" y="148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52"/>
                  </a:lnTo>
                  <a:lnTo>
                    <a:pt x="46" y="152"/>
                  </a:lnTo>
                  <a:close/>
                </a:path>
              </a:pathLst>
            </a:custGeom>
            <a:solidFill>
              <a:srgbClr val="E2B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9F4C65A-7B76-46E2-AF2B-3555D9523866}"/>
                </a:ext>
              </a:extLst>
            </p:cNvPr>
            <p:cNvGrpSpPr/>
            <p:nvPr/>
          </p:nvGrpSpPr>
          <p:grpSpPr>
            <a:xfrm>
              <a:off x="7160079" y="5174541"/>
              <a:ext cx="748634" cy="990878"/>
              <a:chOff x="7051597" y="5172550"/>
              <a:chExt cx="922338" cy="1220787"/>
            </a:xfrm>
          </p:grpSpPr>
          <p:sp>
            <p:nvSpPr>
              <p:cNvPr id="19" name="Rectangle 159">
                <a:extLst>
                  <a:ext uri="{FF2B5EF4-FFF2-40B4-BE49-F238E27FC236}">
                    <a16:creationId xmlns:a16="http://schemas.microsoft.com/office/drawing/2014/main" id="{B624979F-6D14-4E29-9555-E906794EB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5972" y="5531325"/>
                <a:ext cx="123825" cy="735013"/>
              </a:xfrm>
              <a:prstGeom prst="rect">
                <a:avLst/>
              </a:pr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0" name="Freeform 160">
                <a:extLst>
                  <a:ext uri="{FF2B5EF4-FFF2-40B4-BE49-F238E27FC236}">
                    <a16:creationId xmlns:a16="http://schemas.microsoft.com/office/drawing/2014/main" id="{AD101449-0869-4252-87B4-2EE27AF6A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972" y="6142512"/>
                <a:ext cx="127000" cy="250825"/>
              </a:xfrm>
              <a:custGeom>
                <a:avLst/>
                <a:gdLst>
                  <a:gd name="T0" fmla="*/ 0 w 59"/>
                  <a:gd name="T1" fmla="*/ 0 h 117"/>
                  <a:gd name="T2" fmla="*/ 0 w 59"/>
                  <a:gd name="T3" fmla="*/ 117 h 117"/>
                  <a:gd name="T4" fmla="*/ 59 w 59"/>
                  <a:gd name="T5" fmla="*/ 58 h 117"/>
                  <a:gd name="T6" fmla="*/ 0 w 59"/>
                  <a:gd name="T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17">
                    <a:moveTo>
                      <a:pt x="0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32" y="117"/>
                      <a:pt x="59" y="91"/>
                      <a:pt x="59" y="58"/>
                    </a:cubicBezTo>
                    <a:cubicBezTo>
                      <a:pt x="59" y="26"/>
                      <a:pt x="32" y="0"/>
                      <a:pt x="0" y="0"/>
                    </a:cubicBezTo>
                    <a:close/>
                  </a:path>
                </a:pathLst>
              </a:cu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1" name="Rectangle 161">
                <a:extLst>
                  <a:ext uri="{FF2B5EF4-FFF2-40B4-BE49-F238E27FC236}">
                    <a16:creationId xmlns:a16="http://schemas.microsoft.com/office/drawing/2014/main" id="{E31D6C63-D49B-4DBC-983D-DA410F0CA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322" y="5531325"/>
                <a:ext cx="122238" cy="735013"/>
              </a:xfrm>
              <a:prstGeom prst="rect">
                <a:avLst/>
              </a:pr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2" name="Freeform 162">
                <a:extLst>
                  <a:ext uri="{FF2B5EF4-FFF2-40B4-BE49-F238E27FC236}">
                    <a16:creationId xmlns:a16="http://schemas.microsoft.com/office/drawing/2014/main" id="{A4A73764-6616-4AA9-8172-A66E99CA8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4147" y="6142512"/>
                <a:ext cx="125413" cy="250825"/>
              </a:xfrm>
              <a:custGeom>
                <a:avLst/>
                <a:gdLst>
                  <a:gd name="T0" fmla="*/ 58 w 58"/>
                  <a:gd name="T1" fmla="*/ 0 h 117"/>
                  <a:gd name="T2" fmla="*/ 58 w 58"/>
                  <a:gd name="T3" fmla="*/ 117 h 117"/>
                  <a:gd name="T4" fmla="*/ 0 w 58"/>
                  <a:gd name="T5" fmla="*/ 58 h 117"/>
                  <a:gd name="T6" fmla="*/ 58 w 58"/>
                  <a:gd name="T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17">
                    <a:moveTo>
                      <a:pt x="58" y="0"/>
                    </a:moveTo>
                    <a:cubicBezTo>
                      <a:pt x="58" y="117"/>
                      <a:pt x="58" y="117"/>
                      <a:pt x="58" y="117"/>
                    </a:cubicBezTo>
                    <a:cubicBezTo>
                      <a:pt x="26" y="117"/>
                      <a:pt x="0" y="9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lose/>
                  </a:path>
                </a:pathLst>
              </a:custGeom>
              <a:solidFill>
                <a:srgbClr val="E2B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3" name="Freeform 168">
                <a:extLst>
                  <a:ext uri="{FF2B5EF4-FFF2-40B4-BE49-F238E27FC236}">
                    <a16:creationId xmlns:a16="http://schemas.microsoft.com/office/drawing/2014/main" id="{793E6CC1-C4A3-4BC7-8C40-3C603DBD1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0334" y="5221762"/>
                <a:ext cx="803275" cy="987425"/>
              </a:xfrm>
              <a:custGeom>
                <a:avLst/>
                <a:gdLst>
                  <a:gd name="T0" fmla="*/ 295 w 374"/>
                  <a:gd name="T1" fmla="*/ 0 h 462"/>
                  <a:gd name="T2" fmla="*/ 250 w 374"/>
                  <a:gd name="T3" fmla="*/ 0 h 462"/>
                  <a:gd name="T4" fmla="*/ 188 w 374"/>
                  <a:gd name="T5" fmla="*/ 140 h 462"/>
                  <a:gd name="T6" fmla="*/ 126 w 374"/>
                  <a:gd name="T7" fmla="*/ 0 h 462"/>
                  <a:gd name="T8" fmla="*/ 79 w 374"/>
                  <a:gd name="T9" fmla="*/ 0 h 462"/>
                  <a:gd name="T10" fmla="*/ 0 w 374"/>
                  <a:gd name="T11" fmla="*/ 79 h 462"/>
                  <a:gd name="T12" fmla="*/ 0 w 374"/>
                  <a:gd name="T13" fmla="*/ 295 h 462"/>
                  <a:gd name="T14" fmla="*/ 69 w 374"/>
                  <a:gd name="T15" fmla="*/ 295 h 462"/>
                  <a:gd name="T16" fmla="*/ 69 w 374"/>
                  <a:gd name="T17" fmla="*/ 146 h 462"/>
                  <a:gd name="T18" fmla="*/ 79 w 374"/>
                  <a:gd name="T19" fmla="*/ 146 h 462"/>
                  <a:gd name="T20" fmla="*/ 80 w 374"/>
                  <a:gd name="T21" fmla="*/ 462 h 462"/>
                  <a:gd name="T22" fmla="*/ 294 w 374"/>
                  <a:gd name="T23" fmla="*/ 462 h 462"/>
                  <a:gd name="T24" fmla="*/ 295 w 374"/>
                  <a:gd name="T25" fmla="*/ 146 h 462"/>
                  <a:gd name="T26" fmla="*/ 305 w 374"/>
                  <a:gd name="T27" fmla="*/ 146 h 462"/>
                  <a:gd name="T28" fmla="*/ 305 w 374"/>
                  <a:gd name="T29" fmla="*/ 288 h 462"/>
                  <a:gd name="T30" fmla="*/ 374 w 374"/>
                  <a:gd name="T31" fmla="*/ 288 h 462"/>
                  <a:gd name="T32" fmla="*/ 374 w 374"/>
                  <a:gd name="T33" fmla="*/ 79 h 462"/>
                  <a:gd name="T34" fmla="*/ 295 w 374"/>
                  <a:gd name="T35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4" h="462">
                    <a:moveTo>
                      <a:pt x="295" y="0"/>
                    </a:moveTo>
                    <a:cubicBezTo>
                      <a:pt x="250" y="0"/>
                      <a:pt x="250" y="0"/>
                      <a:pt x="250" y="0"/>
                    </a:cubicBezTo>
                    <a:cubicBezTo>
                      <a:pt x="188" y="140"/>
                      <a:pt x="188" y="140"/>
                      <a:pt x="188" y="140"/>
                    </a:cubicBezTo>
                    <a:cubicBezTo>
                      <a:pt x="188" y="140"/>
                      <a:pt x="142" y="40"/>
                      <a:pt x="126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6" y="0"/>
                      <a:pt x="0" y="36"/>
                      <a:pt x="0" y="79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69" y="295"/>
                      <a:pt x="69" y="295"/>
                      <a:pt x="69" y="295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80" y="462"/>
                      <a:pt x="80" y="462"/>
                      <a:pt x="80" y="462"/>
                    </a:cubicBezTo>
                    <a:cubicBezTo>
                      <a:pt x="294" y="462"/>
                      <a:pt x="294" y="462"/>
                      <a:pt x="294" y="462"/>
                    </a:cubicBezTo>
                    <a:cubicBezTo>
                      <a:pt x="295" y="146"/>
                      <a:pt x="295" y="146"/>
                      <a:pt x="295" y="146"/>
                    </a:cubicBezTo>
                    <a:cubicBezTo>
                      <a:pt x="305" y="146"/>
                      <a:pt x="305" y="146"/>
                      <a:pt x="305" y="146"/>
                    </a:cubicBezTo>
                    <a:cubicBezTo>
                      <a:pt x="305" y="288"/>
                      <a:pt x="305" y="288"/>
                      <a:pt x="305" y="288"/>
                    </a:cubicBezTo>
                    <a:cubicBezTo>
                      <a:pt x="374" y="288"/>
                      <a:pt x="374" y="288"/>
                      <a:pt x="374" y="288"/>
                    </a:cubicBezTo>
                    <a:cubicBezTo>
                      <a:pt x="374" y="79"/>
                      <a:pt x="374" y="79"/>
                      <a:pt x="374" y="79"/>
                    </a:cubicBezTo>
                    <a:cubicBezTo>
                      <a:pt x="374" y="36"/>
                      <a:pt x="338" y="0"/>
                      <a:pt x="295" y="0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24" name="Freeform 175">
                <a:extLst>
                  <a:ext uri="{FF2B5EF4-FFF2-40B4-BE49-F238E27FC236}">
                    <a16:creationId xmlns:a16="http://schemas.microsoft.com/office/drawing/2014/main" id="{B75561DB-D4A1-427E-82A1-BE6DB5CBB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8447" y="5172550"/>
                <a:ext cx="266700" cy="349250"/>
              </a:xfrm>
              <a:custGeom>
                <a:avLst/>
                <a:gdLst>
                  <a:gd name="T0" fmla="*/ 95 w 168"/>
                  <a:gd name="T1" fmla="*/ 81 h 220"/>
                  <a:gd name="T2" fmla="*/ 64 w 168"/>
                  <a:gd name="T3" fmla="*/ 103 h 220"/>
                  <a:gd name="T4" fmla="*/ 168 w 168"/>
                  <a:gd name="T5" fmla="*/ 220 h 220"/>
                  <a:gd name="T6" fmla="*/ 81 w 168"/>
                  <a:gd name="T7" fmla="*/ 0 h 220"/>
                  <a:gd name="T8" fmla="*/ 0 w 168"/>
                  <a:gd name="T9" fmla="*/ 31 h 220"/>
                  <a:gd name="T10" fmla="*/ 43 w 168"/>
                  <a:gd name="T11" fmla="*/ 81 h 220"/>
                  <a:gd name="T12" fmla="*/ 95 w 168"/>
                  <a:gd name="T13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220">
                    <a:moveTo>
                      <a:pt x="95" y="81"/>
                    </a:moveTo>
                    <a:lnTo>
                      <a:pt x="64" y="103"/>
                    </a:lnTo>
                    <a:lnTo>
                      <a:pt x="168" y="220"/>
                    </a:lnTo>
                    <a:lnTo>
                      <a:pt x="81" y="0"/>
                    </a:lnTo>
                    <a:lnTo>
                      <a:pt x="0" y="31"/>
                    </a:lnTo>
                    <a:lnTo>
                      <a:pt x="43" y="81"/>
                    </a:lnTo>
                    <a:lnTo>
                      <a:pt x="95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5" name="Freeform 176">
                <a:extLst>
                  <a:ext uri="{FF2B5EF4-FFF2-40B4-BE49-F238E27FC236}">
                    <a16:creationId xmlns:a16="http://schemas.microsoft.com/office/drawing/2014/main" id="{31471337-E354-4D8A-ABC0-E8D8620B7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147" y="5172550"/>
                <a:ext cx="268288" cy="349250"/>
              </a:xfrm>
              <a:custGeom>
                <a:avLst/>
                <a:gdLst>
                  <a:gd name="T0" fmla="*/ 74 w 169"/>
                  <a:gd name="T1" fmla="*/ 81 h 220"/>
                  <a:gd name="T2" fmla="*/ 105 w 169"/>
                  <a:gd name="T3" fmla="*/ 103 h 220"/>
                  <a:gd name="T4" fmla="*/ 0 w 169"/>
                  <a:gd name="T5" fmla="*/ 220 h 220"/>
                  <a:gd name="T6" fmla="*/ 89 w 169"/>
                  <a:gd name="T7" fmla="*/ 0 h 220"/>
                  <a:gd name="T8" fmla="*/ 169 w 169"/>
                  <a:gd name="T9" fmla="*/ 31 h 220"/>
                  <a:gd name="T10" fmla="*/ 124 w 169"/>
                  <a:gd name="T11" fmla="*/ 81 h 220"/>
                  <a:gd name="T12" fmla="*/ 74 w 169"/>
                  <a:gd name="T13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" h="220">
                    <a:moveTo>
                      <a:pt x="74" y="81"/>
                    </a:moveTo>
                    <a:lnTo>
                      <a:pt x="105" y="103"/>
                    </a:lnTo>
                    <a:lnTo>
                      <a:pt x="0" y="220"/>
                    </a:lnTo>
                    <a:lnTo>
                      <a:pt x="89" y="0"/>
                    </a:lnTo>
                    <a:lnTo>
                      <a:pt x="169" y="31"/>
                    </a:lnTo>
                    <a:lnTo>
                      <a:pt x="124" y="81"/>
                    </a:lnTo>
                    <a:lnTo>
                      <a:pt x="7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26" name="Freeform 179">
                <a:extLst>
                  <a:ext uri="{FF2B5EF4-FFF2-40B4-BE49-F238E27FC236}">
                    <a16:creationId xmlns:a16="http://schemas.microsoft.com/office/drawing/2014/main" id="{77987297-2E84-45AF-8D6D-0E3A442C3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1597" y="5777387"/>
                <a:ext cx="207963" cy="106363"/>
              </a:xfrm>
              <a:custGeom>
                <a:avLst/>
                <a:gdLst>
                  <a:gd name="T0" fmla="*/ 0 w 131"/>
                  <a:gd name="T1" fmla="*/ 67 h 67"/>
                  <a:gd name="T2" fmla="*/ 131 w 131"/>
                  <a:gd name="T3" fmla="*/ 67 h 67"/>
                  <a:gd name="T4" fmla="*/ 131 w 131"/>
                  <a:gd name="T5" fmla="*/ 0 h 67"/>
                  <a:gd name="T6" fmla="*/ 62 w 131"/>
                  <a:gd name="T7" fmla="*/ 0 h 67"/>
                  <a:gd name="T8" fmla="*/ 37 w 131"/>
                  <a:gd name="T9" fmla="*/ 28 h 67"/>
                  <a:gd name="T10" fmla="*/ 37 w 131"/>
                  <a:gd name="T11" fmla="*/ 0 h 67"/>
                  <a:gd name="T12" fmla="*/ 0 w 131"/>
                  <a:gd name="T13" fmla="*/ 0 h 67"/>
                  <a:gd name="T14" fmla="*/ 0 w 131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67">
                    <a:moveTo>
                      <a:pt x="0" y="67"/>
                    </a:moveTo>
                    <a:lnTo>
                      <a:pt x="131" y="67"/>
                    </a:lnTo>
                    <a:lnTo>
                      <a:pt x="131" y="0"/>
                    </a:lnTo>
                    <a:lnTo>
                      <a:pt x="62" y="0"/>
                    </a:lnTo>
                    <a:lnTo>
                      <a:pt x="37" y="28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27" name="Freeform 180">
                <a:extLst>
                  <a:ext uri="{FF2B5EF4-FFF2-40B4-BE49-F238E27FC236}">
                    <a16:creationId xmlns:a16="http://schemas.microsoft.com/office/drawing/2014/main" id="{C2F06ADB-B2DC-403A-9FEB-7C1BF409B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5972" y="5777387"/>
                <a:ext cx="207963" cy="106363"/>
              </a:xfrm>
              <a:custGeom>
                <a:avLst/>
                <a:gdLst>
                  <a:gd name="T0" fmla="*/ 131 w 131"/>
                  <a:gd name="T1" fmla="*/ 67 h 67"/>
                  <a:gd name="T2" fmla="*/ 0 w 131"/>
                  <a:gd name="T3" fmla="*/ 67 h 67"/>
                  <a:gd name="T4" fmla="*/ 0 w 131"/>
                  <a:gd name="T5" fmla="*/ 0 h 67"/>
                  <a:gd name="T6" fmla="*/ 69 w 131"/>
                  <a:gd name="T7" fmla="*/ 0 h 67"/>
                  <a:gd name="T8" fmla="*/ 93 w 131"/>
                  <a:gd name="T9" fmla="*/ 28 h 67"/>
                  <a:gd name="T10" fmla="*/ 93 w 131"/>
                  <a:gd name="T11" fmla="*/ 0 h 67"/>
                  <a:gd name="T12" fmla="*/ 131 w 131"/>
                  <a:gd name="T13" fmla="*/ 0 h 67"/>
                  <a:gd name="T14" fmla="*/ 131 w 131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67">
                    <a:moveTo>
                      <a:pt x="131" y="67"/>
                    </a:moveTo>
                    <a:lnTo>
                      <a:pt x="0" y="67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93" y="28"/>
                    </a:lnTo>
                    <a:lnTo>
                      <a:pt x="93" y="0"/>
                    </a:lnTo>
                    <a:lnTo>
                      <a:pt x="131" y="0"/>
                    </a:lnTo>
                    <a:lnTo>
                      <a:pt x="131" y="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3F58BE-8984-4A52-8EC4-7368171D9B27}"/>
              </a:ext>
            </a:extLst>
          </p:cNvPr>
          <p:cNvGrpSpPr/>
          <p:nvPr/>
        </p:nvGrpSpPr>
        <p:grpSpPr>
          <a:xfrm>
            <a:off x="10409461" y="3858075"/>
            <a:ext cx="808802" cy="2126560"/>
            <a:chOff x="10818904" y="4762722"/>
            <a:chExt cx="793015" cy="208505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A051848-2E3A-447C-8A7D-0C9ACF95E28F}"/>
                </a:ext>
              </a:extLst>
            </p:cNvPr>
            <p:cNvGrpSpPr/>
            <p:nvPr/>
          </p:nvGrpSpPr>
          <p:grpSpPr>
            <a:xfrm>
              <a:off x="10818904" y="4762722"/>
              <a:ext cx="793015" cy="2061715"/>
              <a:chOff x="4725988" y="7138463"/>
              <a:chExt cx="893762" cy="2323642"/>
            </a:xfrm>
          </p:grpSpPr>
          <p:sp>
            <p:nvSpPr>
              <p:cNvPr id="46" name="Rectangle 196">
                <a:extLst>
                  <a:ext uri="{FF2B5EF4-FFF2-40B4-BE49-F238E27FC236}">
                    <a16:creationId xmlns:a16="http://schemas.microsoft.com/office/drawing/2014/main" id="{94D443D4-2F52-438B-897D-4C3C5634A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375" y="7639050"/>
                <a:ext cx="412750" cy="179388"/>
              </a:xfrm>
              <a:prstGeom prst="rect">
                <a:avLst/>
              </a:pr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7" name="Rectangle 197">
                <a:extLst>
                  <a:ext uri="{FF2B5EF4-FFF2-40B4-BE49-F238E27FC236}">
                    <a16:creationId xmlns:a16="http://schemas.microsoft.com/office/drawing/2014/main" id="{0C39A19B-ED01-4CA6-A812-E11F132A3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500" y="8440738"/>
                <a:ext cx="447675" cy="146050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8" name="Rectangle 198">
                <a:extLst>
                  <a:ext uri="{FF2B5EF4-FFF2-40B4-BE49-F238E27FC236}">
                    <a16:creationId xmlns:a16="http://schemas.microsoft.com/office/drawing/2014/main" id="{4218B612-49DF-44A6-9EAC-F5596F5C9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9501" y="8440738"/>
                <a:ext cx="193676" cy="1021364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49" name="Rectangle 200">
                <a:extLst>
                  <a:ext uri="{FF2B5EF4-FFF2-40B4-BE49-F238E27FC236}">
                    <a16:creationId xmlns:a16="http://schemas.microsoft.com/office/drawing/2014/main" id="{E5F56B21-4605-4D15-A1F7-BA9758E0B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5087" y="8440740"/>
                <a:ext cx="190500" cy="1021365"/>
              </a:xfrm>
              <a:prstGeom prst="rect">
                <a:avLst/>
              </a:prstGeom>
              <a:solidFill>
                <a:srgbClr val="002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0" name="Freeform 203">
                <a:extLst>
                  <a:ext uri="{FF2B5EF4-FFF2-40B4-BE49-F238E27FC236}">
                    <a16:creationId xmlns:a16="http://schemas.microsoft.com/office/drawing/2014/main" id="{427693CC-24C1-467A-AA1D-7E617FB5A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688" y="8411369"/>
                <a:ext cx="122237" cy="242888"/>
              </a:xfrm>
              <a:custGeom>
                <a:avLst/>
                <a:gdLst>
                  <a:gd name="T0" fmla="*/ 50 w 50"/>
                  <a:gd name="T1" fmla="*/ 0 h 100"/>
                  <a:gd name="T2" fmla="*/ 50 w 50"/>
                  <a:gd name="T3" fmla="*/ 100 h 100"/>
                  <a:gd name="T4" fmla="*/ 0 w 50"/>
                  <a:gd name="T5" fmla="*/ 50 h 100"/>
                  <a:gd name="T6" fmla="*/ 50 w 50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00">
                    <a:moveTo>
                      <a:pt x="50" y="0"/>
                    </a:moveTo>
                    <a:cubicBezTo>
                      <a:pt x="50" y="100"/>
                      <a:pt x="50" y="100"/>
                      <a:pt x="50" y="100"/>
                    </a:cubicBezTo>
                    <a:cubicBezTo>
                      <a:pt x="22" y="100"/>
                      <a:pt x="0" y="78"/>
                      <a:pt x="0" y="50"/>
                    </a:cubicBezTo>
                    <a:cubicBezTo>
                      <a:pt x="0" y="23"/>
                      <a:pt x="22" y="0"/>
                      <a:pt x="50" y="0"/>
                    </a:cubicBez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1" name="Freeform 204">
                <a:extLst>
                  <a:ext uri="{FF2B5EF4-FFF2-40B4-BE49-F238E27FC236}">
                    <a16:creationId xmlns:a16="http://schemas.microsoft.com/office/drawing/2014/main" id="{6AD87149-0646-47AC-B807-1BC97C0E7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0" y="7473950"/>
                <a:ext cx="142875" cy="234950"/>
              </a:xfrm>
              <a:custGeom>
                <a:avLst/>
                <a:gdLst>
                  <a:gd name="T0" fmla="*/ 46 w 90"/>
                  <a:gd name="T1" fmla="*/ 148 h 148"/>
                  <a:gd name="T2" fmla="*/ 0 w 90"/>
                  <a:gd name="T3" fmla="*/ 104 h 148"/>
                  <a:gd name="T4" fmla="*/ 0 w 90"/>
                  <a:gd name="T5" fmla="*/ 0 h 148"/>
                  <a:gd name="T6" fmla="*/ 90 w 90"/>
                  <a:gd name="T7" fmla="*/ 0 h 148"/>
                  <a:gd name="T8" fmla="*/ 90 w 90"/>
                  <a:gd name="T9" fmla="*/ 104 h 148"/>
                  <a:gd name="T10" fmla="*/ 46 w 90"/>
                  <a:gd name="T11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48">
                    <a:moveTo>
                      <a:pt x="46" y="148"/>
                    </a:moveTo>
                    <a:lnTo>
                      <a:pt x="0" y="104"/>
                    </a:lnTo>
                    <a:lnTo>
                      <a:pt x="0" y="0"/>
                    </a:lnTo>
                    <a:lnTo>
                      <a:pt x="90" y="0"/>
                    </a:lnTo>
                    <a:lnTo>
                      <a:pt x="90" y="104"/>
                    </a:lnTo>
                    <a:lnTo>
                      <a:pt x="46" y="148"/>
                    </a:ln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2" name="Freeform 210">
                <a:extLst>
                  <a:ext uri="{FF2B5EF4-FFF2-40B4-BE49-F238E27FC236}">
                    <a16:creationId xmlns:a16="http://schemas.microsoft.com/office/drawing/2014/main" id="{4D304E9B-B41D-4F98-AB1B-746E73E27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988" y="7639050"/>
                <a:ext cx="776287" cy="893763"/>
              </a:xfrm>
              <a:custGeom>
                <a:avLst/>
                <a:gdLst>
                  <a:gd name="T0" fmla="*/ 252 w 320"/>
                  <a:gd name="T1" fmla="*/ 331 h 369"/>
                  <a:gd name="T2" fmla="*/ 252 w 320"/>
                  <a:gd name="T3" fmla="*/ 124 h 369"/>
                  <a:gd name="T4" fmla="*/ 261 w 320"/>
                  <a:gd name="T5" fmla="*/ 124 h 369"/>
                  <a:gd name="T6" fmla="*/ 320 w 320"/>
                  <a:gd name="T7" fmla="*/ 124 h 369"/>
                  <a:gd name="T8" fmla="*/ 320 w 320"/>
                  <a:gd name="T9" fmla="*/ 67 h 369"/>
                  <a:gd name="T10" fmla="*/ 252 w 320"/>
                  <a:gd name="T11" fmla="*/ 0 h 369"/>
                  <a:gd name="T12" fmla="*/ 245 w 320"/>
                  <a:gd name="T13" fmla="*/ 0 h 369"/>
                  <a:gd name="T14" fmla="*/ 160 w 320"/>
                  <a:gd name="T15" fmla="*/ 58 h 369"/>
                  <a:gd name="T16" fmla="*/ 74 w 320"/>
                  <a:gd name="T17" fmla="*/ 0 h 369"/>
                  <a:gd name="T18" fmla="*/ 67 w 320"/>
                  <a:gd name="T19" fmla="*/ 0 h 369"/>
                  <a:gd name="T20" fmla="*/ 0 w 320"/>
                  <a:gd name="T21" fmla="*/ 67 h 369"/>
                  <a:gd name="T22" fmla="*/ 0 w 320"/>
                  <a:gd name="T23" fmla="*/ 124 h 369"/>
                  <a:gd name="T24" fmla="*/ 0 w 320"/>
                  <a:gd name="T25" fmla="*/ 369 h 369"/>
                  <a:gd name="T26" fmla="*/ 59 w 320"/>
                  <a:gd name="T27" fmla="*/ 369 h 369"/>
                  <a:gd name="T28" fmla="*/ 59 w 320"/>
                  <a:gd name="T29" fmla="*/ 124 h 369"/>
                  <a:gd name="T30" fmla="*/ 67 w 320"/>
                  <a:gd name="T31" fmla="*/ 124 h 369"/>
                  <a:gd name="T32" fmla="*/ 67 w 320"/>
                  <a:gd name="T33" fmla="*/ 331 h 369"/>
                  <a:gd name="T34" fmla="*/ 252 w 320"/>
                  <a:gd name="T35" fmla="*/ 33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0" h="369">
                    <a:moveTo>
                      <a:pt x="252" y="331"/>
                    </a:move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61" y="124"/>
                      <a:pt x="261" y="124"/>
                      <a:pt x="261" y="124"/>
                    </a:cubicBezTo>
                    <a:cubicBezTo>
                      <a:pt x="320" y="124"/>
                      <a:pt x="320" y="124"/>
                      <a:pt x="320" y="124"/>
                    </a:cubicBezTo>
                    <a:cubicBezTo>
                      <a:pt x="320" y="67"/>
                      <a:pt x="320" y="67"/>
                      <a:pt x="320" y="67"/>
                    </a:cubicBezTo>
                    <a:cubicBezTo>
                      <a:pt x="320" y="30"/>
                      <a:pt x="289" y="0"/>
                      <a:pt x="252" y="0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32" y="34"/>
                      <a:pt x="198" y="58"/>
                      <a:pt x="160" y="58"/>
                    </a:cubicBezTo>
                    <a:cubicBezTo>
                      <a:pt x="121" y="58"/>
                      <a:pt x="88" y="34"/>
                      <a:pt x="74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59" y="369"/>
                      <a:pt x="59" y="369"/>
                      <a:pt x="59" y="36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7" y="331"/>
                      <a:pt x="67" y="331"/>
                      <a:pt x="67" y="331"/>
                    </a:cubicBezTo>
                    <a:lnTo>
                      <a:pt x="252" y="33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3" name="Freeform 224">
                <a:extLst>
                  <a:ext uri="{FF2B5EF4-FFF2-40B4-BE49-F238E27FC236}">
                    <a16:creationId xmlns:a16="http://schemas.microsoft.com/office/drawing/2014/main" id="{D59D608C-D4CE-4085-BF6E-A945A7621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2727" y="8265319"/>
                <a:ext cx="188912" cy="249238"/>
              </a:xfrm>
              <a:custGeom>
                <a:avLst/>
                <a:gdLst>
                  <a:gd name="T0" fmla="*/ 42 w 78"/>
                  <a:gd name="T1" fmla="*/ 0 h 103"/>
                  <a:gd name="T2" fmla="*/ 0 w 78"/>
                  <a:gd name="T3" fmla="*/ 91 h 103"/>
                  <a:gd name="T4" fmla="*/ 67 w 78"/>
                  <a:gd name="T5" fmla="*/ 66 h 103"/>
                  <a:gd name="T6" fmla="*/ 42 w 78"/>
                  <a:gd name="T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03">
                    <a:moveTo>
                      <a:pt x="42" y="0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26" y="103"/>
                      <a:pt x="55" y="92"/>
                      <a:pt x="67" y="66"/>
                    </a:cubicBezTo>
                    <a:cubicBezTo>
                      <a:pt x="78" y="41"/>
                      <a:pt x="67" y="11"/>
                      <a:pt x="42" y="0"/>
                    </a:cubicBezTo>
                    <a:close/>
                  </a:path>
                </a:pathLst>
              </a:custGeom>
              <a:solidFill>
                <a:srgbClr val="E1B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54" name="Freeform 226">
                <a:extLst>
                  <a:ext uri="{FF2B5EF4-FFF2-40B4-BE49-F238E27FC236}">
                    <a16:creationId xmlns:a16="http://schemas.microsoft.com/office/drawing/2014/main" id="{41DBBFDA-29FB-406C-9DFF-B99059D84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1938" y="7683500"/>
                <a:ext cx="277812" cy="738188"/>
              </a:xfrm>
              <a:custGeom>
                <a:avLst/>
                <a:gdLst>
                  <a:gd name="T0" fmla="*/ 114 w 114"/>
                  <a:gd name="T1" fmla="*/ 168 h 305"/>
                  <a:gd name="T2" fmla="*/ 114 w 114"/>
                  <a:gd name="T3" fmla="*/ 166 h 305"/>
                  <a:gd name="T4" fmla="*/ 114 w 114"/>
                  <a:gd name="T5" fmla="*/ 163 h 305"/>
                  <a:gd name="T6" fmla="*/ 114 w 114"/>
                  <a:gd name="T7" fmla="*/ 160 h 305"/>
                  <a:gd name="T8" fmla="*/ 113 w 114"/>
                  <a:gd name="T9" fmla="*/ 157 h 305"/>
                  <a:gd name="T10" fmla="*/ 112 w 114"/>
                  <a:gd name="T11" fmla="*/ 154 h 305"/>
                  <a:gd name="T12" fmla="*/ 62 w 114"/>
                  <a:gd name="T13" fmla="*/ 23 h 305"/>
                  <a:gd name="T14" fmla="*/ 24 w 114"/>
                  <a:gd name="T15" fmla="*/ 5 h 305"/>
                  <a:gd name="T16" fmla="*/ 7 w 114"/>
                  <a:gd name="T17" fmla="*/ 44 h 305"/>
                  <a:gd name="T18" fmla="*/ 53 w 114"/>
                  <a:gd name="T19" fmla="*/ 164 h 305"/>
                  <a:gd name="T20" fmla="*/ 0 w 114"/>
                  <a:gd name="T21" fmla="*/ 281 h 305"/>
                  <a:gd name="T22" fmla="*/ 54 w 114"/>
                  <a:gd name="T23" fmla="*/ 305 h 305"/>
                  <a:gd name="T24" fmla="*/ 112 w 114"/>
                  <a:gd name="T25" fmla="*/ 177 h 305"/>
                  <a:gd name="T26" fmla="*/ 112 w 114"/>
                  <a:gd name="T27" fmla="*/ 174 h 305"/>
                  <a:gd name="T28" fmla="*/ 113 w 114"/>
                  <a:gd name="T29" fmla="*/ 171 h 305"/>
                  <a:gd name="T30" fmla="*/ 114 w 114"/>
                  <a:gd name="T31" fmla="*/ 168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" h="305">
                    <a:moveTo>
                      <a:pt x="114" y="168"/>
                    </a:moveTo>
                    <a:cubicBezTo>
                      <a:pt x="114" y="168"/>
                      <a:pt x="114" y="167"/>
                      <a:pt x="114" y="166"/>
                    </a:cubicBezTo>
                    <a:cubicBezTo>
                      <a:pt x="114" y="165"/>
                      <a:pt x="114" y="164"/>
                      <a:pt x="114" y="163"/>
                    </a:cubicBezTo>
                    <a:cubicBezTo>
                      <a:pt x="114" y="162"/>
                      <a:pt x="114" y="161"/>
                      <a:pt x="114" y="160"/>
                    </a:cubicBezTo>
                    <a:cubicBezTo>
                      <a:pt x="114" y="159"/>
                      <a:pt x="113" y="158"/>
                      <a:pt x="113" y="157"/>
                    </a:cubicBezTo>
                    <a:cubicBezTo>
                      <a:pt x="113" y="156"/>
                      <a:pt x="113" y="155"/>
                      <a:pt x="112" y="154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7"/>
                      <a:pt x="39" y="0"/>
                      <a:pt x="24" y="5"/>
                    </a:cubicBezTo>
                    <a:cubicBezTo>
                      <a:pt x="9" y="11"/>
                      <a:pt x="1" y="28"/>
                      <a:pt x="7" y="44"/>
                    </a:cubicBezTo>
                    <a:cubicBezTo>
                      <a:pt x="53" y="164"/>
                      <a:pt x="53" y="164"/>
                      <a:pt x="53" y="164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54" y="305"/>
                      <a:pt x="54" y="305"/>
                      <a:pt x="54" y="305"/>
                    </a:cubicBezTo>
                    <a:cubicBezTo>
                      <a:pt x="112" y="177"/>
                      <a:pt x="112" y="177"/>
                      <a:pt x="112" y="177"/>
                    </a:cubicBezTo>
                    <a:cubicBezTo>
                      <a:pt x="112" y="176"/>
                      <a:pt x="112" y="175"/>
                      <a:pt x="112" y="174"/>
                    </a:cubicBezTo>
                    <a:cubicBezTo>
                      <a:pt x="113" y="173"/>
                      <a:pt x="113" y="172"/>
                      <a:pt x="113" y="171"/>
                    </a:cubicBezTo>
                    <a:cubicBezTo>
                      <a:pt x="114" y="170"/>
                      <a:pt x="114" y="169"/>
                      <a:pt x="114" y="16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52BC6F1B-A4AD-415F-BC5C-7F4F087B6088}"/>
                  </a:ext>
                </a:extLst>
              </p:cNvPr>
              <p:cNvGrpSpPr/>
              <p:nvPr/>
            </p:nvGrpSpPr>
            <p:grpSpPr>
              <a:xfrm>
                <a:off x="4895429" y="7138463"/>
                <a:ext cx="432081" cy="562325"/>
                <a:chOff x="4949548" y="7156100"/>
                <a:chExt cx="347110" cy="451741"/>
              </a:xfrm>
            </p:grpSpPr>
            <p:sp>
              <p:nvSpPr>
                <p:cNvPr id="56" name="Freeform 297">
                  <a:extLst>
                    <a:ext uri="{FF2B5EF4-FFF2-40B4-BE49-F238E27FC236}">
                      <a16:creationId xmlns:a16="http://schemas.microsoft.com/office/drawing/2014/main" id="{28BBF17F-AA0C-419C-B51F-BA562BB0B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9548" y="7156100"/>
                  <a:ext cx="347110" cy="401917"/>
                </a:xfrm>
                <a:custGeom>
                  <a:avLst/>
                  <a:gdLst>
                    <a:gd name="T0" fmla="*/ 91 w 97"/>
                    <a:gd name="T1" fmla="*/ 88 h 112"/>
                    <a:gd name="T2" fmla="*/ 82 w 97"/>
                    <a:gd name="T3" fmla="*/ 88 h 112"/>
                    <a:gd name="T4" fmla="*/ 85 w 97"/>
                    <a:gd name="T5" fmla="*/ 74 h 112"/>
                    <a:gd name="T6" fmla="*/ 88 w 97"/>
                    <a:gd name="T7" fmla="*/ 69 h 112"/>
                    <a:gd name="T8" fmla="*/ 88 w 97"/>
                    <a:gd name="T9" fmla="*/ 69 h 112"/>
                    <a:gd name="T10" fmla="*/ 88 w 97"/>
                    <a:gd name="T11" fmla="*/ 69 h 112"/>
                    <a:gd name="T12" fmla="*/ 91 w 97"/>
                    <a:gd name="T13" fmla="*/ 53 h 112"/>
                    <a:gd name="T14" fmla="*/ 69 w 97"/>
                    <a:gd name="T15" fmla="*/ 17 h 112"/>
                    <a:gd name="T16" fmla="*/ 40 w 97"/>
                    <a:gd name="T17" fmla="*/ 0 h 112"/>
                    <a:gd name="T18" fmla="*/ 4 w 97"/>
                    <a:gd name="T19" fmla="*/ 46 h 112"/>
                    <a:gd name="T20" fmla="*/ 9 w 97"/>
                    <a:gd name="T21" fmla="*/ 69 h 112"/>
                    <a:gd name="T22" fmla="*/ 9 w 97"/>
                    <a:gd name="T23" fmla="*/ 69 h 112"/>
                    <a:gd name="T24" fmla="*/ 15 w 97"/>
                    <a:gd name="T25" fmla="*/ 88 h 112"/>
                    <a:gd name="T26" fmla="*/ 6 w 97"/>
                    <a:gd name="T27" fmla="*/ 88 h 112"/>
                    <a:gd name="T28" fmla="*/ 0 w 97"/>
                    <a:gd name="T29" fmla="*/ 95 h 112"/>
                    <a:gd name="T30" fmla="*/ 16 w 97"/>
                    <a:gd name="T31" fmla="*/ 110 h 112"/>
                    <a:gd name="T32" fmla="*/ 42 w 97"/>
                    <a:gd name="T33" fmla="*/ 112 h 112"/>
                    <a:gd name="T34" fmla="*/ 44 w 97"/>
                    <a:gd name="T35" fmla="*/ 112 h 112"/>
                    <a:gd name="T36" fmla="*/ 44 w 97"/>
                    <a:gd name="T37" fmla="*/ 112 h 112"/>
                    <a:gd name="T38" fmla="*/ 47 w 97"/>
                    <a:gd name="T39" fmla="*/ 112 h 112"/>
                    <a:gd name="T40" fmla="*/ 48 w 97"/>
                    <a:gd name="T41" fmla="*/ 112 h 112"/>
                    <a:gd name="T42" fmla="*/ 49 w 97"/>
                    <a:gd name="T43" fmla="*/ 112 h 112"/>
                    <a:gd name="T44" fmla="*/ 53 w 97"/>
                    <a:gd name="T45" fmla="*/ 112 h 112"/>
                    <a:gd name="T46" fmla="*/ 53 w 97"/>
                    <a:gd name="T47" fmla="*/ 112 h 112"/>
                    <a:gd name="T48" fmla="*/ 54 w 97"/>
                    <a:gd name="T49" fmla="*/ 112 h 112"/>
                    <a:gd name="T50" fmla="*/ 81 w 97"/>
                    <a:gd name="T51" fmla="*/ 110 h 112"/>
                    <a:gd name="T52" fmla="*/ 96 w 97"/>
                    <a:gd name="T53" fmla="*/ 95 h 112"/>
                    <a:gd name="T54" fmla="*/ 91 w 97"/>
                    <a:gd name="T55" fmla="*/ 88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7" h="112">
                      <a:moveTo>
                        <a:pt x="91" y="88"/>
                      </a:moveTo>
                      <a:cubicBezTo>
                        <a:pt x="89" y="95"/>
                        <a:pt x="83" y="93"/>
                        <a:pt x="82" y="88"/>
                      </a:cubicBezTo>
                      <a:cubicBezTo>
                        <a:pt x="81" y="86"/>
                        <a:pt x="83" y="79"/>
                        <a:pt x="85" y="74"/>
                      </a:cubicBezTo>
                      <a:cubicBezTo>
                        <a:pt x="86" y="73"/>
                        <a:pt x="87" y="71"/>
                        <a:pt x="88" y="69"/>
                      </a:cubicBezTo>
                      <a:cubicBezTo>
                        <a:pt x="88" y="69"/>
                        <a:pt x="88" y="69"/>
                        <a:pt x="88" y="69"/>
                      </a:cubicBezTo>
                      <a:cubicBezTo>
                        <a:pt x="88" y="69"/>
                        <a:pt x="88" y="69"/>
                        <a:pt x="88" y="69"/>
                      </a:cubicBezTo>
                      <a:cubicBezTo>
                        <a:pt x="90" y="64"/>
                        <a:pt x="91" y="59"/>
                        <a:pt x="91" y="53"/>
                      </a:cubicBezTo>
                      <a:cubicBezTo>
                        <a:pt x="91" y="36"/>
                        <a:pt x="82" y="22"/>
                        <a:pt x="69" y="17"/>
                      </a:cubicBezTo>
                      <a:cubicBezTo>
                        <a:pt x="62" y="7"/>
                        <a:pt x="52" y="0"/>
                        <a:pt x="40" y="0"/>
                      </a:cubicBezTo>
                      <a:cubicBezTo>
                        <a:pt x="20" y="0"/>
                        <a:pt x="4" y="20"/>
                        <a:pt x="4" y="46"/>
                      </a:cubicBezTo>
                      <a:cubicBezTo>
                        <a:pt x="4" y="54"/>
                        <a:pt x="6" y="62"/>
                        <a:pt x="9" y="69"/>
                      </a:cubicBezTo>
                      <a:cubicBezTo>
                        <a:pt x="9" y="69"/>
                        <a:pt x="9" y="69"/>
                        <a:pt x="9" y="69"/>
                      </a:cubicBezTo>
                      <a:cubicBezTo>
                        <a:pt x="9" y="69"/>
                        <a:pt x="17" y="84"/>
                        <a:pt x="15" y="88"/>
                      </a:cubicBezTo>
                      <a:cubicBezTo>
                        <a:pt x="13" y="93"/>
                        <a:pt x="8" y="95"/>
                        <a:pt x="6" y="88"/>
                      </a:cubicBezTo>
                      <a:cubicBezTo>
                        <a:pt x="3" y="82"/>
                        <a:pt x="0" y="90"/>
                        <a:pt x="0" y="95"/>
                      </a:cubicBezTo>
                      <a:cubicBezTo>
                        <a:pt x="1" y="101"/>
                        <a:pt x="2" y="108"/>
                        <a:pt x="16" y="110"/>
                      </a:cubicBezTo>
                      <a:cubicBezTo>
                        <a:pt x="27" y="112"/>
                        <a:pt x="33" y="112"/>
                        <a:pt x="42" y="112"/>
                      </a:cubicBezTo>
                      <a:cubicBezTo>
                        <a:pt x="43" y="112"/>
                        <a:pt x="44" y="112"/>
                        <a:pt x="44" y="112"/>
                      </a:cubicBezTo>
                      <a:cubicBezTo>
                        <a:pt x="44" y="112"/>
                        <a:pt x="44" y="112"/>
                        <a:pt x="44" y="112"/>
                      </a:cubicBezTo>
                      <a:cubicBezTo>
                        <a:pt x="45" y="112"/>
                        <a:pt x="46" y="112"/>
                        <a:pt x="47" y="112"/>
                      </a:cubicBezTo>
                      <a:cubicBezTo>
                        <a:pt x="48" y="112"/>
                        <a:pt x="48" y="112"/>
                        <a:pt x="48" y="112"/>
                      </a:cubicBezTo>
                      <a:cubicBezTo>
                        <a:pt x="49" y="112"/>
                        <a:pt x="49" y="112"/>
                        <a:pt x="49" y="112"/>
                      </a:cubicBezTo>
                      <a:cubicBezTo>
                        <a:pt x="50" y="112"/>
                        <a:pt x="51" y="112"/>
                        <a:pt x="53" y="112"/>
                      </a:cubicBezTo>
                      <a:cubicBezTo>
                        <a:pt x="53" y="112"/>
                        <a:pt x="53" y="112"/>
                        <a:pt x="53" y="112"/>
                      </a:cubicBezTo>
                      <a:cubicBezTo>
                        <a:pt x="53" y="112"/>
                        <a:pt x="54" y="112"/>
                        <a:pt x="54" y="112"/>
                      </a:cubicBezTo>
                      <a:cubicBezTo>
                        <a:pt x="63" y="112"/>
                        <a:pt x="69" y="112"/>
                        <a:pt x="81" y="110"/>
                      </a:cubicBezTo>
                      <a:cubicBezTo>
                        <a:pt x="94" y="108"/>
                        <a:pt x="96" y="101"/>
                        <a:pt x="96" y="95"/>
                      </a:cubicBezTo>
                      <a:cubicBezTo>
                        <a:pt x="97" y="90"/>
                        <a:pt x="93" y="82"/>
                        <a:pt x="91" y="88"/>
                      </a:cubicBezTo>
                      <a:close/>
                    </a:path>
                  </a:pathLst>
                </a:custGeom>
                <a:solidFill>
                  <a:srgbClr val="603500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7" name="Freeform 308">
                  <a:extLst>
                    <a:ext uri="{FF2B5EF4-FFF2-40B4-BE49-F238E27FC236}">
                      <a16:creationId xmlns:a16="http://schemas.microsoft.com/office/drawing/2014/main" id="{10B407B3-D62B-4C3F-8D67-DC25DA911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1921" y="7322181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8" name="Freeform 309">
                  <a:extLst>
                    <a:ext uri="{FF2B5EF4-FFF2-40B4-BE49-F238E27FC236}">
                      <a16:creationId xmlns:a16="http://schemas.microsoft.com/office/drawing/2014/main" id="{A7B3E726-CFD6-4294-87B3-2F6E1D67F4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1921" y="73171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59" name="Freeform 310">
                  <a:extLst>
                    <a:ext uri="{FF2B5EF4-FFF2-40B4-BE49-F238E27FC236}">
                      <a16:creationId xmlns:a16="http://schemas.microsoft.com/office/drawing/2014/main" id="{E9A401FC-E090-4216-88CE-AB46CDC3B0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8600" y="730723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0" name="Freeform 311">
                  <a:extLst>
                    <a:ext uri="{FF2B5EF4-FFF2-40B4-BE49-F238E27FC236}">
                      <a16:creationId xmlns:a16="http://schemas.microsoft.com/office/drawing/2014/main" id="{B8AB8A66-3AE9-4355-A3B6-2EF3E789E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8600" y="73105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1" name="Freeform 312">
                  <a:extLst>
                    <a:ext uri="{FF2B5EF4-FFF2-40B4-BE49-F238E27FC236}">
                      <a16:creationId xmlns:a16="http://schemas.microsoft.com/office/drawing/2014/main" id="{FDFA162E-2DD5-4322-ABC9-46459347C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0998" y="730723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2" name="Freeform 313">
                  <a:extLst>
                    <a:ext uri="{FF2B5EF4-FFF2-40B4-BE49-F238E27FC236}">
                      <a16:creationId xmlns:a16="http://schemas.microsoft.com/office/drawing/2014/main" id="{99A72F0B-0121-44F3-A572-71CFA354A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243" y="7325503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3" name="Freeform 314">
                  <a:extLst>
                    <a:ext uri="{FF2B5EF4-FFF2-40B4-BE49-F238E27FC236}">
                      <a16:creationId xmlns:a16="http://schemas.microsoft.com/office/drawing/2014/main" id="{D2C66090-E3E6-43FD-B9CC-5C1D39B581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5243" y="7328825"/>
                  <a:ext cx="0" cy="6643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4" name="Freeform 315">
                  <a:extLst>
                    <a:ext uri="{FF2B5EF4-FFF2-40B4-BE49-F238E27FC236}">
                      <a16:creationId xmlns:a16="http://schemas.microsoft.com/office/drawing/2014/main" id="{84B9627D-7F91-4B8C-A44C-B789A2550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5278" y="73039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5" name="Freeform 316">
                  <a:extLst>
                    <a:ext uri="{FF2B5EF4-FFF2-40B4-BE49-F238E27FC236}">
                      <a16:creationId xmlns:a16="http://schemas.microsoft.com/office/drawing/2014/main" id="{756F9B4B-68BE-4F61-8E2E-8C87E0825B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288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6" name="Freeform 317">
                  <a:extLst>
                    <a:ext uri="{FF2B5EF4-FFF2-40B4-BE49-F238E27FC236}">
                      <a16:creationId xmlns:a16="http://schemas.microsoft.com/office/drawing/2014/main" id="{6A0BBD45-E677-4BBF-A3EA-A8D3810AB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171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7" name="Freeform 318">
                  <a:extLst>
                    <a:ext uri="{FF2B5EF4-FFF2-40B4-BE49-F238E27FC236}">
                      <a16:creationId xmlns:a16="http://schemas.microsoft.com/office/drawing/2014/main" id="{B82B9998-C90C-40FC-8446-2FC40D249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0998" y="731387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8" name="Freeform 319">
                  <a:extLst>
                    <a:ext uri="{FF2B5EF4-FFF2-40B4-BE49-F238E27FC236}">
                      <a16:creationId xmlns:a16="http://schemas.microsoft.com/office/drawing/2014/main" id="{8A34A645-EAC2-4032-97EE-88CD086C10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7677" y="7322181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69" name="Freeform 320">
                  <a:extLst>
                    <a:ext uri="{FF2B5EF4-FFF2-40B4-BE49-F238E27FC236}">
                      <a16:creationId xmlns:a16="http://schemas.microsoft.com/office/drawing/2014/main" id="{BB7FE182-CEF2-4426-BB27-8B588978BD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6086" y="7295608"/>
                  <a:ext cx="257427" cy="312233"/>
                </a:xfrm>
                <a:custGeom>
                  <a:avLst/>
                  <a:gdLst>
                    <a:gd name="T0" fmla="*/ 69 w 72"/>
                    <a:gd name="T1" fmla="*/ 15 h 87"/>
                    <a:gd name="T2" fmla="*/ 67 w 72"/>
                    <a:gd name="T3" fmla="*/ 15 h 87"/>
                    <a:gd name="T4" fmla="*/ 67 w 72"/>
                    <a:gd name="T5" fmla="*/ 11 h 87"/>
                    <a:gd name="T6" fmla="*/ 67 w 72"/>
                    <a:gd name="T7" fmla="*/ 9 h 87"/>
                    <a:gd name="T8" fmla="*/ 67 w 72"/>
                    <a:gd name="T9" fmla="*/ 9 h 87"/>
                    <a:gd name="T10" fmla="*/ 67 w 72"/>
                    <a:gd name="T11" fmla="*/ 8 h 87"/>
                    <a:gd name="T12" fmla="*/ 67 w 72"/>
                    <a:gd name="T13" fmla="*/ 7 h 87"/>
                    <a:gd name="T14" fmla="*/ 66 w 72"/>
                    <a:gd name="T15" fmla="*/ 7 h 87"/>
                    <a:gd name="T16" fmla="*/ 66 w 72"/>
                    <a:gd name="T17" fmla="*/ 6 h 87"/>
                    <a:gd name="T18" fmla="*/ 66 w 72"/>
                    <a:gd name="T19" fmla="*/ 6 h 87"/>
                    <a:gd name="T20" fmla="*/ 65 w 72"/>
                    <a:gd name="T21" fmla="*/ 4 h 87"/>
                    <a:gd name="T22" fmla="*/ 65 w 72"/>
                    <a:gd name="T23" fmla="*/ 4 h 87"/>
                    <a:gd name="T24" fmla="*/ 65 w 72"/>
                    <a:gd name="T25" fmla="*/ 3 h 87"/>
                    <a:gd name="T26" fmla="*/ 65 w 72"/>
                    <a:gd name="T27" fmla="*/ 3 h 87"/>
                    <a:gd name="T28" fmla="*/ 64 w 72"/>
                    <a:gd name="T29" fmla="*/ 2 h 87"/>
                    <a:gd name="T30" fmla="*/ 64 w 72"/>
                    <a:gd name="T31" fmla="*/ 2 h 87"/>
                    <a:gd name="T32" fmla="*/ 59 w 72"/>
                    <a:gd name="T33" fmla="*/ 3 h 87"/>
                    <a:gd name="T34" fmla="*/ 48 w 72"/>
                    <a:gd name="T35" fmla="*/ 0 h 87"/>
                    <a:gd name="T36" fmla="*/ 30 w 72"/>
                    <a:gd name="T37" fmla="*/ 3 h 87"/>
                    <a:gd name="T38" fmla="*/ 10 w 72"/>
                    <a:gd name="T39" fmla="*/ 0 h 87"/>
                    <a:gd name="T40" fmla="*/ 7 w 72"/>
                    <a:gd name="T41" fmla="*/ 3 h 87"/>
                    <a:gd name="T42" fmla="*/ 7 w 72"/>
                    <a:gd name="T43" fmla="*/ 3 h 87"/>
                    <a:gd name="T44" fmla="*/ 7 w 72"/>
                    <a:gd name="T45" fmla="*/ 5 h 87"/>
                    <a:gd name="T46" fmla="*/ 7 w 72"/>
                    <a:gd name="T47" fmla="*/ 5 h 87"/>
                    <a:gd name="T48" fmla="*/ 6 w 72"/>
                    <a:gd name="T49" fmla="*/ 6 h 87"/>
                    <a:gd name="T50" fmla="*/ 6 w 72"/>
                    <a:gd name="T51" fmla="*/ 6 h 87"/>
                    <a:gd name="T52" fmla="*/ 6 w 72"/>
                    <a:gd name="T53" fmla="*/ 7 h 87"/>
                    <a:gd name="T54" fmla="*/ 6 w 72"/>
                    <a:gd name="T55" fmla="*/ 8 h 87"/>
                    <a:gd name="T56" fmla="*/ 6 w 72"/>
                    <a:gd name="T57" fmla="*/ 9 h 87"/>
                    <a:gd name="T58" fmla="*/ 6 w 72"/>
                    <a:gd name="T59" fmla="*/ 9 h 87"/>
                    <a:gd name="T60" fmla="*/ 6 w 72"/>
                    <a:gd name="T61" fmla="*/ 11 h 87"/>
                    <a:gd name="T62" fmla="*/ 6 w 72"/>
                    <a:gd name="T63" fmla="*/ 15 h 87"/>
                    <a:gd name="T64" fmla="*/ 5 w 72"/>
                    <a:gd name="T65" fmla="*/ 15 h 87"/>
                    <a:gd name="T66" fmla="*/ 0 w 72"/>
                    <a:gd name="T67" fmla="*/ 20 h 87"/>
                    <a:gd name="T68" fmla="*/ 0 w 72"/>
                    <a:gd name="T69" fmla="*/ 32 h 87"/>
                    <a:gd name="T70" fmla="*/ 6 w 72"/>
                    <a:gd name="T71" fmla="*/ 37 h 87"/>
                    <a:gd name="T72" fmla="*/ 10 w 72"/>
                    <a:gd name="T73" fmla="*/ 49 h 87"/>
                    <a:gd name="T74" fmla="*/ 22 w 72"/>
                    <a:gd name="T75" fmla="*/ 64 h 87"/>
                    <a:gd name="T76" fmla="*/ 24 w 72"/>
                    <a:gd name="T77" fmla="*/ 78 h 87"/>
                    <a:gd name="T78" fmla="*/ 37 w 72"/>
                    <a:gd name="T79" fmla="*/ 87 h 87"/>
                    <a:gd name="T80" fmla="*/ 50 w 72"/>
                    <a:gd name="T81" fmla="*/ 78 h 87"/>
                    <a:gd name="T82" fmla="*/ 52 w 72"/>
                    <a:gd name="T83" fmla="*/ 63 h 87"/>
                    <a:gd name="T84" fmla="*/ 62 w 72"/>
                    <a:gd name="T85" fmla="*/ 49 h 87"/>
                    <a:gd name="T86" fmla="*/ 67 w 72"/>
                    <a:gd name="T87" fmla="*/ 37 h 87"/>
                    <a:gd name="T88" fmla="*/ 72 w 72"/>
                    <a:gd name="T89" fmla="*/ 32 h 87"/>
                    <a:gd name="T90" fmla="*/ 72 w 72"/>
                    <a:gd name="T91" fmla="*/ 20 h 87"/>
                    <a:gd name="T92" fmla="*/ 69 w 72"/>
                    <a:gd name="T93" fmla="*/ 1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2" h="87">
                      <a:moveTo>
                        <a:pt x="69" y="15"/>
                      </a:moveTo>
                      <a:cubicBezTo>
                        <a:pt x="68" y="15"/>
                        <a:pt x="68" y="15"/>
                        <a:pt x="67" y="15"/>
                      </a:cubicBezTo>
                      <a:cubicBezTo>
                        <a:pt x="67" y="11"/>
                        <a:pt x="67" y="11"/>
                        <a:pt x="67" y="11"/>
                      </a:cubicBezTo>
                      <a:cubicBezTo>
                        <a:pt x="67" y="10"/>
                        <a:pt x="67" y="10"/>
                        <a:pt x="67" y="9"/>
                      </a:cubicBezTo>
                      <a:cubicBezTo>
                        <a:pt x="67" y="9"/>
                        <a:pt x="67" y="9"/>
                        <a:pt x="67" y="9"/>
                      </a:cubicBezTo>
                      <a:cubicBezTo>
                        <a:pt x="67" y="9"/>
                        <a:pt x="67" y="8"/>
                        <a:pt x="67" y="8"/>
                      </a:cubicBezTo>
                      <a:cubicBezTo>
                        <a:pt x="67" y="8"/>
                        <a:pt x="67" y="8"/>
                        <a:pt x="67" y="7"/>
                      </a:cubicBezTo>
                      <a:cubicBezTo>
                        <a:pt x="67" y="7"/>
                        <a:pt x="66" y="7"/>
                        <a:pt x="66" y="7"/>
                      </a:cubicBezTo>
                      <a:cubicBezTo>
                        <a:pt x="66" y="7"/>
                        <a:pt x="66" y="6"/>
                        <a:pt x="66" y="6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66" y="5"/>
                        <a:pt x="66" y="5"/>
                        <a:pt x="65" y="4"/>
                      </a:cubicBezTo>
                      <a:cubicBezTo>
                        <a:pt x="65" y="4"/>
                        <a:pt x="65" y="4"/>
                        <a:pt x="65" y="4"/>
                      </a:cubicBezTo>
                      <a:cubicBezTo>
                        <a:pt x="65" y="4"/>
                        <a:pt x="65" y="3"/>
                        <a:pt x="65" y="3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5" y="3"/>
                        <a:pt x="64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2" y="2"/>
                        <a:pt x="61" y="3"/>
                        <a:pt x="59" y="3"/>
                      </a:cubicBezTo>
                      <a:cubicBezTo>
                        <a:pt x="54" y="3"/>
                        <a:pt x="51" y="2"/>
                        <a:pt x="48" y="0"/>
                      </a:cubicBezTo>
                      <a:cubicBezTo>
                        <a:pt x="44" y="2"/>
                        <a:pt x="37" y="3"/>
                        <a:pt x="30" y="3"/>
                      </a:cubicBezTo>
                      <a:cubicBezTo>
                        <a:pt x="22" y="3"/>
                        <a:pt x="15" y="2"/>
                        <a:pt x="10" y="0"/>
                      </a:cubicBezTo>
                      <a:cubicBezTo>
                        <a:pt x="9" y="1"/>
                        <a:pt x="8" y="2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4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5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7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1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6"/>
                        <a:pt x="0" y="18"/>
                        <a:pt x="0" y="2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3" y="37"/>
                        <a:pt x="6" y="37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13" y="57"/>
                        <a:pt x="16" y="62"/>
                        <a:pt x="22" y="64"/>
                      </a:cubicBezTo>
                      <a:cubicBezTo>
                        <a:pt x="24" y="78"/>
                        <a:pt x="24" y="78"/>
                        <a:pt x="24" y="78"/>
                      </a:cubicBezTo>
                      <a:cubicBezTo>
                        <a:pt x="37" y="87"/>
                        <a:pt x="37" y="87"/>
                        <a:pt x="37" y="87"/>
                      </a:cubicBezTo>
                      <a:cubicBezTo>
                        <a:pt x="50" y="78"/>
                        <a:pt x="50" y="78"/>
                        <a:pt x="50" y="78"/>
                      </a:cubicBezTo>
                      <a:cubicBezTo>
                        <a:pt x="52" y="63"/>
                        <a:pt x="52" y="63"/>
                        <a:pt x="52" y="63"/>
                      </a:cubicBezTo>
                      <a:cubicBezTo>
                        <a:pt x="57" y="62"/>
                        <a:pt x="59" y="57"/>
                        <a:pt x="62" y="49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70" y="37"/>
                        <a:pt x="72" y="34"/>
                        <a:pt x="72" y="32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18"/>
                        <a:pt x="71" y="16"/>
                        <a:pt x="69" y="15"/>
                      </a:cubicBezTo>
                      <a:close/>
                    </a:path>
                  </a:pathLst>
                </a:custGeom>
                <a:solidFill>
                  <a:srgbClr val="E1BC8F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0" name="Freeform 352">
                  <a:extLst>
                    <a:ext uri="{FF2B5EF4-FFF2-40B4-BE49-F238E27FC236}">
                      <a16:creationId xmlns:a16="http://schemas.microsoft.com/office/drawing/2014/main" id="{A42A3EE5-FF6D-4262-A805-46AC07613E0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96051" y="7343773"/>
                  <a:ext cx="240819" cy="74737"/>
                </a:xfrm>
                <a:custGeom>
                  <a:avLst/>
                  <a:gdLst>
                    <a:gd name="T0" fmla="*/ 66 w 67"/>
                    <a:gd name="T1" fmla="*/ 1 h 21"/>
                    <a:gd name="T2" fmla="*/ 50 w 67"/>
                    <a:gd name="T3" fmla="*/ 0 h 21"/>
                    <a:gd name="T4" fmla="*/ 34 w 67"/>
                    <a:gd name="T5" fmla="*/ 4 h 21"/>
                    <a:gd name="T6" fmla="*/ 18 w 67"/>
                    <a:gd name="T7" fmla="*/ 0 h 21"/>
                    <a:gd name="T8" fmla="*/ 1 w 67"/>
                    <a:gd name="T9" fmla="*/ 1 h 21"/>
                    <a:gd name="T10" fmla="*/ 1 w 67"/>
                    <a:gd name="T11" fmla="*/ 3 h 21"/>
                    <a:gd name="T12" fmla="*/ 3 w 67"/>
                    <a:gd name="T13" fmla="*/ 6 h 21"/>
                    <a:gd name="T14" fmla="*/ 5 w 67"/>
                    <a:gd name="T15" fmla="*/ 11 h 21"/>
                    <a:gd name="T16" fmla="*/ 20 w 67"/>
                    <a:gd name="T17" fmla="*/ 20 h 21"/>
                    <a:gd name="T18" fmla="*/ 31 w 67"/>
                    <a:gd name="T19" fmla="*/ 8 h 21"/>
                    <a:gd name="T20" fmla="*/ 34 w 67"/>
                    <a:gd name="T21" fmla="*/ 7 h 21"/>
                    <a:gd name="T22" fmla="*/ 36 w 67"/>
                    <a:gd name="T23" fmla="*/ 8 h 21"/>
                    <a:gd name="T24" fmla="*/ 47 w 67"/>
                    <a:gd name="T25" fmla="*/ 20 h 21"/>
                    <a:gd name="T26" fmla="*/ 62 w 67"/>
                    <a:gd name="T27" fmla="*/ 11 h 21"/>
                    <a:gd name="T28" fmla="*/ 64 w 67"/>
                    <a:gd name="T29" fmla="*/ 6 h 21"/>
                    <a:gd name="T30" fmla="*/ 66 w 67"/>
                    <a:gd name="T31" fmla="*/ 3 h 21"/>
                    <a:gd name="T32" fmla="*/ 66 w 67"/>
                    <a:gd name="T33" fmla="*/ 1 h 21"/>
                    <a:gd name="T34" fmla="*/ 26 w 67"/>
                    <a:gd name="T35" fmla="*/ 15 h 21"/>
                    <a:gd name="T36" fmla="*/ 14 w 67"/>
                    <a:gd name="T37" fmla="*/ 18 h 21"/>
                    <a:gd name="T38" fmla="*/ 6 w 67"/>
                    <a:gd name="T39" fmla="*/ 7 h 21"/>
                    <a:gd name="T40" fmla="*/ 18 w 67"/>
                    <a:gd name="T41" fmla="*/ 2 h 21"/>
                    <a:gd name="T42" fmla="*/ 26 w 67"/>
                    <a:gd name="T43" fmla="*/ 4 h 21"/>
                    <a:gd name="T44" fmla="*/ 26 w 67"/>
                    <a:gd name="T45" fmla="*/ 15 h 21"/>
                    <a:gd name="T46" fmla="*/ 54 w 67"/>
                    <a:gd name="T47" fmla="*/ 18 h 21"/>
                    <a:gd name="T48" fmla="*/ 42 w 67"/>
                    <a:gd name="T49" fmla="*/ 15 h 21"/>
                    <a:gd name="T50" fmla="*/ 41 w 67"/>
                    <a:gd name="T51" fmla="*/ 4 h 21"/>
                    <a:gd name="T52" fmla="*/ 49 w 67"/>
                    <a:gd name="T53" fmla="*/ 2 h 21"/>
                    <a:gd name="T54" fmla="*/ 61 w 67"/>
                    <a:gd name="T55" fmla="*/ 7 h 21"/>
                    <a:gd name="T56" fmla="*/ 54 w 67"/>
                    <a:gd name="T57" fmla="*/ 1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7" h="21">
                      <a:moveTo>
                        <a:pt x="66" y="1"/>
                      </a:moveTo>
                      <a:cubicBezTo>
                        <a:pt x="66" y="1"/>
                        <a:pt x="57" y="0"/>
                        <a:pt x="50" y="0"/>
                      </a:cubicBezTo>
                      <a:cubicBezTo>
                        <a:pt x="43" y="1"/>
                        <a:pt x="37" y="4"/>
                        <a:pt x="34" y="4"/>
                      </a:cubicBezTo>
                      <a:cubicBezTo>
                        <a:pt x="30" y="4"/>
                        <a:pt x="25" y="1"/>
                        <a:pt x="18" y="0"/>
                      </a:cubicBezTo>
                      <a:cubicBezTo>
                        <a:pt x="11" y="0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1" y="3"/>
                      </a:cubicBezTo>
                      <a:cubicBezTo>
                        <a:pt x="1" y="5"/>
                        <a:pt x="1" y="5"/>
                        <a:pt x="3" y="6"/>
                      </a:cubicBezTo>
                      <a:cubicBezTo>
                        <a:pt x="4" y="7"/>
                        <a:pt x="5" y="11"/>
                        <a:pt x="5" y="11"/>
                      </a:cubicBezTo>
                      <a:cubicBezTo>
                        <a:pt x="6" y="19"/>
                        <a:pt x="12" y="21"/>
                        <a:pt x="20" y="20"/>
                      </a:cubicBezTo>
                      <a:cubicBezTo>
                        <a:pt x="28" y="19"/>
                        <a:pt x="30" y="10"/>
                        <a:pt x="31" y="8"/>
                      </a:cubicBezTo>
                      <a:cubicBezTo>
                        <a:pt x="32" y="7"/>
                        <a:pt x="34" y="7"/>
                        <a:pt x="34" y="7"/>
                      </a:cubicBezTo>
                      <a:cubicBezTo>
                        <a:pt x="34" y="7"/>
                        <a:pt x="35" y="7"/>
                        <a:pt x="36" y="8"/>
                      </a:cubicBezTo>
                      <a:cubicBezTo>
                        <a:pt x="37" y="10"/>
                        <a:pt x="39" y="19"/>
                        <a:pt x="47" y="20"/>
                      </a:cubicBezTo>
                      <a:cubicBezTo>
                        <a:pt x="55" y="21"/>
                        <a:pt x="61" y="19"/>
                        <a:pt x="62" y="11"/>
                      </a:cubicBezTo>
                      <a:cubicBezTo>
                        <a:pt x="62" y="11"/>
                        <a:pt x="63" y="7"/>
                        <a:pt x="64" y="6"/>
                      </a:cubicBezTo>
                      <a:cubicBezTo>
                        <a:pt x="66" y="5"/>
                        <a:pt x="66" y="5"/>
                        <a:pt x="66" y="3"/>
                      </a:cubicBezTo>
                      <a:cubicBezTo>
                        <a:pt x="67" y="2"/>
                        <a:pt x="67" y="1"/>
                        <a:pt x="66" y="1"/>
                      </a:cubicBezTo>
                      <a:close/>
                      <a:moveTo>
                        <a:pt x="26" y="15"/>
                      </a:moveTo>
                      <a:cubicBezTo>
                        <a:pt x="23" y="18"/>
                        <a:pt x="19" y="19"/>
                        <a:pt x="14" y="18"/>
                      </a:cubicBezTo>
                      <a:cubicBezTo>
                        <a:pt x="8" y="18"/>
                        <a:pt x="6" y="14"/>
                        <a:pt x="6" y="7"/>
                      </a:cubicBezTo>
                      <a:cubicBezTo>
                        <a:pt x="6" y="0"/>
                        <a:pt x="18" y="2"/>
                        <a:pt x="18" y="2"/>
                      </a:cubicBezTo>
                      <a:cubicBezTo>
                        <a:pt x="23" y="3"/>
                        <a:pt x="23" y="3"/>
                        <a:pt x="26" y="4"/>
                      </a:cubicBezTo>
                      <a:cubicBezTo>
                        <a:pt x="30" y="5"/>
                        <a:pt x="28" y="12"/>
                        <a:pt x="26" y="15"/>
                      </a:cubicBezTo>
                      <a:close/>
                      <a:moveTo>
                        <a:pt x="54" y="18"/>
                      </a:moveTo>
                      <a:cubicBezTo>
                        <a:pt x="48" y="19"/>
                        <a:pt x="44" y="18"/>
                        <a:pt x="42" y="15"/>
                      </a:cubicBezTo>
                      <a:cubicBezTo>
                        <a:pt x="40" y="12"/>
                        <a:pt x="37" y="5"/>
                        <a:pt x="41" y="4"/>
                      </a:cubicBezTo>
                      <a:cubicBezTo>
                        <a:pt x="45" y="3"/>
                        <a:pt x="45" y="3"/>
                        <a:pt x="49" y="2"/>
                      </a:cubicBezTo>
                      <a:cubicBezTo>
                        <a:pt x="49" y="2"/>
                        <a:pt x="61" y="0"/>
                        <a:pt x="61" y="7"/>
                      </a:cubicBezTo>
                      <a:cubicBezTo>
                        <a:pt x="61" y="14"/>
                        <a:pt x="59" y="18"/>
                        <a:pt x="54" y="18"/>
                      </a:cubicBezTo>
                      <a:close/>
                    </a:path>
                  </a:pathLst>
                </a:cu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1" name="Oval 353">
                  <a:extLst>
                    <a:ext uri="{FF2B5EF4-FFF2-40B4-BE49-F238E27FC236}">
                      <a16:creationId xmlns:a16="http://schemas.microsoft.com/office/drawing/2014/main" id="{5E3AE36E-DF21-4989-B708-65E7D6B81B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2694" y="7350416"/>
                  <a:ext cx="8305" cy="6643"/>
                </a:xfrm>
                <a:prstGeom prst="ellipse">
                  <a:avLst/>
                </a:pr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2" name="Oval 354">
                  <a:extLst>
                    <a:ext uri="{FF2B5EF4-FFF2-40B4-BE49-F238E27FC236}">
                      <a16:creationId xmlns:a16="http://schemas.microsoft.com/office/drawing/2014/main" id="{E4A9F16C-8B61-47F1-8CF0-EB45548562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1921" y="7350416"/>
                  <a:ext cx="6643" cy="6643"/>
                </a:xfrm>
                <a:prstGeom prst="ellipse">
                  <a:avLst/>
                </a:prstGeom>
                <a:solidFill>
                  <a:srgbClr val="50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</p:grpSp>
        <p:sp>
          <p:nvSpPr>
            <p:cNvPr id="44" name="Freeform 301">
              <a:extLst>
                <a:ext uri="{FF2B5EF4-FFF2-40B4-BE49-F238E27FC236}">
                  <a16:creationId xmlns:a16="http://schemas.microsoft.com/office/drawing/2014/main" id="{2DAC3E10-E979-4E00-9F36-FC7316214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342" y="6755626"/>
              <a:ext cx="186926" cy="92148"/>
            </a:xfrm>
            <a:custGeom>
              <a:avLst/>
              <a:gdLst>
                <a:gd name="T0" fmla="*/ 16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6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45" name="Freeform 303">
              <a:extLst>
                <a:ext uri="{FF2B5EF4-FFF2-40B4-BE49-F238E27FC236}">
                  <a16:creationId xmlns:a16="http://schemas.microsoft.com/office/drawing/2014/main" id="{1A426E71-96A7-45BD-B221-55684F670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5694" y="6760024"/>
              <a:ext cx="180414" cy="87702"/>
            </a:xfrm>
            <a:custGeom>
              <a:avLst/>
              <a:gdLst>
                <a:gd name="T0" fmla="*/ 16 w 33"/>
                <a:gd name="T1" fmla="*/ 0 h 16"/>
                <a:gd name="T2" fmla="*/ 33 w 33"/>
                <a:gd name="T3" fmla="*/ 16 h 16"/>
                <a:gd name="T4" fmla="*/ 0 w 33"/>
                <a:gd name="T5" fmla="*/ 16 h 16"/>
                <a:gd name="T6" fmla="*/ 16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6" y="0"/>
                  </a:moveTo>
                  <a:cubicBezTo>
                    <a:pt x="25" y="0"/>
                    <a:pt x="33" y="7"/>
                    <a:pt x="3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6821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CF8888-949B-4C25-A59F-D60DBF7CCABA}"/>
              </a:ext>
            </a:extLst>
          </p:cNvPr>
          <p:cNvGrpSpPr/>
          <p:nvPr/>
        </p:nvGrpSpPr>
        <p:grpSpPr>
          <a:xfrm>
            <a:off x="9588079" y="3705741"/>
            <a:ext cx="785787" cy="2280063"/>
            <a:chOff x="10013555" y="4613361"/>
            <a:chExt cx="770449" cy="2235559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9E6EE20-6519-4E5A-8D47-3ED6A76D9EC7}"/>
                </a:ext>
              </a:extLst>
            </p:cNvPr>
            <p:cNvGrpSpPr/>
            <p:nvPr/>
          </p:nvGrpSpPr>
          <p:grpSpPr>
            <a:xfrm>
              <a:off x="10013555" y="4613361"/>
              <a:ext cx="759599" cy="2235559"/>
              <a:chOff x="10013555" y="4613361"/>
              <a:chExt cx="759599" cy="223555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C47CB80-E066-4B7E-8986-DBCDE0E6B154}"/>
                  </a:ext>
                </a:extLst>
              </p:cNvPr>
              <p:cNvGrpSpPr/>
              <p:nvPr/>
            </p:nvGrpSpPr>
            <p:grpSpPr>
              <a:xfrm>
                <a:off x="10013555" y="4613361"/>
                <a:ext cx="759599" cy="2235559"/>
                <a:chOff x="10094772" y="4617073"/>
                <a:chExt cx="761819" cy="2242095"/>
              </a:xfrm>
            </p:grpSpPr>
            <p:sp>
              <p:nvSpPr>
                <p:cNvPr id="78" name="Freeform 355">
                  <a:extLst>
                    <a:ext uri="{FF2B5EF4-FFF2-40B4-BE49-F238E27FC236}">
                      <a16:creationId xmlns:a16="http://schemas.microsoft.com/office/drawing/2014/main" id="{61074C6D-2013-4DC7-8F84-2B7F58B1CD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17915" y="4979708"/>
                  <a:ext cx="174385" cy="189333"/>
                </a:xfrm>
                <a:custGeom>
                  <a:avLst/>
                  <a:gdLst>
                    <a:gd name="T0" fmla="*/ 0 w 105"/>
                    <a:gd name="T1" fmla="*/ 10 h 114"/>
                    <a:gd name="T2" fmla="*/ 11 w 105"/>
                    <a:gd name="T3" fmla="*/ 0 h 114"/>
                    <a:gd name="T4" fmla="*/ 95 w 105"/>
                    <a:gd name="T5" fmla="*/ 0 h 114"/>
                    <a:gd name="T6" fmla="*/ 105 w 105"/>
                    <a:gd name="T7" fmla="*/ 10 h 114"/>
                    <a:gd name="T8" fmla="*/ 77 w 105"/>
                    <a:gd name="T9" fmla="*/ 105 h 114"/>
                    <a:gd name="T10" fmla="*/ 39 w 105"/>
                    <a:gd name="T11" fmla="*/ 114 h 114"/>
                    <a:gd name="T12" fmla="*/ 6 w 105"/>
                    <a:gd name="T13" fmla="*/ 69 h 114"/>
                    <a:gd name="T14" fmla="*/ 0 w 105"/>
                    <a:gd name="T15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5" h="114">
                      <a:moveTo>
                        <a:pt x="0" y="10"/>
                      </a:moveTo>
                      <a:lnTo>
                        <a:pt x="11" y="0"/>
                      </a:lnTo>
                      <a:lnTo>
                        <a:pt x="95" y="0"/>
                      </a:lnTo>
                      <a:lnTo>
                        <a:pt x="105" y="10"/>
                      </a:lnTo>
                      <a:lnTo>
                        <a:pt x="77" y="105"/>
                      </a:lnTo>
                      <a:lnTo>
                        <a:pt x="39" y="114"/>
                      </a:lnTo>
                      <a:lnTo>
                        <a:pt x="6" y="69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79" name="Freeform 356">
                  <a:extLst>
                    <a:ext uri="{FF2B5EF4-FFF2-40B4-BE49-F238E27FC236}">
                      <a16:creationId xmlns:a16="http://schemas.microsoft.com/office/drawing/2014/main" id="{DCB18893-76DB-4881-957D-42D1D50F8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16605" y="6769484"/>
                  <a:ext cx="176046" cy="89684"/>
                </a:xfrm>
                <a:custGeom>
                  <a:avLst/>
                  <a:gdLst>
                    <a:gd name="T0" fmla="*/ 24 w 49"/>
                    <a:gd name="T1" fmla="*/ 0 h 25"/>
                    <a:gd name="T2" fmla="*/ 0 w 49"/>
                    <a:gd name="T3" fmla="*/ 25 h 25"/>
                    <a:gd name="T4" fmla="*/ 49 w 49"/>
                    <a:gd name="T5" fmla="*/ 25 h 25"/>
                    <a:gd name="T6" fmla="*/ 24 w 49"/>
                    <a:gd name="T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25">
                      <a:moveTo>
                        <a:pt x="24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49" y="11"/>
                        <a:pt x="38" y="0"/>
                        <a:pt x="24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0" name="Freeform 357">
                  <a:extLst>
                    <a:ext uri="{FF2B5EF4-FFF2-40B4-BE49-F238E27FC236}">
                      <a16:creationId xmlns:a16="http://schemas.microsoft.com/office/drawing/2014/main" id="{31BE2257-7DB8-4EE6-9201-AFE4627D1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1693" y="5815097"/>
                  <a:ext cx="225870" cy="968255"/>
                </a:xfrm>
                <a:custGeom>
                  <a:avLst/>
                  <a:gdLst>
                    <a:gd name="T0" fmla="*/ 106 w 136"/>
                    <a:gd name="T1" fmla="*/ 583 h 583"/>
                    <a:gd name="T2" fmla="*/ 26 w 136"/>
                    <a:gd name="T3" fmla="*/ 583 h 583"/>
                    <a:gd name="T4" fmla="*/ 0 w 136"/>
                    <a:gd name="T5" fmla="*/ 0 h 583"/>
                    <a:gd name="T6" fmla="*/ 136 w 136"/>
                    <a:gd name="T7" fmla="*/ 0 h 583"/>
                    <a:gd name="T8" fmla="*/ 106 w 136"/>
                    <a:gd name="T9" fmla="*/ 583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583">
                      <a:moveTo>
                        <a:pt x="106" y="583"/>
                      </a:moveTo>
                      <a:lnTo>
                        <a:pt x="26" y="583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06" y="583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1" name="Freeform 358">
                  <a:extLst>
                    <a:ext uri="{FF2B5EF4-FFF2-40B4-BE49-F238E27FC236}">
                      <a16:creationId xmlns:a16="http://schemas.microsoft.com/office/drawing/2014/main" id="{988DC982-5030-49B2-B71D-B93156491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89330" y="5815097"/>
                  <a:ext cx="225870" cy="968255"/>
                </a:xfrm>
                <a:custGeom>
                  <a:avLst/>
                  <a:gdLst>
                    <a:gd name="T0" fmla="*/ 110 w 136"/>
                    <a:gd name="T1" fmla="*/ 583 h 583"/>
                    <a:gd name="T2" fmla="*/ 30 w 136"/>
                    <a:gd name="T3" fmla="*/ 583 h 583"/>
                    <a:gd name="T4" fmla="*/ 0 w 136"/>
                    <a:gd name="T5" fmla="*/ 0 h 583"/>
                    <a:gd name="T6" fmla="*/ 136 w 136"/>
                    <a:gd name="T7" fmla="*/ 0 h 583"/>
                    <a:gd name="T8" fmla="*/ 110 w 136"/>
                    <a:gd name="T9" fmla="*/ 583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583">
                      <a:moveTo>
                        <a:pt x="110" y="583"/>
                      </a:moveTo>
                      <a:lnTo>
                        <a:pt x="30" y="583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10" y="583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2" name="Freeform 359">
                  <a:extLst>
                    <a:ext uri="{FF2B5EF4-FFF2-40B4-BE49-F238E27FC236}">
                      <a16:creationId xmlns:a16="http://schemas.microsoft.com/office/drawing/2014/main" id="{B02A04F8-A12E-40E4-8F30-7876EAEB4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20885" y="6769484"/>
                  <a:ext cx="176046" cy="89684"/>
                </a:xfrm>
                <a:custGeom>
                  <a:avLst/>
                  <a:gdLst>
                    <a:gd name="T0" fmla="*/ 25 w 49"/>
                    <a:gd name="T1" fmla="*/ 0 h 25"/>
                    <a:gd name="T2" fmla="*/ 0 w 49"/>
                    <a:gd name="T3" fmla="*/ 25 h 25"/>
                    <a:gd name="T4" fmla="*/ 49 w 49"/>
                    <a:gd name="T5" fmla="*/ 25 h 25"/>
                    <a:gd name="T6" fmla="*/ 25 w 49"/>
                    <a:gd name="T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25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49" y="11"/>
                        <a:pt x="38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3" name="Freeform 360">
                  <a:extLst>
                    <a:ext uri="{FF2B5EF4-FFF2-40B4-BE49-F238E27FC236}">
                      <a16:creationId xmlns:a16="http://schemas.microsoft.com/office/drawing/2014/main" id="{826A41E7-E3D3-480C-8127-922A6E37ED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99645" y="5001298"/>
                  <a:ext cx="219227" cy="591250"/>
                </a:xfrm>
                <a:custGeom>
                  <a:avLst/>
                  <a:gdLst>
                    <a:gd name="T0" fmla="*/ 132 w 132"/>
                    <a:gd name="T1" fmla="*/ 75 h 356"/>
                    <a:gd name="T2" fmla="*/ 67 w 132"/>
                    <a:gd name="T3" fmla="*/ 0 h 356"/>
                    <a:gd name="T4" fmla="*/ 0 w 132"/>
                    <a:gd name="T5" fmla="*/ 69 h 356"/>
                    <a:gd name="T6" fmla="*/ 50 w 132"/>
                    <a:gd name="T7" fmla="*/ 328 h 356"/>
                    <a:gd name="T8" fmla="*/ 63 w 132"/>
                    <a:gd name="T9" fmla="*/ 356 h 356"/>
                    <a:gd name="T10" fmla="*/ 78 w 132"/>
                    <a:gd name="T11" fmla="*/ 328 h 356"/>
                    <a:gd name="T12" fmla="*/ 132 w 132"/>
                    <a:gd name="T13" fmla="*/ 75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356">
                      <a:moveTo>
                        <a:pt x="132" y="75"/>
                      </a:moveTo>
                      <a:lnTo>
                        <a:pt x="67" y="0"/>
                      </a:lnTo>
                      <a:lnTo>
                        <a:pt x="0" y="69"/>
                      </a:lnTo>
                      <a:lnTo>
                        <a:pt x="50" y="328"/>
                      </a:lnTo>
                      <a:lnTo>
                        <a:pt x="63" y="356"/>
                      </a:lnTo>
                      <a:lnTo>
                        <a:pt x="78" y="328"/>
                      </a:lnTo>
                      <a:lnTo>
                        <a:pt x="132" y="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4" name="Freeform 362">
                  <a:extLst>
                    <a:ext uri="{FF2B5EF4-FFF2-40B4-BE49-F238E27FC236}">
                      <a16:creationId xmlns:a16="http://schemas.microsoft.com/office/drawing/2014/main" id="{1253BC42-A503-4CE4-BD2C-F74D0FB5C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1551" y="4617073"/>
                  <a:ext cx="266458" cy="350166"/>
                </a:xfrm>
                <a:custGeom>
                  <a:avLst/>
                  <a:gdLst>
                    <a:gd name="T0" fmla="*/ 74 w 86"/>
                    <a:gd name="T1" fmla="*/ 22 h 106"/>
                    <a:gd name="T2" fmla="*/ 62 w 86"/>
                    <a:gd name="T3" fmla="*/ 90 h 106"/>
                    <a:gd name="T4" fmla="*/ 25 w 86"/>
                    <a:gd name="T5" fmla="*/ 87 h 106"/>
                    <a:gd name="T6" fmla="*/ 25 w 86"/>
                    <a:gd name="T7" fmla="*/ 8 h 106"/>
                    <a:gd name="T8" fmla="*/ 74 w 86"/>
                    <a:gd name="T9" fmla="*/ 22 h 106"/>
                    <a:gd name="connsiteX0" fmla="*/ 8029 w 8534"/>
                    <a:gd name="connsiteY0" fmla="*/ 1590 h 8998"/>
                    <a:gd name="connsiteX1" fmla="*/ 5928 w 8534"/>
                    <a:gd name="connsiteY1" fmla="*/ 8177 h 8998"/>
                    <a:gd name="connsiteX2" fmla="*/ 1626 w 8534"/>
                    <a:gd name="connsiteY2" fmla="*/ 7894 h 8998"/>
                    <a:gd name="connsiteX3" fmla="*/ 1626 w 8534"/>
                    <a:gd name="connsiteY3" fmla="*/ 441 h 8998"/>
                    <a:gd name="connsiteX4" fmla="*/ 8029 w 8534"/>
                    <a:gd name="connsiteY4" fmla="*/ 1590 h 8998"/>
                    <a:gd name="connsiteX0" fmla="*/ 9408 w 10000"/>
                    <a:gd name="connsiteY0" fmla="*/ 1836 h 10069"/>
                    <a:gd name="connsiteX1" fmla="*/ 6946 w 10000"/>
                    <a:gd name="connsiteY1" fmla="*/ 9157 h 10069"/>
                    <a:gd name="connsiteX2" fmla="*/ 1905 w 10000"/>
                    <a:gd name="connsiteY2" fmla="*/ 8842 h 10069"/>
                    <a:gd name="connsiteX3" fmla="*/ 1905 w 10000"/>
                    <a:gd name="connsiteY3" fmla="*/ 559 h 10069"/>
                    <a:gd name="connsiteX4" fmla="*/ 9408 w 10000"/>
                    <a:gd name="connsiteY4" fmla="*/ 1836 h 10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69">
                      <a:moveTo>
                        <a:pt x="9408" y="1836"/>
                      </a:moveTo>
                      <a:cubicBezTo>
                        <a:pt x="11043" y="3829"/>
                        <a:pt x="8990" y="8213"/>
                        <a:pt x="6946" y="9157"/>
                      </a:cubicBezTo>
                      <a:cubicBezTo>
                        <a:pt x="5039" y="9995"/>
                        <a:pt x="3404" y="10834"/>
                        <a:pt x="1905" y="8842"/>
                      </a:cubicBezTo>
                      <a:cubicBezTo>
                        <a:pt x="407" y="6849"/>
                        <a:pt x="-1501" y="1712"/>
                        <a:pt x="1905" y="559"/>
                      </a:cubicBezTo>
                      <a:cubicBezTo>
                        <a:pt x="3949" y="-280"/>
                        <a:pt x="8571" y="-408"/>
                        <a:pt x="9408" y="1836"/>
                      </a:cubicBezTo>
                      <a:close/>
                    </a:path>
                  </a:pathLst>
                </a:custGeom>
                <a:solidFill>
                  <a:srgbClr val="45372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5" name="Freeform 363">
                  <a:extLst>
                    <a:ext uri="{FF2B5EF4-FFF2-40B4-BE49-F238E27FC236}">
                      <a16:creationId xmlns:a16="http://schemas.microsoft.com/office/drawing/2014/main" id="{8C7663AA-9FC2-4B10-9EE0-5349B2B6BA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36183" y="4868433"/>
                  <a:ext cx="139509" cy="167742"/>
                </a:xfrm>
                <a:custGeom>
                  <a:avLst/>
                  <a:gdLst>
                    <a:gd name="T0" fmla="*/ 84 w 84"/>
                    <a:gd name="T1" fmla="*/ 67 h 101"/>
                    <a:gd name="T2" fmla="*/ 41 w 84"/>
                    <a:gd name="T3" fmla="*/ 101 h 101"/>
                    <a:gd name="T4" fmla="*/ 0 w 84"/>
                    <a:gd name="T5" fmla="*/ 67 h 101"/>
                    <a:gd name="T6" fmla="*/ 0 w 84"/>
                    <a:gd name="T7" fmla="*/ 0 h 101"/>
                    <a:gd name="T8" fmla="*/ 84 w 84"/>
                    <a:gd name="T9" fmla="*/ 0 h 101"/>
                    <a:gd name="T10" fmla="*/ 84 w 84"/>
                    <a:gd name="T11" fmla="*/ 6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101">
                      <a:moveTo>
                        <a:pt x="84" y="67"/>
                      </a:moveTo>
                      <a:lnTo>
                        <a:pt x="41" y="101"/>
                      </a:ln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84" y="0"/>
                      </a:lnTo>
                      <a:lnTo>
                        <a:pt x="84" y="67"/>
                      </a:lnTo>
                      <a:close/>
                    </a:path>
                  </a:pathLst>
                </a:custGeom>
                <a:solidFill>
                  <a:srgbClr val="45372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6" name="Freeform 368">
                  <a:extLst>
                    <a:ext uri="{FF2B5EF4-FFF2-40B4-BE49-F238E27FC236}">
                      <a16:creationId xmlns:a16="http://schemas.microsoft.com/office/drawing/2014/main" id="{251D5199-3B49-45EF-A56C-795E1AF3C6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78407" y="4996316"/>
                  <a:ext cx="455062" cy="793869"/>
                </a:xfrm>
                <a:custGeom>
                  <a:avLst/>
                  <a:gdLst>
                    <a:gd name="T0" fmla="*/ 189 w 274"/>
                    <a:gd name="T1" fmla="*/ 0 h 478"/>
                    <a:gd name="T2" fmla="*/ 136 w 274"/>
                    <a:gd name="T3" fmla="*/ 91 h 478"/>
                    <a:gd name="T4" fmla="*/ 84 w 274"/>
                    <a:gd name="T5" fmla="*/ 0 h 478"/>
                    <a:gd name="T6" fmla="*/ 0 w 274"/>
                    <a:gd name="T7" fmla="*/ 16 h 478"/>
                    <a:gd name="T8" fmla="*/ 4 w 274"/>
                    <a:gd name="T9" fmla="*/ 478 h 478"/>
                    <a:gd name="T10" fmla="*/ 267 w 274"/>
                    <a:gd name="T11" fmla="*/ 478 h 478"/>
                    <a:gd name="T12" fmla="*/ 274 w 274"/>
                    <a:gd name="T13" fmla="*/ 16 h 478"/>
                    <a:gd name="T14" fmla="*/ 189 w 274"/>
                    <a:gd name="T15" fmla="*/ 0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4" h="478">
                      <a:moveTo>
                        <a:pt x="189" y="0"/>
                      </a:moveTo>
                      <a:lnTo>
                        <a:pt x="136" y="91"/>
                      </a:lnTo>
                      <a:lnTo>
                        <a:pt x="84" y="0"/>
                      </a:lnTo>
                      <a:lnTo>
                        <a:pt x="0" y="16"/>
                      </a:lnTo>
                      <a:lnTo>
                        <a:pt x="4" y="478"/>
                      </a:lnTo>
                      <a:lnTo>
                        <a:pt x="267" y="478"/>
                      </a:lnTo>
                      <a:lnTo>
                        <a:pt x="274" y="16"/>
                      </a:lnTo>
                      <a:lnTo>
                        <a:pt x="189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7" name="Freeform 369">
                  <a:extLst>
                    <a:ext uri="{FF2B5EF4-FFF2-40B4-BE49-F238E27FC236}">
                      <a16:creationId xmlns:a16="http://schemas.microsoft.com/office/drawing/2014/main" id="{29C58940-A1ED-4AF4-B553-C64CF7096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8872" y="4723943"/>
                  <a:ext cx="3322" cy="4983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8" name="Freeform 370">
                  <a:extLst>
                    <a:ext uri="{FF2B5EF4-FFF2-40B4-BE49-F238E27FC236}">
                      <a16:creationId xmlns:a16="http://schemas.microsoft.com/office/drawing/2014/main" id="{91A6E552-110E-49B1-B9AD-9A8B5C988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8872" y="472062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89" name="Freeform 371">
                  <a:extLst>
                    <a:ext uri="{FF2B5EF4-FFF2-40B4-BE49-F238E27FC236}">
                      <a16:creationId xmlns:a16="http://schemas.microsoft.com/office/drawing/2014/main" id="{9D23E0B4-FF83-4BE7-87E9-F017B5574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0569" y="4710656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0" name="Freeform 372">
                  <a:extLst>
                    <a:ext uri="{FF2B5EF4-FFF2-40B4-BE49-F238E27FC236}">
                      <a16:creationId xmlns:a16="http://schemas.microsoft.com/office/drawing/2014/main" id="{54C1B95B-02C5-410A-915C-E05273AF2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13891" y="471397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1" name="Freeform 373">
                  <a:extLst>
                    <a:ext uri="{FF2B5EF4-FFF2-40B4-BE49-F238E27FC236}">
                      <a16:creationId xmlns:a16="http://schemas.microsoft.com/office/drawing/2014/main" id="{CED4E78E-6819-4F37-8DDD-0A0882228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8021" y="47106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2" name="Freeform 374">
                  <a:extLst>
                    <a:ext uri="{FF2B5EF4-FFF2-40B4-BE49-F238E27FC236}">
                      <a16:creationId xmlns:a16="http://schemas.microsoft.com/office/drawing/2014/main" id="{252C57C5-6E8B-442E-BB9B-13713F74B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2194" y="4728924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3" name="Freeform 375">
                  <a:extLst>
                    <a:ext uri="{FF2B5EF4-FFF2-40B4-BE49-F238E27FC236}">
                      <a16:creationId xmlns:a16="http://schemas.microsoft.com/office/drawing/2014/main" id="{60D812D9-8FE7-4ED1-91D5-35141CEC4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2194" y="4735568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4" name="Rectangle 376">
                  <a:extLst>
                    <a:ext uri="{FF2B5EF4-FFF2-40B4-BE49-F238E27FC236}">
                      <a16:creationId xmlns:a16="http://schemas.microsoft.com/office/drawing/2014/main" id="{2F2C7793-AFB8-46F0-964B-B6CDED5A1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10569" y="4707335"/>
                  <a:ext cx="1662" cy="1662"/>
                </a:xfrm>
                <a:prstGeom prst="rect">
                  <a:avLst/>
                </a:pr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5" name="Freeform 377">
                  <a:extLst>
                    <a:ext uri="{FF2B5EF4-FFF2-40B4-BE49-F238E27FC236}">
                      <a16:creationId xmlns:a16="http://schemas.microsoft.com/office/drawing/2014/main" id="{626A0DE5-3B12-4E8E-BC1F-F1975E577E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1377" y="4732246"/>
                  <a:ext cx="3322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6" name="Freeform 378">
                  <a:extLst>
                    <a:ext uri="{FF2B5EF4-FFF2-40B4-BE49-F238E27FC236}">
                      <a16:creationId xmlns:a16="http://schemas.microsoft.com/office/drawing/2014/main" id="{FA133206-2E0B-4BBF-BBAE-E5B7864EA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4699" y="472062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7" name="Freeform 379">
                  <a:extLst>
                    <a:ext uri="{FF2B5EF4-FFF2-40B4-BE49-F238E27FC236}">
                      <a16:creationId xmlns:a16="http://schemas.microsoft.com/office/drawing/2014/main" id="{67DAAE05-1AAB-4B91-9B71-EB81E4AD17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8021" y="47173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8" name="Freeform 380">
                  <a:extLst>
                    <a:ext uri="{FF2B5EF4-FFF2-40B4-BE49-F238E27FC236}">
                      <a16:creationId xmlns:a16="http://schemas.microsoft.com/office/drawing/2014/main" id="{9BA26AFF-EB20-43D9-AD4C-914AE7C97E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4699" y="4723943"/>
                  <a:ext cx="0" cy="4983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99" name="Freeform 381">
                  <a:extLst>
                    <a:ext uri="{FF2B5EF4-FFF2-40B4-BE49-F238E27FC236}">
                      <a16:creationId xmlns:a16="http://schemas.microsoft.com/office/drawing/2014/main" id="{7BC93C4E-17AA-430E-9AB2-5530F31755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63108" y="4695708"/>
                  <a:ext cx="280678" cy="250784"/>
                </a:xfrm>
                <a:custGeom>
                  <a:avLst/>
                  <a:gdLst>
                    <a:gd name="T0" fmla="*/ 74 w 78"/>
                    <a:gd name="T1" fmla="*/ 17 h 70"/>
                    <a:gd name="T2" fmla="*/ 72 w 78"/>
                    <a:gd name="T3" fmla="*/ 17 h 70"/>
                    <a:gd name="T4" fmla="*/ 72 w 78"/>
                    <a:gd name="T5" fmla="*/ 12 h 70"/>
                    <a:gd name="T6" fmla="*/ 72 w 78"/>
                    <a:gd name="T7" fmla="*/ 11 h 70"/>
                    <a:gd name="T8" fmla="*/ 72 w 78"/>
                    <a:gd name="T9" fmla="*/ 10 h 70"/>
                    <a:gd name="T10" fmla="*/ 72 w 78"/>
                    <a:gd name="T11" fmla="*/ 9 h 70"/>
                    <a:gd name="T12" fmla="*/ 72 w 78"/>
                    <a:gd name="T13" fmla="*/ 9 h 70"/>
                    <a:gd name="T14" fmla="*/ 71 w 78"/>
                    <a:gd name="T15" fmla="*/ 8 h 70"/>
                    <a:gd name="T16" fmla="*/ 71 w 78"/>
                    <a:gd name="T17" fmla="*/ 7 h 70"/>
                    <a:gd name="T18" fmla="*/ 71 w 78"/>
                    <a:gd name="T19" fmla="*/ 7 h 70"/>
                    <a:gd name="T20" fmla="*/ 70 w 78"/>
                    <a:gd name="T21" fmla="*/ 5 h 70"/>
                    <a:gd name="T22" fmla="*/ 70 w 78"/>
                    <a:gd name="T23" fmla="*/ 5 h 70"/>
                    <a:gd name="T24" fmla="*/ 70 w 78"/>
                    <a:gd name="T25" fmla="*/ 4 h 70"/>
                    <a:gd name="T26" fmla="*/ 69 w 78"/>
                    <a:gd name="T27" fmla="*/ 4 h 70"/>
                    <a:gd name="T28" fmla="*/ 69 w 78"/>
                    <a:gd name="T29" fmla="*/ 3 h 70"/>
                    <a:gd name="T30" fmla="*/ 69 w 78"/>
                    <a:gd name="T31" fmla="*/ 3 h 70"/>
                    <a:gd name="T32" fmla="*/ 63 w 78"/>
                    <a:gd name="T33" fmla="*/ 3 h 70"/>
                    <a:gd name="T34" fmla="*/ 52 w 78"/>
                    <a:gd name="T35" fmla="*/ 1 h 70"/>
                    <a:gd name="T36" fmla="*/ 32 w 78"/>
                    <a:gd name="T37" fmla="*/ 3 h 70"/>
                    <a:gd name="T38" fmla="*/ 10 w 78"/>
                    <a:gd name="T39" fmla="*/ 0 h 70"/>
                    <a:gd name="T40" fmla="*/ 7 w 78"/>
                    <a:gd name="T41" fmla="*/ 4 h 70"/>
                    <a:gd name="T42" fmla="*/ 7 w 78"/>
                    <a:gd name="T43" fmla="*/ 4 h 70"/>
                    <a:gd name="T44" fmla="*/ 7 w 78"/>
                    <a:gd name="T45" fmla="*/ 6 h 70"/>
                    <a:gd name="T46" fmla="*/ 7 w 78"/>
                    <a:gd name="T47" fmla="*/ 6 h 70"/>
                    <a:gd name="T48" fmla="*/ 6 w 78"/>
                    <a:gd name="T49" fmla="*/ 7 h 70"/>
                    <a:gd name="T50" fmla="*/ 6 w 78"/>
                    <a:gd name="T51" fmla="*/ 7 h 70"/>
                    <a:gd name="T52" fmla="*/ 6 w 78"/>
                    <a:gd name="T53" fmla="*/ 8 h 70"/>
                    <a:gd name="T54" fmla="*/ 6 w 78"/>
                    <a:gd name="T55" fmla="*/ 9 h 70"/>
                    <a:gd name="T56" fmla="*/ 6 w 78"/>
                    <a:gd name="T57" fmla="*/ 10 h 70"/>
                    <a:gd name="T58" fmla="*/ 5 w 78"/>
                    <a:gd name="T59" fmla="*/ 10 h 70"/>
                    <a:gd name="T60" fmla="*/ 5 w 78"/>
                    <a:gd name="T61" fmla="*/ 12 h 70"/>
                    <a:gd name="T62" fmla="*/ 5 w 78"/>
                    <a:gd name="T63" fmla="*/ 17 h 70"/>
                    <a:gd name="T64" fmla="*/ 4 w 78"/>
                    <a:gd name="T65" fmla="*/ 17 h 70"/>
                    <a:gd name="T66" fmla="*/ 0 w 78"/>
                    <a:gd name="T67" fmla="*/ 23 h 70"/>
                    <a:gd name="T68" fmla="*/ 0 w 78"/>
                    <a:gd name="T69" fmla="*/ 35 h 70"/>
                    <a:gd name="T70" fmla="*/ 5 w 78"/>
                    <a:gd name="T71" fmla="*/ 40 h 70"/>
                    <a:gd name="T72" fmla="*/ 24 w 78"/>
                    <a:gd name="T73" fmla="*/ 70 h 70"/>
                    <a:gd name="T74" fmla="*/ 53 w 78"/>
                    <a:gd name="T75" fmla="*/ 70 h 70"/>
                    <a:gd name="T76" fmla="*/ 72 w 78"/>
                    <a:gd name="T77" fmla="*/ 40 h 70"/>
                    <a:gd name="T78" fmla="*/ 78 w 78"/>
                    <a:gd name="T79" fmla="*/ 35 h 70"/>
                    <a:gd name="T80" fmla="*/ 78 w 78"/>
                    <a:gd name="T81" fmla="*/ 23 h 70"/>
                    <a:gd name="T82" fmla="*/ 74 w 78"/>
                    <a:gd name="T83" fmla="*/ 1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8" h="70">
                      <a:moveTo>
                        <a:pt x="74" y="17"/>
                      </a:moveTo>
                      <a:cubicBezTo>
                        <a:pt x="73" y="17"/>
                        <a:pt x="73" y="17"/>
                        <a:pt x="72" y="17"/>
                      </a:cubicBezTo>
                      <a:cubicBezTo>
                        <a:pt x="72" y="12"/>
                        <a:pt x="72" y="12"/>
                        <a:pt x="72" y="12"/>
                      </a:cubicBezTo>
                      <a:cubicBezTo>
                        <a:pt x="72" y="12"/>
                        <a:pt x="72" y="11"/>
                        <a:pt x="72" y="11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2" y="10"/>
                        <a:pt x="72" y="9"/>
                        <a:pt x="72" y="9"/>
                      </a:cubicBezTo>
                      <a:cubicBezTo>
                        <a:pt x="72" y="9"/>
                        <a:pt x="72" y="9"/>
                        <a:pt x="72" y="9"/>
                      </a:cubicBezTo>
                      <a:cubicBezTo>
                        <a:pt x="71" y="8"/>
                        <a:pt x="71" y="8"/>
                        <a:pt x="71" y="8"/>
                      </a:cubicBezTo>
                      <a:cubicBezTo>
                        <a:pt x="71" y="8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6"/>
                        <a:pt x="71" y="6"/>
                        <a:pt x="70" y="5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70" y="4"/>
                        <a:pt x="70" y="4"/>
                        <a:pt x="69" y="4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5" y="3"/>
                        <a:pt x="63" y="3"/>
                      </a:cubicBezTo>
                      <a:cubicBezTo>
                        <a:pt x="58" y="3"/>
                        <a:pt x="54" y="2"/>
                        <a:pt x="52" y="1"/>
                      </a:cubicBezTo>
                      <a:cubicBezTo>
                        <a:pt x="47" y="2"/>
                        <a:pt x="40" y="3"/>
                        <a:pt x="32" y="3"/>
                      </a:cubicBezTo>
                      <a:cubicBezTo>
                        <a:pt x="23" y="3"/>
                        <a:pt x="15" y="2"/>
                        <a:pt x="10" y="0"/>
                      </a:cubicBezTo>
                      <a:cubicBezTo>
                        <a:pt x="9" y="2"/>
                        <a:pt x="8" y="3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1"/>
                        <a:pt x="5" y="12"/>
                        <a:pt x="5" y="12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4" y="17"/>
                      </a:cubicBezTo>
                      <a:cubicBezTo>
                        <a:pt x="2" y="17"/>
                        <a:pt x="0" y="20"/>
                        <a:pt x="0" y="23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8"/>
                        <a:pt x="2" y="40"/>
                        <a:pt x="5" y="40"/>
                      </a:cubicBezTo>
                      <a:cubicBezTo>
                        <a:pt x="5" y="40"/>
                        <a:pt x="15" y="70"/>
                        <a:pt x="24" y="70"/>
                      </a:cubicBezTo>
                      <a:cubicBezTo>
                        <a:pt x="53" y="70"/>
                        <a:pt x="53" y="70"/>
                        <a:pt x="53" y="70"/>
                      </a:cubicBezTo>
                      <a:cubicBezTo>
                        <a:pt x="62" y="70"/>
                        <a:pt x="72" y="40"/>
                        <a:pt x="72" y="40"/>
                      </a:cubicBezTo>
                      <a:cubicBezTo>
                        <a:pt x="75" y="40"/>
                        <a:pt x="78" y="38"/>
                        <a:pt x="78" y="35"/>
                      </a:cubicBezTo>
                      <a:cubicBezTo>
                        <a:pt x="78" y="23"/>
                        <a:pt x="78" y="23"/>
                        <a:pt x="78" y="23"/>
                      </a:cubicBezTo>
                      <a:cubicBezTo>
                        <a:pt x="78" y="20"/>
                        <a:pt x="76" y="18"/>
                        <a:pt x="74" y="17"/>
                      </a:cubicBez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0" name="Rectangle 382">
                  <a:extLst>
                    <a:ext uri="{FF2B5EF4-FFF2-40B4-BE49-F238E27FC236}">
                      <a16:creationId xmlns:a16="http://schemas.microsoft.com/office/drawing/2014/main" id="{154B29B6-E891-442B-A6D8-A2E713B86B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85050" y="5790185"/>
                  <a:ext cx="436795" cy="28235"/>
                </a:xfrm>
                <a:prstGeom prst="rect">
                  <a:avLst/>
                </a:prstGeom>
                <a:solidFill>
                  <a:srgbClr val="583618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1" name="Rectangle 383">
                  <a:extLst>
                    <a:ext uri="{FF2B5EF4-FFF2-40B4-BE49-F238E27FC236}">
                      <a16:creationId xmlns:a16="http://schemas.microsoft.com/office/drawing/2014/main" id="{AD6A7548-167F-4E17-8636-A9EBD99142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64418" y="5790185"/>
                  <a:ext cx="78059" cy="28235"/>
                </a:xfrm>
                <a:prstGeom prst="rect">
                  <a:avLst/>
                </a:pr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2" name="Freeform 93">
                  <a:extLst>
                    <a:ext uri="{FF2B5EF4-FFF2-40B4-BE49-F238E27FC236}">
                      <a16:creationId xmlns:a16="http://schemas.microsoft.com/office/drawing/2014/main" id="{3DBD304B-ED22-48E6-8EA5-E3E63391C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99373" y="5638752"/>
                  <a:ext cx="96509" cy="243049"/>
                </a:xfrm>
                <a:custGeom>
                  <a:avLst/>
                  <a:gdLst>
                    <a:gd name="T0" fmla="*/ 51 w 51"/>
                    <a:gd name="T1" fmla="*/ 0 h 102"/>
                    <a:gd name="T2" fmla="*/ 51 w 51"/>
                    <a:gd name="T3" fmla="*/ 102 h 102"/>
                    <a:gd name="T4" fmla="*/ 0 w 51"/>
                    <a:gd name="T5" fmla="*/ 51 h 102"/>
                    <a:gd name="T6" fmla="*/ 51 w 51"/>
                    <a:gd name="T7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102">
                      <a:moveTo>
                        <a:pt x="51" y="0"/>
                      </a:moveTo>
                      <a:cubicBezTo>
                        <a:pt x="51" y="102"/>
                        <a:pt x="51" y="102"/>
                        <a:pt x="51" y="102"/>
                      </a:cubicBezTo>
                      <a:cubicBezTo>
                        <a:pt x="22" y="102"/>
                        <a:pt x="0" y="79"/>
                        <a:pt x="0" y="51"/>
                      </a:cubicBezTo>
                      <a:cubicBezTo>
                        <a:pt x="0" y="23"/>
                        <a:pt x="22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3" name="Freeform 265">
                  <a:extLst>
                    <a:ext uri="{FF2B5EF4-FFF2-40B4-BE49-F238E27FC236}">
                      <a16:creationId xmlns:a16="http://schemas.microsoft.com/office/drawing/2014/main" id="{E532804C-D782-48A9-BAC4-50CCFAFE66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94772" y="5003603"/>
                  <a:ext cx="761819" cy="771971"/>
                </a:xfrm>
                <a:custGeom>
                  <a:avLst/>
                  <a:gdLst>
                    <a:gd name="T0" fmla="*/ 68 w 382"/>
                    <a:gd name="T1" fmla="*/ 0 h 397"/>
                    <a:gd name="T2" fmla="*/ 106 w 382"/>
                    <a:gd name="T3" fmla="*/ 0 h 397"/>
                    <a:gd name="T4" fmla="*/ 159 w 382"/>
                    <a:gd name="T5" fmla="*/ 120 h 397"/>
                    <a:gd name="T6" fmla="*/ 213 w 382"/>
                    <a:gd name="T7" fmla="*/ 0 h 397"/>
                    <a:gd name="T8" fmla="*/ 253 w 382"/>
                    <a:gd name="T9" fmla="*/ 0 h 397"/>
                    <a:gd name="T10" fmla="*/ 301 w 382"/>
                    <a:gd name="T11" fmla="*/ 20 h 397"/>
                    <a:gd name="T12" fmla="*/ 382 w 382"/>
                    <a:gd name="T13" fmla="*/ 159 h 397"/>
                    <a:gd name="T14" fmla="*/ 355 w 382"/>
                    <a:gd name="T15" fmla="*/ 163 h 397"/>
                    <a:gd name="T16" fmla="*/ 323 w 382"/>
                    <a:gd name="T17" fmla="*/ 177 h 397"/>
                    <a:gd name="T18" fmla="*/ 253 w 382"/>
                    <a:gd name="T19" fmla="*/ 101 h 397"/>
                    <a:gd name="T20" fmla="*/ 252 w 382"/>
                    <a:gd name="T21" fmla="*/ 397 h 397"/>
                    <a:gd name="T22" fmla="*/ 69 w 382"/>
                    <a:gd name="T23" fmla="*/ 397 h 397"/>
                    <a:gd name="T24" fmla="*/ 68 w 382"/>
                    <a:gd name="T25" fmla="*/ 125 h 397"/>
                    <a:gd name="T26" fmla="*/ 59 w 382"/>
                    <a:gd name="T27" fmla="*/ 125 h 397"/>
                    <a:gd name="T28" fmla="*/ 59 w 382"/>
                    <a:gd name="T29" fmla="*/ 247 h 397"/>
                    <a:gd name="T30" fmla="*/ 0 w 382"/>
                    <a:gd name="T31" fmla="*/ 247 h 397"/>
                    <a:gd name="T32" fmla="*/ 0 w 382"/>
                    <a:gd name="T33" fmla="*/ 68 h 397"/>
                    <a:gd name="T34" fmla="*/ 68 w 382"/>
                    <a:gd name="T35" fmla="*/ 0 h 397"/>
                    <a:gd name="connsiteX0" fmla="*/ 1780 w 10000"/>
                    <a:gd name="connsiteY0" fmla="*/ 0 h 10078"/>
                    <a:gd name="connsiteX1" fmla="*/ 2775 w 10000"/>
                    <a:gd name="connsiteY1" fmla="*/ 0 h 10078"/>
                    <a:gd name="connsiteX2" fmla="*/ 4162 w 10000"/>
                    <a:gd name="connsiteY2" fmla="*/ 3023 h 10078"/>
                    <a:gd name="connsiteX3" fmla="*/ 5576 w 10000"/>
                    <a:gd name="connsiteY3" fmla="*/ 0 h 10078"/>
                    <a:gd name="connsiteX4" fmla="*/ 6623 w 10000"/>
                    <a:gd name="connsiteY4" fmla="*/ 0 h 10078"/>
                    <a:gd name="connsiteX5" fmla="*/ 7880 w 10000"/>
                    <a:gd name="connsiteY5" fmla="*/ 504 h 10078"/>
                    <a:gd name="connsiteX6" fmla="*/ 10000 w 10000"/>
                    <a:gd name="connsiteY6" fmla="*/ 4005 h 10078"/>
                    <a:gd name="connsiteX7" fmla="*/ 9293 w 10000"/>
                    <a:gd name="connsiteY7" fmla="*/ 4106 h 10078"/>
                    <a:gd name="connsiteX8" fmla="*/ 8455 w 10000"/>
                    <a:gd name="connsiteY8" fmla="*/ 4458 h 10078"/>
                    <a:gd name="connsiteX9" fmla="*/ 6623 w 10000"/>
                    <a:gd name="connsiteY9" fmla="*/ 2544 h 10078"/>
                    <a:gd name="connsiteX10" fmla="*/ 6597 w 10000"/>
                    <a:gd name="connsiteY10" fmla="*/ 10000 h 10078"/>
                    <a:gd name="connsiteX11" fmla="*/ 1806 w 10000"/>
                    <a:gd name="connsiteY11" fmla="*/ 10000 h 10078"/>
                    <a:gd name="connsiteX12" fmla="*/ 1780 w 10000"/>
                    <a:gd name="connsiteY12" fmla="*/ 3149 h 10078"/>
                    <a:gd name="connsiteX13" fmla="*/ 1545 w 10000"/>
                    <a:gd name="connsiteY13" fmla="*/ 3149 h 10078"/>
                    <a:gd name="connsiteX14" fmla="*/ 1545 w 10000"/>
                    <a:gd name="connsiteY14" fmla="*/ 10078 h 10078"/>
                    <a:gd name="connsiteX15" fmla="*/ 0 w 10000"/>
                    <a:gd name="connsiteY15" fmla="*/ 6222 h 10078"/>
                    <a:gd name="connsiteX16" fmla="*/ 0 w 10000"/>
                    <a:gd name="connsiteY16" fmla="*/ 1713 h 10078"/>
                    <a:gd name="connsiteX17" fmla="*/ 1780 w 10000"/>
                    <a:gd name="connsiteY17" fmla="*/ 0 h 10078"/>
                    <a:gd name="connsiteX0" fmla="*/ 1780 w 10000"/>
                    <a:gd name="connsiteY0" fmla="*/ 0 h 10460"/>
                    <a:gd name="connsiteX1" fmla="*/ 2775 w 10000"/>
                    <a:gd name="connsiteY1" fmla="*/ 0 h 10460"/>
                    <a:gd name="connsiteX2" fmla="*/ 4162 w 10000"/>
                    <a:gd name="connsiteY2" fmla="*/ 3023 h 10460"/>
                    <a:gd name="connsiteX3" fmla="*/ 5576 w 10000"/>
                    <a:gd name="connsiteY3" fmla="*/ 0 h 10460"/>
                    <a:gd name="connsiteX4" fmla="*/ 6623 w 10000"/>
                    <a:gd name="connsiteY4" fmla="*/ 0 h 10460"/>
                    <a:gd name="connsiteX5" fmla="*/ 7880 w 10000"/>
                    <a:gd name="connsiteY5" fmla="*/ 504 h 10460"/>
                    <a:gd name="connsiteX6" fmla="*/ 10000 w 10000"/>
                    <a:gd name="connsiteY6" fmla="*/ 4005 h 10460"/>
                    <a:gd name="connsiteX7" fmla="*/ 9293 w 10000"/>
                    <a:gd name="connsiteY7" fmla="*/ 4106 h 10460"/>
                    <a:gd name="connsiteX8" fmla="*/ 8455 w 10000"/>
                    <a:gd name="connsiteY8" fmla="*/ 4458 h 10460"/>
                    <a:gd name="connsiteX9" fmla="*/ 6623 w 10000"/>
                    <a:gd name="connsiteY9" fmla="*/ 2544 h 10460"/>
                    <a:gd name="connsiteX10" fmla="*/ 6597 w 10000"/>
                    <a:gd name="connsiteY10" fmla="*/ 10000 h 10460"/>
                    <a:gd name="connsiteX11" fmla="*/ 1806 w 10000"/>
                    <a:gd name="connsiteY11" fmla="*/ 10000 h 10460"/>
                    <a:gd name="connsiteX12" fmla="*/ 1780 w 10000"/>
                    <a:gd name="connsiteY12" fmla="*/ 3149 h 10460"/>
                    <a:gd name="connsiteX13" fmla="*/ 1545 w 10000"/>
                    <a:gd name="connsiteY13" fmla="*/ 3149 h 10460"/>
                    <a:gd name="connsiteX14" fmla="*/ 1545 w 10000"/>
                    <a:gd name="connsiteY14" fmla="*/ 10078 h 10460"/>
                    <a:gd name="connsiteX15" fmla="*/ 94 w 10000"/>
                    <a:gd name="connsiteY15" fmla="*/ 9615 h 10460"/>
                    <a:gd name="connsiteX16" fmla="*/ 0 w 10000"/>
                    <a:gd name="connsiteY16" fmla="*/ 1713 h 10460"/>
                    <a:gd name="connsiteX17" fmla="*/ 1780 w 10000"/>
                    <a:gd name="connsiteY17" fmla="*/ 0 h 10460"/>
                    <a:gd name="connsiteX0" fmla="*/ 1780 w 10000"/>
                    <a:gd name="connsiteY0" fmla="*/ 0 h 10005"/>
                    <a:gd name="connsiteX1" fmla="*/ 2775 w 10000"/>
                    <a:gd name="connsiteY1" fmla="*/ 0 h 10005"/>
                    <a:gd name="connsiteX2" fmla="*/ 4162 w 10000"/>
                    <a:gd name="connsiteY2" fmla="*/ 3023 h 10005"/>
                    <a:gd name="connsiteX3" fmla="*/ 5576 w 10000"/>
                    <a:gd name="connsiteY3" fmla="*/ 0 h 10005"/>
                    <a:gd name="connsiteX4" fmla="*/ 6623 w 10000"/>
                    <a:gd name="connsiteY4" fmla="*/ 0 h 10005"/>
                    <a:gd name="connsiteX5" fmla="*/ 7880 w 10000"/>
                    <a:gd name="connsiteY5" fmla="*/ 504 h 10005"/>
                    <a:gd name="connsiteX6" fmla="*/ 10000 w 10000"/>
                    <a:gd name="connsiteY6" fmla="*/ 4005 h 10005"/>
                    <a:gd name="connsiteX7" fmla="*/ 9293 w 10000"/>
                    <a:gd name="connsiteY7" fmla="*/ 4106 h 10005"/>
                    <a:gd name="connsiteX8" fmla="*/ 8455 w 10000"/>
                    <a:gd name="connsiteY8" fmla="*/ 4458 h 10005"/>
                    <a:gd name="connsiteX9" fmla="*/ 6623 w 10000"/>
                    <a:gd name="connsiteY9" fmla="*/ 2544 h 10005"/>
                    <a:gd name="connsiteX10" fmla="*/ 6597 w 10000"/>
                    <a:gd name="connsiteY10" fmla="*/ 10000 h 10005"/>
                    <a:gd name="connsiteX11" fmla="*/ 1806 w 10000"/>
                    <a:gd name="connsiteY11" fmla="*/ 10000 h 10005"/>
                    <a:gd name="connsiteX12" fmla="*/ 1780 w 10000"/>
                    <a:gd name="connsiteY12" fmla="*/ 3149 h 10005"/>
                    <a:gd name="connsiteX13" fmla="*/ 1545 w 10000"/>
                    <a:gd name="connsiteY13" fmla="*/ 3149 h 10005"/>
                    <a:gd name="connsiteX14" fmla="*/ 1545 w 10000"/>
                    <a:gd name="connsiteY14" fmla="*/ 9492 h 10005"/>
                    <a:gd name="connsiteX15" fmla="*/ 94 w 10000"/>
                    <a:gd name="connsiteY15" fmla="*/ 9615 h 10005"/>
                    <a:gd name="connsiteX16" fmla="*/ 0 w 10000"/>
                    <a:gd name="connsiteY16" fmla="*/ 1713 h 10005"/>
                    <a:gd name="connsiteX17" fmla="*/ 1780 w 10000"/>
                    <a:gd name="connsiteY17" fmla="*/ 0 h 10005"/>
                    <a:gd name="connsiteX0" fmla="*/ 1780 w 10000"/>
                    <a:gd name="connsiteY0" fmla="*/ 0 h 10000"/>
                    <a:gd name="connsiteX1" fmla="*/ 2775 w 10000"/>
                    <a:gd name="connsiteY1" fmla="*/ 0 h 10000"/>
                    <a:gd name="connsiteX2" fmla="*/ 4162 w 10000"/>
                    <a:gd name="connsiteY2" fmla="*/ 3023 h 10000"/>
                    <a:gd name="connsiteX3" fmla="*/ 5576 w 10000"/>
                    <a:gd name="connsiteY3" fmla="*/ 0 h 10000"/>
                    <a:gd name="connsiteX4" fmla="*/ 6623 w 10000"/>
                    <a:gd name="connsiteY4" fmla="*/ 0 h 10000"/>
                    <a:gd name="connsiteX5" fmla="*/ 7880 w 10000"/>
                    <a:gd name="connsiteY5" fmla="*/ 504 h 10000"/>
                    <a:gd name="connsiteX6" fmla="*/ 10000 w 10000"/>
                    <a:gd name="connsiteY6" fmla="*/ 4005 h 10000"/>
                    <a:gd name="connsiteX7" fmla="*/ 9293 w 10000"/>
                    <a:gd name="connsiteY7" fmla="*/ 4106 h 10000"/>
                    <a:gd name="connsiteX8" fmla="*/ 8455 w 10000"/>
                    <a:gd name="connsiteY8" fmla="*/ 4458 h 10000"/>
                    <a:gd name="connsiteX9" fmla="*/ 6623 w 10000"/>
                    <a:gd name="connsiteY9" fmla="*/ 2544 h 10000"/>
                    <a:gd name="connsiteX10" fmla="*/ 6597 w 10000"/>
                    <a:gd name="connsiteY10" fmla="*/ 10000 h 10000"/>
                    <a:gd name="connsiteX11" fmla="*/ 1806 w 10000"/>
                    <a:gd name="connsiteY11" fmla="*/ 10000 h 10000"/>
                    <a:gd name="connsiteX12" fmla="*/ 1780 w 10000"/>
                    <a:gd name="connsiteY12" fmla="*/ 3149 h 10000"/>
                    <a:gd name="connsiteX13" fmla="*/ 1545 w 10000"/>
                    <a:gd name="connsiteY13" fmla="*/ 3149 h 10000"/>
                    <a:gd name="connsiteX14" fmla="*/ 1545 w 10000"/>
                    <a:gd name="connsiteY14" fmla="*/ 9492 h 10000"/>
                    <a:gd name="connsiteX15" fmla="*/ 94 w 10000"/>
                    <a:gd name="connsiteY15" fmla="*/ 9615 h 10000"/>
                    <a:gd name="connsiteX16" fmla="*/ 0 w 10000"/>
                    <a:gd name="connsiteY16" fmla="*/ 1713 h 10000"/>
                    <a:gd name="connsiteX17" fmla="*/ 1780 w 10000"/>
                    <a:gd name="connsiteY17" fmla="*/ 0 h 10000"/>
                    <a:gd name="connsiteX0" fmla="*/ 1780 w 10000"/>
                    <a:gd name="connsiteY0" fmla="*/ 0 h 10000"/>
                    <a:gd name="connsiteX1" fmla="*/ 2775 w 10000"/>
                    <a:gd name="connsiteY1" fmla="*/ 0 h 10000"/>
                    <a:gd name="connsiteX2" fmla="*/ 4162 w 10000"/>
                    <a:gd name="connsiteY2" fmla="*/ 3023 h 10000"/>
                    <a:gd name="connsiteX3" fmla="*/ 5576 w 10000"/>
                    <a:gd name="connsiteY3" fmla="*/ 0 h 10000"/>
                    <a:gd name="connsiteX4" fmla="*/ 6623 w 10000"/>
                    <a:gd name="connsiteY4" fmla="*/ 0 h 10000"/>
                    <a:gd name="connsiteX5" fmla="*/ 7880 w 10000"/>
                    <a:gd name="connsiteY5" fmla="*/ 504 h 10000"/>
                    <a:gd name="connsiteX6" fmla="*/ 10000 w 10000"/>
                    <a:gd name="connsiteY6" fmla="*/ 4005 h 10000"/>
                    <a:gd name="connsiteX7" fmla="*/ 9293 w 10000"/>
                    <a:gd name="connsiteY7" fmla="*/ 4106 h 10000"/>
                    <a:gd name="connsiteX8" fmla="*/ 8455 w 10000"/>
                    <a:gd name="connsiteY8" fmla="*/ 4458 h 10000"/>
                    <a:gd name="connsiteX9" fmla="*/ 6623 w 10000"/>
                    <a:gd name="connsiteY9" fmla="*/ 2544 h 10000"/>
                    <a:gd name="connsiteX10" fmla="*/ 6597 w 10000"/>
                    <a:gd name="connsiteY10" fmla="*/ 10000 h 10000"/>
                    <a:gd name="connsiteX11" fmla="*/ 1806 w 10000"/>
                    <a:gd name="connsiteY11" fmla="*/ 10000 h 10000"/>
                    <a:gd name="connsiteX12" fmla="*/ 1780 w 10000"/>
                    <a:gd name="connsiteY12" fmla="*/ 3149 h 10000"/>
                    <a:gd name="connsiteX13" fmla="*/ 1545 w 10000"/>
                    <a:gd name="connsiteY13" fmla="*/ 3149 h 10000"/>
                    <a:gd name="connsiteX14" fmla="*/ 1545 w 10000"/>
                    <a:gd name="connsiteY14" fmla="*/ 9492 h 10000"/>
                    <a:gd name="connsiteX15" fmla="*/ 94 w 10000"/>
                    <a:gd name="connsiteY15" fmla="*/ 9615 h 10000"/>
                    <a:gd name="connsiteX16" fmla="*/ 0 w 10000"/>
                    <a:gd name="connsiteY16" fmla="*/ 1713 h 10000"/>
                    <a:gd name="connsiteX17" fmla="*/ 1780 w 10000"/>
                    <a:gd name="connsiteY17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000" h="10000">
                      <a:moveTo>
                        <a:pt x="1780" y="0"/>
                      </a:moveTo>
                      <a:lnTo>
                        <a:pt x="2775" y="0"/>
                      </a:lnTo>
                      <a:lnTo>
                        <a:pt x="4162" y="3023"/>
                      </a:lnTo>
                      <a:cubicBezTo>
                        <a:pt x="4162" y="3023"/>
                        <a:pt x="5209" y="856"/>
                        <a:pt x="5576" y="0"/>
                      </a:cubicBezTo>
                      <a:lnTo>
                        <a:pt x="6623" y="0"/>
                      </a:lnTo>
                      <a:cubicBezTo>
                        <a:pt x="7094" y="0"/>
                        <a:pt x="7539" y="202"/>
                        <a:pt x="7880" y="504"/>
                      </a:cubicBezTo>
                      <a:cubicBezTo>
                        <a:pt x="8194" y="806"/>
                        <a:pt x="10000" y="4005"/>
                        <a:pt x="10000" y="4005"/>
                      </a:cubicBezTo>
                      <a:lnTo>
                        <a:pt x="9293" y="4106"/>
                      </a:lnTo>
                      <a:lnTo>
                        <a:pt x="8455" y="4458"/>
                      </a:lnTo>
                      <a:lnTo>
                        <a:pt x="6623" y="2544"/>
                      </a:lnTo>
                      <a:cubicBezTo>
                        <a:pt x="6614" y="5029"/>
                        <a:pt x="6606" y="7515"/>
                        <a:pt x="6597" y="10000"/>
                      </a:cubicBezTo>
                      <a:lnTo>
                        <a:pt x="1806" y="10000"/>
                      </a:lnTo>
                      <a:cubicBezTo>
                        <a:pt x="1797" y="7716"/>
                        <a:pt x="1789" y="5433"/>
                        <a:pt x="1780" y="3149"/>
                      </a:cubicBezTo>
                      <a:cubicBezTo>
                        <a:pt x="1545" y="3149"/>
                        <a:pt x="1584" y="2092"/>
                        <a:pt x="1545" y="3149"/>
                      </a:cubicBezTo>
                      <a:cubicBezTo>
                        <a:pt x="1506" y="4206"/>
                        <a:pt x="2193" y="9401"/>
                        <a:pt x="1545" y="9492"/>
                      </a:cubicBezTo>
                      <a:cubicBezTo>
                        <a:pt x="897" y="9583"/>
                        <a:pt x="94" y="9615"/>
                        <a:pt x="94" y="9615"/>
                      </a:cubicBezTo>
                      <a:cubicBezTo>
                        <a:pt x="63" y="6981"/>
                        <a:pt x="31" y="4347"/>
                        <a:pt x="0" y="1713"/>
                      </a:cubicBezTo>
                      <a:cubicBezTo>
                        <a:pt x="0" y="781"/>
                        <a:pt x="812" y="0"/>
                        <a:pt x="1780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  <a:p>
                  <a:pPr defTabSz="932319"/>
                  <a:endParaRPr lang="en-US" sz="1835" dirty="0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04" name="Rectangle 283">
                  <a:extLst>
                    <a:ext uri="{FF2B5EF4-FFF2-40B4-BE49-F238E27FC236}">
                      <a16:creationId xmlns:a16="http://schemas.microsoft.com/office/drawing/2014/main" id="{BF9E8578-1FA2-47E9-9C84-CFE38BDCC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07547" y="4806599"/>
                  <a:ext cx="134528" cy="25037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  <p:sp>
            <p:nvSpPr>
              <p:cNvPr id="77" name="Freeform 286">
                <a:extLst>
                  <a:ext uri="{FF2B5EF4-FFF2-40B4-BE49-F238E27FC236}">
                    <a16:creationId xmlns:a16="http://schemas.microsoft.com/office/drawing/2014/main" id="{B902B1AA-B36E-4CDB-B847-93A5FAD81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4988" y="4946156"/>
                <a:ext cx="119804" cy="435597"/>
              </a:xfrm>
              <a:custGeom>
                <a:avLst/>
                <a:gdLst>
                  <a:gd name="T0" fmla="*/ 49 w 50"/>
                  <a:gd name="T1" fmla="*/ 49 h 219"/>
                  <a:gd name="T2" fmla="*/ 0 w 50"/>
                  <a:gd name="T3" fmla="*/ 0 h 219"/>
                  <a:gd name="T4" fmla="*/ 0 w 50"/>
                  <a:gd name="T5" fmla="*/ 219 h 219"/>
                  <a:gd name="T6" fmla="*/ 50 w 50"/>
                  <a:gd name="T7" fmla="*/ 219 h 219"/>
                  <a:gd name="T8" fmla="*/ 49 w 50"/>
                  <a:gd name="T9" fmla="*/ 4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9">
                    <a:moveTo>
                      <a:pt x="49" y="49"/>
                    </a:moveTo>
                    <a:cubicBezTo>
                      <a:pt x="49" y="22"/>
                      <a:pt x="27" y="0"/>
                      <a:pt x="0" y="0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50" y="219"/>
                      <a:pt x="50" y="219"/>
                      <a:pt x="50" y="219"/>
                    </a:cubicBezTo>
                    <a:lnTo>
                      <a:pt x="49" y="49"/>
                    </a:lnTo>
                    <a:close/>
                  </a:path>
                </a:pathLst>
              </a:custGeom>
              <a:solidFill>
                <a:srgbClr val="6D5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</p:grpSp>
        <p:sp>
          <p:nvSpPr>
            <p:cNvPr id="75" name="Freeform 276">
              <a:extLst>
                <a:ext uri="{FF2B5EF4-FFF2-40B4-BE49-F238E27FC236}">
                  <a16:creationId xmlns:a16="http://schemas.microsoft.com/office/drawing/2014/main" id="{6F7EFA11-4AA6-4B47-9659-8B44B3F03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5066" y="5328720"/>
              <a:ext cx="158938" cy="89633"/>
            </a:xfrm>
            <a:custGeom>
              <a:avLst/>
              <a:gdLst>
                <a:gd name="T0" fmla="*/ 128 w 128"/>
                <a:gd name="T1" fmla="*/ 0 h 66"/>
                <a:gd name="T2" fmla="*/ 0 w 128"/>
                <a:gd name="T3" fmla="*/ 0 h 66"/>
                <a:gd name="T4" fmla="*/ 0 w 128"/>
                <a:gd name="T5" fmla="*/ 66 h 66"/>
                <a:gd name="T6" fmla="*/ 66 w 128"/>
                <a:gd name="T7" fmla="*/ 66 h 66"/>
                <a:gd name="T8" fmla="*/ 91 w 128"/>
                <a:gd name="T9" fmla="*/ 38 h 66"/>
                <a:gd name="T10" fmla="*/ 91 w 128"/>
                <a:gd name="T11" fmla="*/ 66 h 66"/>
                <a:gd name="T12" fmla="*/ 128 w 128"/>
                <a:gd name="T13" fmla="*/ 66 h 66"/>
                <a:gd name="T14" fmla="*/ 128 w 128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6">
                  <a:moveTo>
                    <a:pt x="128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66" y="66"/>
                  </a:lnTo>
                  <a:lnTo>
                    <a:pt x="91" y="38"/>
                  </a:lnTo>
                  <a:lnTo>
                    <a:pt x="91" y="66"/>
                  </a:lnTo>
                  <a:lnTo>
                    <a:pt x="128" y="6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D3597C8-C488-4883-BC7C-04C36A368ED8}"/>
              </a:ext>
            </a:extLst>
          </p:cNvPr>
          <p:cNvGrpSpPr/>
          <p:nvPr/>
        </p:nvGrpSpPr>
        <p:grpSpPr>
          <a:xfrm>
            <a:off x="8659933" y="3705739"/>
            <a:ext cx="1317095" cy="2278985"/>
            <a:chOff x="9103525" y="4613359"/>
            <a:chExt cx="1291387" cy="2234502"/>
          </a:xfrm>
        </p:grpSpPr>
        <p:sp>
          <p:nvSpPr>
            <p:cNvPr id="106" name="Rectangle 96">
              <a:extLst>
                <a:ext uri="{FF2B5EF4-FFF2-40B4-BE49-F238E27FC236}">
                  <a16:creationId xmlns:a16="http://schemas.microsoft.com/office/drawing/2014/main" id="{F3298719-65D9-4792-87E7-494A5AD64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2331" y="5608172"/>
              <a:ext cx="502552" cy="51345"/>
            </a:xfrm>
            <a:prstGeom prst="rect">
              <a:avLst/>
            </a:pr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A87E5792-7D26-4EE6-8DEE-9AAF1CF552B6}"/>
                </a:ext>
              </a:extLst>
            </p:cNvPr>
            <p:cNvGrpSpPr/>
            <p:nvPr/>
          </p:nvGrpSpPr>
          <p:grpSpPr>
            <a:xfrm>
              <a:off x="9103525" y="4613359"/>
              <a:ext cx="1291387" cy="2234502"/>
              <a:chOff x="9103525" y="4613359"/>
              <a:chExt cx="1291387" cy="2234502"/>
            </a:xfrm>
          </p:grpSpPr>
          <p:sp>
            <p:nvSpPr>
              <p:cNvPr id="108" name="Freeform 331">
                <a:extLst>
                  <a:ext uri="{FF2B5EF4-FFF2-40B4-BE49-F238E27FC236}">
                    <a16:creationId xmlns:a16="http://schemas.microsoft.com/office/drawing/2014/main" id="{D77B376E-2E45-48A4-B4AE-3AACF143A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7212" y="5837054"/>
                <a:ext cx="221117" cy="987384"/>
              </a:xfrm>
              <a:custGeom>
                <a:avLst/>
                <a:gdLst>
                  <a:gd name="T0" fmla="*/ 90 w 108"/>
                  <a:gd name="T1" fmla="*/ 497 h 497"/>
                  <a:gd name="T2" fmla="*/ 13 w 108"/>
                  <a:gd name="T3" fmla="*/ 497 h 497"/>
                  <a:gd name="T4" fmla="*/ 0 w 108"/>
                  <a:gd name="T5" fmla="*/ 0 h 497"/>
                  <a:gd name="T6" fmla="*/ 108 w 108"/>
                  <a:gd name="T7" fmla="*/ 0 h 497"/>
                  <a:gd name="T8" fmla="*/ 90 w 108"/>
                  <a:gd name="T9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497">
                    <a:moveTo>
                      <a:pt x="90" y="497"/>
                    </a:moveTo>
                    <a:lnTo>
                      <a:pt x="13" y="497"/>
                    </a:lnTo>
                    <a:lnTo>
                      <a:pt x="0" y="0"/>
                    </a:lnTo>
                    <a:lnTo>
                      <a:pt x="108" y="0"/>
                    </a:lnTo>
                    <a:lnTo>
                      <a:pt x="90" y="49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09" name="Freeform 332">
                <a:extLst>
                  <a:ext uri="{FF2B5EF4-FFF2-40B4-BE49-F238E27FC236}">
                    <a16:creationId xmlns:a16="http://schemas.microsoft.com/office/drawing/2014/main" id="{4FEFE9F3-B430-4FC6-916E-5798C9855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4628" y="5842855"/>
                <a:ext cx="206302" cy="949089"/>
              </a:xfrm>
              <a:custGeom>
                <a:avLst/>
                <a:gdLst>
                  <a:gd name="T0" fmla="*/ 97 w 110"/>
                  <a:gd name="T1" fmla="*/ 497 h 497"/>
                  <a:gd name="T2" fmla="*/ 20 w 110"/>
                  <a:gd name="T3" fmla="*/ 497 h 497"/>
                  <a:gd name="T4" fmla="*/ 0 w 110"/>
                  <a:gd name="T5" fmla="*/ 0 h 497"/>
                  <a:gd name="T6" fmla="*/ 110 w 110"/>
                  <a:gd name="T7" fmla="*/ 0 h 497"/>
                  <a:gd name="T8" fmla="*/ 97 w 110"/>
                  <a:gd name="T9" fmla="*/ 497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497">
                    <a:moveTo>
                      <a:pt x="97" y="497"/>
                    </a:moveTo>
                    <a:lnTo>
                      <a:pt x="20" y="497"/>
                    </a:lnTo>
                    <a:lnTo>
                      <a:pt x="0" y="0"/>
                    </a:lnTo>
                    <a:lnTo>
                      <a:pt x="110" y="0"/>
                    </a:lnTo>
                    <a:lnTo>
                      <a:pt x="97" y="49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0" name="Freeform 90">
                <a:extLst>
                  <a:ext uri="{FF2B5EF4-FFF2-40B4-BE49-F238E27FC236}">
                    <a16:creationId xmlns:a16="http://schemas.microsoft.com/office/drawing/2014/main" id="{D58FC293-8072-45ED-91FC-32CF49F30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3525" y="5099397"/>
                <a:ext cx="731267" cy="759273"/>
              </a:xfrm>
              <a:custGeom>
                <a:avLst/>
                <a:gdLst>
                  <a:gd name="T0" fmla="*/ 69 w 327"/>
                  <a:gd name="T1" fmla="*/ 0 h 340"/>
                  <a:gd name="T2" fmla="*/ 258 w 327"/>
                  <a:gd name="T3" fmla="*/ 0 h 340"/>
                  <a:gd name="T4" fmla="*/ 327 w 327"/>
                  <a:gd name="T5" fmla="*/ 70 h 340"/>
                  <a:gd name="T6" fmla="*/ 327 w 327"/>
                  <a:gd name="T7" fmla="*/ 128 h 340"/>
                  <a:gd name="T8" fmla="*/ 258 w 327"/>
                  <a:gd name="T9" fmla="*/ 128 h 340"/>
                  <a:gd name="T10" fmla="*/ 258 w 327"/>
                  <a:gd name="T11" fmla="*/ 340 h 340"/>
                  <a:gd name="T12" fmla="*/ 69 w 327"/>
                  <a:gd name="T13" fmla="*/ 340 h 340"/>
                  <a:gd name="T14" fmla="*/ 69 w 327"/>
                  <a:gd name="T15" fmla="*/ 128 h 340"/>
                  <a:gd name="T16" fmla="*/ 0 w 327"/>
                  <a:gd name="T17" fmla="*/ 128 h 340"/>
                  <a:gd name="T18" fmla="*/ 0 w 327"/>
                  <a:gd name="T19" fmla="*/ 70 h 340"/>
                  <a:gd name="T20" fmla="*/ 69 w 327"/>
                  <a:gd name="T21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7" h="340">
                    <a:moveTo>
                      <a:pt x="69" y="0"/>
                    </a:moveTo>
                    <a:cubicBezTo>
                      <a:pt x="258" y="0"/>
                      <a:pt x="258" y="0"/>
                      <a:pt x="258" y="0"/>
                    </a:cubicBezTo>
                    <a:cubicBezTo>
                      <a:pt x="296" y="0"/>
                      <a:pt x="327" y="32"/>
                      <a:pt x="327" y="70"/>
                    </a:cubicBezTo>
                    <a:cubicBezTo>
                      <a:pt x="327" y="128"/>
                      <a:pt x="327" y="128"/>
                      <a:pt x="327" y="128"/>
                    </a:cubicBezTo>
                    <a:cubicBezTo>
                      <a:pt x="258" y="128"/>
                      <a:pt x="258" y="128"/>
                      <a:pt x="258" y="128"/>
                    </a:cubicBezTo>
                    <a:cubicBezTo>
                      <a:pt x="258" y="340"/>
                      <a:pt x="258" y="340"/>
                      <a:pt x="258" y="340"/>
                    </a:cubicBezTo>
                    <a:cubicBezTo>
                      <a:pt x="69" y="340"/>
                      <a:pt x="69" y="340"/>
                      <a:pt x="69" y="340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2"/>
                      <a:pt x="31" y="0"/>
                      <a:pt x="69" y="0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1" name="Freeform 91">
                <a:extLst>
                  <a:ext uri="{FF2B5EF4-FFF2-40B4-BE49-F238E27FC236}">
                    <a16:creationId xmlns:a16="http://schemas.microsoft.com/office/drawing/2014/main" id="{B6E7754E-0463-4AE0-8CE0-CC5709058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0984" y="5384125"/>
                <a:ext cx="261389" cy="390528"/>
              </a:xfrm>
              <a:custGeom>
                <a:avLst/>
                <a:gdLst>
                  <a:gd name="T0" fmla="*/ 44 w 117"/>
                  <a:gd name="T1" fmla="*/ 175 h 175"/>
                  <a:gd name="T2" fmla="*/ 117 w 117"/>
                  <a:gd name="T3" fmla="*/ 175 h 175"/>
                  <a:gd name="T4" fmla="*/ 117 w 117"/>
                  <a:gd name="T5" fmla="*/ 119 h 175"/>
                  <a:gd name="T6" fmla="*/ 51 w 117"/>
                  <a:gd name="T7" fmla="*/ 119 h 175"/>
                  <a:gd name="T8" fmla="*/ 51 w 117"/>
                  <a:gd name="T9" fmla="*/ 0 h 175"/>
                  <a:gd name="T10" fmla="*/ 0 w 117"/>
                  <a:gd name="T11" fmla="*/ 0 h 175"/>
                  <a:gd name="T12" fmla="*/ 0 w 117"/>
                  <a:gd name="T13" fmla="*/ 131 h 175"/>
                  <a:gd name="T14" fmla="*/ 44 w 117"/>
                  <a:gd name="T1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75">
                    <a:moveTo>
                      <a:pt x="44" y="175"/>
                    </a:moveTo>
                    <a:cubicBezTo>
                      <a:pt x="117" y="175"/>
                      <a:pt x="117" y="175"/>
                      <a:pt x="117" y="175"/>
                    </a:cubicBezTo>
                    <a:cubicBezTo>
                      <a:pt x="117" y="119"/>
                      <a:pt x="117" y="119"/>
                      <a:pt x="117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55"/>
                      <a:pt x="20" y="175"/>
                      <a:pt x="44" y="175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2" name="Rectangle 92">
                <a:extLst>
                  <a:ext uri="{FF2B5EF4-FFF2-40B4-BE49-F238E27FC236}">
                    <a16:creationId xmlns:a16="http://schemas.microsoft.com/office/drawing/2014/main" id="{BCE11185-F181-4679-A716-7BC7A44CE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2195" y="5384125"/>
                <a:ext cx="115136" cy="676812"/>
              </a:xfrm>
              <a:prstGeom prst="rect">
                <a:avLst/>
              </a:pr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3" name="Freeform 93">
                <a:extLst>
                  <a:ext uri="{FF2B5EF4-FFF2-40B4-BE49-F238E27FC236}">
                    <a16:creationId xmlns:a16="http://schemas.microsoft.com/office/drawing/2014/main" id="{5D54DC75-4CE0-4DFB-866F-F412FDE4F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2195" y="5945801"/>
                <a:ext cx="115136" cy="227160"/>
              </a:xfrm>
              <a:custGeom>
                <a:avLst/>
                <a:gdLst>
                  <a:gd name="T0" fmla="*/ 51 w 51"/>
                  <a:gd name="T1" fmla="*/ 0 h 102"/>
                  <a:gd name="T2" fmla="*/ 51 w 51"/>
                  <a:gd name="T3" fmla="*/ 102 h 102"/>
                  <a:gd name="T4" fmla="*/ 0 w 51"/>
                  <a:gd name="T5" fmla="*/ 51 h 102"/>
                  <a:gd name="T6" fmla="*/ 51 w 51"/>
                  <a:gd name="T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02">
                    <a:moveTo>
                      <a:pt x="51" y="0"/>
                    </a:moveTo>
                    <a:cubicBezTo>
                      <a:pt x="51" y="102"/>
                      <a:pt x="51" y="102"/>
                      <a:pt x="51" y="102"/>
                    </a:cubicBezTo>
                    <a:cubicBezTo>
                      <a:pt x="22" y="102"/>
                      <a:pt x="0" y="79"/>
                      <a:pt x="0" y="51"/>
                    </a:cubicBezTo>
                    <a:cubicBezTo>
                      <a:pt x="0" y="23"/>
                      <a:pt x="22" y="0"/>
                      <a:pt x="51" y="0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4" name="Freeform 94">
                <a:extLst>
                  <a:ext uri="{FF2B5EF4-FFF2-40B4-BE49-F238E27FC236}">
                    <a16:creationId xmlns:a16="http://schemas.microsoft.com/office/drawing/2014/main" id="{A162F96D-4258-4680-AE57-670EA3B5C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5683" y="5659518"/>
                <a:ext cx="230271" cy="115136"/>
              </a:xfrm>
              <a:custGeom>
                <a:avLst/>
                <a:gdLst>
                  <a:gd name="T0" fmla="*/ 0 w 103"/>
                  <a:gd name="T1" fmla="*/ 0 h 52"/>
                  <a:gd name="T2" fmla="*/ 103 w 103"/>
                  <a:gd name="T3" fmla="*/ 0 h 52"/>
                  <a:gd name="T4" fmla="*/ 52 w 103"/>
                  <a:gd name="T5" fmla="*/ 52 h 52"/>
                  <a:gd name="T6" fmla="*/ 0 w 10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52">
                    <a:moveTo>
                      <a:pt x="0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9"/>
                      <a:pt x="80" y="52"/>
                      <a:pt x="52" y="52"/>
                    </a:cubicBezTo>
                    <a:cubicBezTo>
                      <a:pt x="23" y="52"/>
                      <a:pt x="0" y="29"/>
                      <a:pt x="0" y="0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5" name="Rectangle 98">
                <a:extLst>
                  <a:ext uri="{FF2B5EF4-FFF2-40B4-BE49-F238E27FC236}">
                    <a16:creationId xmlns:a16="http://schemas.microsoft.com/office/drawing/2014/main" id="{08A1CEDB-EC2F-46EE-AA26-1120937EA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2331" y="5608172"/>
                <a:ext cx="116692" cy="51345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6" name="Rectangle 102">
                <a:extLst>
                  <a:ext uri="{FF2B5EF4-FFF2-40B4-BE49-F238E27FC236}">
                    <a16:creationId xmlns:a16="http://schemas.microsoft.com/office/drawing/2014/main" id="{C543F7E1-1E79-45AD-BA92-4B45C3E35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2195" y="5384125"/>
                <a:ext cx="115136" cy="34230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17" name="Rectangle 103">
                <a:extLst>
                  <a:ext uri="{FF2B5EF4-FFF2-40B4-BE49-F238E27FC236}">
                    <a16:creationId xmlns:a16="http://schemas.microsoft.com/office/drawing/2014/main" id="{49EA43F4-1731-4B02-8369-5586DEDD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0985" y="5384125"/>
                <a:ext cx="113580" cy="34230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8F1B543-02D0-4517-9D71-0378D9EE2C58}"/>
                  </a:ext>
                </a:extLst>
              </p:cNvPr>
              <p:cNvGrpSpPr/>
              <p:nvPr/>
            </p:nvGrpSpPr>
            <p:grpSpPr>
              <a:xfrm>
                <a:off x="9280338" y="4613359"/>
                <a:ext cx="377637" cy="528290"/>
                <a:chOff x="9374573" y="4664153"/>
                <a:chExt cx="312233" cy="436794"/>
              </a:xfrm>
            </p:grpSpPr>
            <p:sp>
              <p:nvSpPr>
                <p:cNvPr id="122" name="Freeform 325">
                  <a:extLst>
                    <a:ext uri="{FF2B5EF4-FFF2-40B4-BE49-F238E27FC236}">
                      <a16:creationId xmlns:a16="http://schemas.microsoft.com/office/drawing/2014/main" id="{7076C637-9C41-4391-85A4-1C53424671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1111" y="4699030"/>
                  <a:ext cx="275695" cy="333824"/>
                </a:xfrm>
                <a:custGeom>
                  <a:avLst/>
                  <a:gdLst>
                    <a:gd name="T0" fmla="*/ 69 w 77"/>
                    <a:gd name="T1" fmla="*/ 53 h 93"/>
                    <a:gd name="T2" fmla="*/ 27 w 77"/>
                    <a:gd name="T3" fmla="*/ 87 h 93"/>
                    <a:gd name="T4" fmla="*/ 7 w 77"/>
                    <a:gd name="T5" fmla="*/ 36 h 93"/>
                    <a:gd name="T6" fmla="*/ 54 w 77"/>
                    <a:gd name="T7" fmla="*/ 6 h 93"/>
                    <a:gd name="T8" fmla="*/ 69 w 77"/>
                    <a:gd name="T9" fmla="*/ 5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93">
                      <a:moveTo>
                        <a:pt x="69" y="53"/>
                      </a:moveTo>
                      <a:cubicBezTo>
                        <a:pt x="62" y="75"/>
                        <a:pt x="45" y="93"/>
                        <a:pt x="27" y="87"/>
                      </a:cubicBezTo>
                      <a:cubicBezTo>
                        <a:pt x="9" y="81"/>
                        <a:pt x="0" y="58"/>
                        <a:pt x="7" y="36"/>
                      </a:cubicBezTo>
                      <a:cubicBezTo>
                        <a:pt x="15" y="14"/>
                        <a:pt x="35" y="0"/>
                        <a:pt x="54" y="6"/>
                      </a:cubicBezTo>
                      <a:cubicBezTo>
                        <a:pt x="72" y="12"/>
                        <a:pt x="77" y="31"/>
                        <a:pt x="69" y="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3" name="Freeform 326">
                  <a:extLst>
                    <a:ext uri="{FF2B5EF4-FFF2-40B4-BE49-F238E27FC236}">
                      <a16:creationId xmlns:a16="http://schemas.microsoft.com/office/drawing/2014/main" id="{75A27E19-7901-4ED6-A2C0-F70291E6E6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4573" y="4664153"/>
                  <a:ext cx="272373" cy="312233"/>
                </a:xfrm>
                <a:custGeom>
                  <a:avLst/>
                  <a:gdLst>
                    <a:gd name="T0" fmla="*/ 65 w 76"/>
                    <a:gd name="T1" fmla="*/ 28 h 87"/>
                    <a:gd name="T2" fmla="*/ 58 w 76"/>
                    <a:gd name="T3" fmla="*/ 78 h 87"/>
                    <a:gd name="T4" fmla="*/ 11 w 76"/>
                    <a:gd name="T5" fmla="*/ 60 h 87"/>
                    <a:gd name="T6" fmla="*/ 17 w 76"/>
                    <a:gd name="T7" fmla="*/ 9 h 87"/>
                    <a:gd name="T8" fmla="*/ 65 w 76"/>
                    <a:gd name="T9" fmla="*/ 2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87">
                      <a:moveTo>
                        <a:pt x="65" y="28"/>
                      </a:moveTo>
                      <a:cubicBezTo>
                        <a:pt x="76" y="47"/>
                        <a:pt x="73" y="69"/>
                        <a:pt x="58" y="78"/>
                      </a:cubicBezTo>
                      <a:cubicBezTo>
                        <a:pt x="43" y="87"/>
                        <a:pt x="22" y="79"/>
                        <a:pt x="11" y="60"/>
                      </a:cubicBezTo>
                      <a:cubicBezTo>
                        <a:pt x="0" y="40"/>
                        <a:pt x="3" y="18"/>
                        <a:pt x="17" y="9"/>
                      </a:cubicBezTo>
                      <a:cubicBezTo>
                        <a:pt x="32" y="0"/>
                        <a:pt x="53" y="9"/>
                        <a:pt x="65" y="2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4" name="Freeform 327">
                  <a:extLst>
                    <a:ext uri="{FF2B5EF4-FFF2-40B4-BE49-F238E27FC236}">
                      <a16:creationId xmlns:a16="http://schemas.microsoft.com/office/drawing/2014/main" id="{6A593F90-062C-4B2C-AFAA-964B0C1DB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4257" y="4949813"/>
                  <a:ext cx="142830" cy="151134"/>
                </a:xfrm>
                <a:custGeom>
                  <a:avLst/>
                  <a:gdLst>
                    <a:gd name="T0" fmla="*/ 86 w 86"/>
                    <a:gd name="T1" fmla="*/ 70 h 91"/>
                    <a:gd name="T2" fmla="*/ 43 w 86"/>
                    <a:gd name="T3" fmla="*/ 91 h 91"/>
                    <a:gd name="T4" fmla="*/ 0 w 86"/>
                    <a:gd name="T5" fmla="*/ 70 h 91"/>
                    <a:gd name="T6" fmla="*/ 0 w 86"/>
                    <a:gd name="T7" fmla="*/ 0 h 91"/>
                    <a:gd name="T8" fmla="*/ 86 w 86"/>
                    <a:gd name="T9" fmla="*/ 0 h 91"/>
                    <a:gd name="T10" fmla="*/ 86 w 86"/>
                    <a:gd name="T11" fmla="*/ 7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1">
                      <a:moveTo>
                        <a:pt x="86" y="70"/>
                      </a:moveTo>
                      <a:lnTo>
                        <a:pt x="43" y="91"/>
                      </a:lnTo>
                      <a:lnTo>
                        <a:pt x="0" y="70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70"/>
                      </a:lnTo>
                      <a:close/>
                    </a:path>
                  </a:pathLst>
                </a:custGeom>
                <a:solidFill>
                  <a:srgbClr val="C3986F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5" name="Freeform 336">
                  <a:extLst>
                    <a:ext uri="{FF2B5EF4-FFF2-40B4-BE49-F238E27FC236}">
                      <a16:creationId xmlns:a16="http://schemas.microsoft.com/office/drawing/2014/main" id="{E7BA0083-ED0A-4D7D-B07F-EFEC30074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10305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6" name="Freeform 337">
                  <a:extLst>
                    <a:ext uri="{FF2B5EF4-FFF2-40B4-BE49-F238E27FC236}">
                      <a16:creationId xmlns:a16="http://schemas.microsoft.com/office/drawing/2014/main" id="{6280FC90-FCB9-4FE8-8B25-74493E8D6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069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7" name="Freeform 338">
                  <a:extLst>
                    <a:ext uri="{FF2B5EF4-FFF2-40B4-BE49-F238E27FC236}">
                      <a16:creationId xmlns:a16="http://schemas.microsoft.com/office/drawing/2014/main" id="{EAF20EBC-EEEF-4BBB-86A6-B628BF72F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3624" y="47970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8" name="Freeform 339">
                  <a:extLst>
                    <a:ext uri="{FF2B5EF4-FFF2-40B4-BE49-F238E27FC236}">
                      <a16:creationId xmlns:a16="http://schemas.microsoft.com/office/drawing/2014/main" id="{AF449A62-94D2-4C48-9142-3BCB7FCDA5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6946" y="480034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29" name="Freeform 340">
                  <a:extLst>
                    <a:ext uri="{FF2B5EF4-FFF2-40B4-BE49-F238E27FC236}">
                      <a16:creationId xmlns:a16="http://schemas.microsoft.com/office/drawing/2014/main" id="{9333132F-3550-4AC6-89EC-DBB7E6009B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1076" y="47970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0" name="Freeform 341">
                  <a:extLst>
                    <a:ext uri="{FF2B5EF4-FFF2-40B4-BE49-F238E27FC236}">
                      <a16:creationId xmlns:a16="http://schemas.microsoft.com/office/drawing/2014/main" id="{5B1E6914-9509-4CE5-B0F1-9A7B1F3390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13626"/>
                  <a:ext cx="0" cy="4983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1" name="Freeform 342">
                  <a:extLst>
                    <a:ext uri="{FF2B5EF4-FFF2-40B4-BE49-F238E27FC236}">
                      <a16:creationId xmlns:a16="http://schemas.microsoft.com/office/drawing/2014/main" id="{EE40672A-8402-43D8-8EE8-9285406ED2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0268" y="4821930"/>
                  <a:ext cx="0" cy="332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2" name="Rectangle 343">
                  <a:extLst>
                    <a:ext uri="{FF2B5EF4-FFF2-40B4-BE49-F238E27FC236}">
                      <a16:creationId xmlns:a16="http://schemas.microsoft.com/office/drawing/2014/main" id="{265BB643-929B-4CAC-A68D-CA58EF0EE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40303" y="4792035"/>
                  <a:ext cx="1662" cy="1662"/>
                </a:xfrm>
                <a:prstGeom prst="rect">
                  <a:avLst/>
                </a:pr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3" name="Freeform 344">
                  <a:extLst>
                    <a:ext uri="{FF2B5EF4-FFF2-40B4-BE49-F238E27FC236}">
                      <a16:creationId xmlns:a16="http://schemas.microsoft.com/office/drawing/2014/main" id="{06C69169-675D-4A6B-8C82-DE81377B7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4432" y="481860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4" name="Freeform 345">
                  <a:extLst>
                    <a:ext uri="{FF2B5EF4-FFF2-40B4-BE49-F238E27FC236}">
                      <a16:creationId xmlns:a16="http://schemas.microsoft.com/office/drawing/2014/main" id="{97E170CF-56EE-4422-99A3-FE38444541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7754" y="48069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5" name="Freeform 346">
                  <a:extLst>
                    <a:ext uri="{FF2B5EF4-FFF2-40B4-BE49-F238E27FC236}">
                      <a16:creationId xmlns:a16="http://schemas.microsoft.com/office/drawing/2014/main" id="{917027A4-AEDB-40BF-BE9D-942B7CB8D1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7754" y="4800340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6" name="Freeform 347">
                  <a:extLst>
                    <a:ext uri="{FF2B5EF4-FFF2-40B4-BE49-F238E27FC236}">
                      <a16:creationId xmlns:a16="http://schemas.microsoft.com/office/drawing/2014/main" id="{4A8D6BE0-3AA4-4600-9961-2110CA82D7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4432" y="4810305"/>
                  <a:ext cx="0" cy="332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7" name="Freeform 348">
                  <a:extLst>
                    <a:ext uri="{FF2B5EF4-FFF2-40B4-BE49-F238E27FC236}">
                      <a16:creationId xmlns:a16="http://schemas.microsoft.com/office/drawing/2014/main" id="{905E4AB2-BAE6-4828-95CE-B3A22AB16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2841" y="4782070"/>
                  <a:ext cx="279016" cy="250784"/>
                </a:xfrm>
                <a:custGeom>
                  <a:avLst/>
                  <a:gdLst>
                    <a:gd name="T0" fmla="*/ 74 w 78"/>
                    <a:gd name="T1" fmla="*/ 17 h 70"/>
                    <a:gd name="T2" fmla="*/ 72 w 78"/>
                    <a:gd name="T3" fmla="*/ 17 h 70"/>
                    <a:gd name="T4" fmla="*/ 72 w 78"/>
                    <a:gd name="T5" fmla="*/ 12 h 70"/>
                    <a:gd name="T6" fmla="*/ 72 w 78"/>
                    <a:gd name="T7" fmla="*/ 11 h 70"/>
                    <a:gd name="T8" fmla="*/ 72 w 78"/>
                    <a:gd name="T9" fmla="*/ 10 h 70"/>
                    <a:gd name="T10" fmla="*/ 72 w 78"/>
                    <a:gd name="T11" fmla="*/ 9 h 70"/>
                    <a:gd name="T12" fmla="*/ 72 w 78"/>
                    <a:gd name="T13" fmla="*/ 9 h 70"/>
                    <a:gd name="T14" fmla="*/ 72 w 78"/>
                    <a:gd name="T15" fmla="*/ 8 h 70"/>
                    <a:gd name="T16" fmla="*/ 72 w 78"/>
                    <a:gd name="T17" fmla="*/ 7 h 70"/>
                    <a:gd name="T18" fmla="*/ 72 w 78"/>
                    <a:gd name="T19" fmla="*/ 7 h 70"/>
                    <a:gd name="T20" fmla="*/ 71 w 78"/>
                    <a:gd name="T21" fmla="*/ 5 h 70"/>
                    <a:gd name="T22" fmla="*/ 71 w 78"/>
                    <a:gd name="T23" fmla="*/ 5 h 70"/>
                    <a:gd name="T24" fmla="*/ 70 w 78"/>
                    <a:gd name="T25" fmla="*/ 4 h 70"/>
                    <a:gd name="T26" fmla="*/ 70 w 78"/>
                    <a:gd name="T27" fmla="*/ 4 h 70"/>
                    <a:gd name="T28" fmla="*/ 69 w 78"/>
                    <a:gd name="T29" fmla="*/ 3 h 70"/>
                    <a:gd name="T30" fmla="*/ 69 w 78"/>
                    <a:gd name="T31" fmla="*/ 3 h 70"/>
                    <a:gd name="T32" fmla="*/ 63 w 78"/>
                    <a:gd name="T33" fmla="*/ 3 h 70"/>
                    <a:gd name="T34" fmla="*/ 52 w 78"/>
                    <a:gd name="T35" fmla="*/ 1 h 70"/>
                    <a:gd name="T36" fmla="*/ 32 w 78"/>
                    <a:gd name="T37" fmla="*/ 3 h 70"/>
                    <a:gd name="T38" fmla="*/ 11 w 78"/>
                    <a:gd name="T39" fmla="*/ 0 h 70"/>
                    <a:gd name="T40" fmla="*/ 8 w 78"/>
                    <a:gd name="T41" fmla="*/ 4 h 70"/>
                    <a:gd name="T42" fmla="*/ 8 w 78"/>
                    <a:gd name="T43" fmla="*/ 4 h 70"/>
                    <a:gd name="T44" fmla="*/ 7 w 78"/>
                    <a:gd name="T45" fmla="*/ 5 h 70"/>
                    <a:gd name="T46" fmla="*/ 7 w 78"/>
                    <a:gd name="T47" fmla="*/ 6 h 70"/>
                    <a:gd name="T48" fmla="*/ 7 w 78"/>
                    <a:gd name="T49" fmla="*/ 7 h 70"/>
                    <a:gd name="T50" fmla="*/ 7 w 78"/>
                    <a:gd name="T51" fmla="*/ 7 h 70"/>
                    <a:gd name="T52" fmla="*/ 6 w 78"/>
                    <a:gd name="T53" fmla="*/ 8 h 70"/>
                    <a:gd name="T54" fmla="*/ 6 w 78"/>
                    <a:gd name="T55" fmla="*/ 9 h 70"/>
                    <a:gd name="T56" fmla="*/ 6 w 78"/>
                    <a:gd name="T57" fmla="*/ 10 h 70"/>
                    <a:gd name="T58" fmla="*/ 6 w 78"/>
                    <a:gd name="T59" fmla="*/ 10 h 70"/>
                    <a:gd name="T60" fmla="*/ 6 w 78"/>
                    <a:gd name="T61" fmla="*/ 12 h 70"/>
                    <a:gd name="T62" fmla="*/ 6 w 78"/>
                    <a:gd name="T63" fmla="*/ 17 h 70"/>
                    <a:gd name="T64" fmla="*/ 5 w 78"/>
                    <a:gd name="T65" fmla="*/ 17 h 70"/>
                    <a:gd name="T66" fmla="*/ 0 w 78"/>
                    <a:gd name="T67" fmla="*/ 22 h 70"/>
                    <a:gd name="T68" fmla="*/ 0 w 78"/>
                    <a:gd name="T69" fmla="*/ 35 h 70"/>
                    <a:gd name="T70" fmla="*/ 6 w 78"/>
                    <a:gd name="T71" fmla="*/ 40 h 70"/>
                    <a:gd name="T72" fmla="*/ 24 w 78"/>
                    <a:gd name="T73" fmla="*/ 70 h 70"/>
                    <a:gd name="T74" fmla="*/ 54 w 78"/>
                    <a:gd name="T75" fmla="*/ 70 h 70"/>
                    <a:gd name="T76" fmla="*/ 72 w 78"/>
                    <a:gd name="T77" fmla="*/ 40 h 70"/>
                    <a:gd name="T78" fmla="*/ 78 w 78"/>
                    <a:gd name="T79" fmla="*/ 35 h 70"/>
                    <a:gd name="T80" fmla="*/ 78 w 78"/>
                    <a:gd name="T81" fmla="*/ 22 h 70"/>
                    <a:gd name="T82" fmla="*/ 74 w 78"/>
                    <a:gd name="T83" fmla="*/ 1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8" h="70">
                      <a:moveTo>
                        <a:pt x="74" y="17"/>
                      </a:moveTo>
                      <a:cubicBezTo>
                        <a:pt x="74" y="17"/>
                        <a:pt x="73" y="17"/>
                        <a:pt x="72" y="17"/>
                      </a:cubicBezTo>
                      <a:cubicBezTo>
                        <a:pt x="72" y="12"/>
                        <a:pt x="72" y="12"/>
                        <a:pt x="72" y="12"/>
                      </a:cubicBezTo>
                      <a:cubicBezTo>
                        <a:pt x="72" y="12"/>
                        <a:pt x="72" y="11"/>
                        <a:pt x="72" y="11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2" y="10"/>
                        <a:pt x="72" y="9"/>
                        <a:pt x="72" y="9"/>
                      </a:cubicBezTo>
                      <a:cubicBezTo>
                        <a:pt x="72" y="9"/>
                        <a:pt x="72" y="9"/>
                        <a:pt x="72" y="9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8"/>
                        <a:pt x="72" y="7"/>
                        <a:pt x="72" y="7"/>
                      </a:cubicBezTo>
                      <a:cubicBezTo>
                        <a:pt x="72" y="7"/>
                        <a:pt x="72" y="7"/>
                        <a:pt x="72" y="7"/>
                      </a:cubicBezTo>
                      <a:cubicBezTo>
                        <a:pt x="71" y="6"/>
                        <a:pt x="71" y="6"/>
                        <a:pt x="71" y="5"/>
                      </a:cubicBezTo>
                      <a:cubicBezTo>
                        <a:pt x="71" y="5"/>
                        <a:pt x="71" y="5"/>
                        <a:pt x="71" y="5"/>
                      </a:cubicBezTo>
                      <a:cubicBezTo>
                        <a:pt x="71" y="4"/>
                        <a:pt x="70" y="4"/>
                        <a:pt x="70" y="4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70" y="3"/>
                        <a:pt x="70" y="3"/>
                        <a:pt x="69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8" y="3"/>
                        <a:pt x="66" y="3"/>
                        <a:pt x="63" y="3"/>
                      </a:cubicBezTo>
                      <a:cubicBezTo>
                        <a:pt x="59" y="3"/>
                        <a:pt x="55" y="2"/>
                        <a:pt x="52" y="1"/>
                      </a:cubicBezTo>
                      <a:cubicBezTo>
                        <a:pt x="47" y="2"/>
                        <a:pt x="40" y="3"/>
                        <a:pt x="32" y="3"/>
                      </a:cubicBezTo>
                      <a:cubicBezTo>
                        <a:pt x="24" y="3"/>
                        <a:pt x="16" y="2"/>
                        <a:pt x="11" y="0"/>
                      </a:cubicBezTo>
                      <a:cubicBezTo>
                        <a:pt x="10" y="1"/>
                        <a:pt x="9" y="3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7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6" y="8"/>
                        <a:pt x="6" y="8"/>
                      </a:cubicBezTo>
                      <a:cubicBezTo>
                        <a:pt x="6" y="8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2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7"/>
                      </a:cubicBezTo>
                      <a:cubicBezTo>
                        <a:pt x="2" y="17"/>
                        <a:pt x="0" y="20"/>
                        <a:pt x="0" y="2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8"/>
                        <a:pt x="3" y="40"/>
                        <a:pt x="6" y="40"/>
                      </a:cubicBezTo>
                      <a:cubicBezTo>
                        <a:pt x="6" y="40"/>
                        <a:pt x="16" y="70"/>
                        <a:pt x="24" y="70"/>
                      </a:cubicBezTo>
                      <a:cubicBezTo>
                        <a:pt x="54" y="70"/>
                        <a:pt x="54" y="70"/>
                        <a:pt x="54" y="70"/>
                      </a:cubicBezTo>
                      <a:cubicBezTo>
                        <a:pt x="63" y="70"/>
                        <a:pt x="72" y="40"/>
                        <a:pt x="72" y="40"/>
                      </a:cubicBezTo>
                      <a:cubicBezTo>
                        <a:pt x="76" y="40"/>
                        <a:pt x="78" y="38"/>
                        <a:pt x="78" y="35"/>
                      </a:cubicBezTo>
                      <a:cubicBezTo>
                        <a:pt x="78" y="22"/>
                        <a:pt x="78" y="22"/>
                        <a:pt x="78" y="22"/>
                      </a:cubicBezTo>
                      <a:cubicBezTo>
                        <a:pt x="78" y="20"/>
                        <a:pt x="77" y="18"/>
                        <a:pt x="74" y="17"/>
                      </a:cubicBezTo>
                      <a:close/>
                    </a:path>
                  </a:pathLst>
                </a:custGeom>
                <a:solidFill>
                  <a:srgbClr val="E0BB8D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8" name="Freeform 349">
                  <a:extLst>
                    <a:ext uri="{FF2B5EF4-FFF2-40B4-BE49-F238E27FC236}">
                      <a16:creationId xmlns:a16="http://schemas.microsoft.com/office/drawing/2014/main" id="{87474C69-5C9D-4F2B-836B-9F011B81DE1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17754" y="4831895"/>
                  <a:ext cx="239157" cy="79719"/>
                </a:xfrm>
                <a:custGeom>
                  <a:avLst/>
                  <a:gdLst>
                    <a:gd name="T0" fmla="*/ 66 w 67"/>
                    <a:gd name="T1" fmla="*/ 2 h 22"/>
                    <a:gd name="T2" fmla="*/ 49 w 67"/>
                    <a:gd name="T3" fmla="*/ 1 h 22"/>
                    <a:gd name="T4" fmla="*/ 33 w 67"/>
                    <a:gd name="T5" fmla="*/ 5 h 22"/>
                    <a:gd name="T6" fmla="*/ 17 w 67"/>
                    <a:gd name="T7" fmla="*/ 1 h 22"/>
                    <a:gd name="T8" fmla="*/ 0 w 67"/>
                    <a:gd name="T9" fmla="*/ 2 h 22"/>
                    <a:gd name="T10" fmla="*/ 0 w 67"/>
                    <a:gd name="T11" fmla="*/ 4 h 22"/>
                    <a:gd name="T12" fmla="*/ 2 w 67"/>
                    <a:gd name="T13" fmla="*/ 7 h 22"/>
                    <a:gd name="T14" fmla="*/ 4 w 67"/>
                    <a:gd name="T15" fmla="*/ 12 h 22"/>
                    <a:gd name="T16" fmla="*/ 20 w 67"/>
                    <a:gd name="T17" fmla="*/ 21 h 22"/>
                    <a:gd name="T18" fmla="*/ 31 w 67"/>
                    <a:gd name="T19" fmla="*/ 9 h 22"/>
                    <a:gd name="T20" fmla="*/ 33 w 67"/>
                    <a:gd name="T21" fmla="*/ 8 h 22"/>
                    <a:gd name="T22" fmla="*/ 36 w 67"/>
                    <a:gd name="T23" fmla="*/ 9 h 22"/>
                    <a:gd name="T24" fmla="*/ 47 w 67"/>
                    <a:gd name="T25" fmla="*/ 21 h 22"/>
                    <a:gd name="T26" fmla="*/ 62 w 67"/>
                    <a:gd name="T27" fmla="*/ 12 h 22"/>
                    <a:gd name="T28" fmla="*/ 64 w 67"/>
                    <a:gd name="T29" fmla="*/ 7 h 22"/>
                    <a:gd name="T30" fmla="*/ 66 w 67"/>
                    <a:gd name="T31" fmla="*/ 4 h 22"/>
                    <a:gd name="T32" fmla="*/ 66 w 67"/>
                    <a:gd name="T33" fmla="*/ 2 h 22"/>
                    <a:gd name="T34" fmla="*/ 25 w 67"/>
                    <a:gd name="T35" fmla="*/ 16 h 22"/>
                    <a:gd name="T36" fmla="*/ 13 w 67"/>
                    <a:gd name="T37" fmla="*/ 19 h 22"/>
                    <a:gd name="T38" fmla="*/ 6 w 67"/>
                    <a:gd name="T39" fmla="*/ 8 h 22"/>
                    <a:gd name="T40" fmla="*/ 18 w 67"/>
                    <a:gd name="T41" fmla="*/ 3 h 22"/>
                    <a:gd name="T42" fmla="*/ 26 w 67"/>
                    <a:gd name="T43" fmla="*/ 5 h 22"/>
                    <a:gd name="T44" fmla="*/ 25 w 67"/>
                    <a:gd name="T45" fmla="*/ 16 h 22"/>
                    <a:gd name="T46" fmla="*/ 53 w 67"/>
                    <a:gd name="T47" fmla="*/ 19 h 22"/>
                    <a:gd name="T48" fmla="*/ 41 w 67"/>
                    <a:gd name="T49" fmla="*/ 16 h 22"/>
                    <a:gd name="T50" fmla="*/ 41 w 67"/>
                    <a:gd name="T51" fmla="*/ 5 h 22"/>
                    <a:gd name="T52" fmla="*/ 49 w 67"/>
                    <a:gd name="T53" fmla="*/ 3 h 22"/>
                    <a:gd name="T54" fmla="*/ 61 w 67"/>
                    <a:gd name="T55" fmla="*/ 8 h 22"/>
                    <a:gd name="T56" fmla="*/ 53 w 67"/>
                    <a:gd name="T57" fmla="*/ 1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7" h="22">
                      <a:moveTo>
                        <a:pt x="66" y="2"/>
                      </a:moveTo>
                      <a:cubicBezTo>
                        <a:pt x="66" y="2"/>
                        <a:pt x="56" y="0"/>
                        <a:pt x="49" y="1"/>
                      </a:cubicBezTo>
                      <a:cubicBezTo>
                        <a:pt x="42" y="2"/>
                        <a:pt x="37" y="5"/>
                        <a:pt x="33" y="5"/>
                      </a:cubicBezTo>
                      <a:cubicBezTo>
                        <a:pt x="30" y="5"/>
                        <a:pt x="24" y="2"/>
                        <a:pt x="17" y="1"/>
                      </a:cubicBezTo>
                      <a:cubicBezTo>
                        <a:pt x="10" y="0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5"/>
                        <a:pt x="1" y="6"/>
                        <a:pt x="2" y="7"/>
                      </a:cubicBezTo>
                      <a:cubicBezTo>
                        <a:pt x="4" y="8"/>
                        <a:pt x="4" y="12"/>
                        <a:pt x="4" y="12"/>
                      </a:cubicBezTo>
                      <a:cubicBezTo>
                        <a:pt x="6" y="20"/>
                        <a:pt x="12" y="22"/>
                        <a:pt x="20" y="21"/>
                      </a:cubicBezTo>
                      <a:cubicBezTo>
                        <a:pt x="28" y="19"/>
                        <a:pt x="30" y="11"/>
                        <a:pt x="31" y="9"/>
                      </a:cubicBezTo>
                      <a:cubicBezTo>
                        <a:pt x="32" y="8"/>
                        <a:pt x="33" y="8"/>
                        <a:pt x="33" y="8"/>
                      </a:cubicBezTo>
                      <a:cubicBezTo>
                        <a:pt x="33" y="8"/>
                        <a:pt x="35" y="8"/>
                        <a:pt x="36" y="9"/>
                      </a:cubicBezTo>
                      <a:cubicBezTo>
                        <a:pt x="37" y="11"/>
                        <a:pt x="39" y="19"/>
                        <a:pt x="47" y="21"/>
                      </a:cubicBezTo>
                      <a:cubicBezTo>
                        <a:pt x="55" y="22"/>
                        <a:pt x="61" y="20"/>
                        <a:pt x="62" y="12"/>
                      </a:cubicBezTo>
                      <a:cubicBezTo>
                        <a:pt x="62" y="12"/>
                        <a:pt x="62" y="8"/>
                        <a:pt x="64" y="7"/>
                      </a:cubicBezTo>
                      <a:cubicBezTo>
                        <a:pt x="66" y="6"/>
                        <a:pt x="66" y="5"/>
                        <a:pt x="66" y="4"/>
                      </a:cubicBezTo>
                      <a:cubicBezTo>
                        <a:pt x="66" y="3"/>
                        <a:pt x="67" y="2"/>
                        <a:pt x="66" y="2"/>
                      </a:cubicBezTo>
                      <a:close/>
                      <a:moveTo>
                        <a:pt x="25" y="16"/>
                      </a:moveTo>
                      <a:cubicBezTo>
                        <a:pt x="23" y="19"/>
                        <a:pt x="19" y="20"/>
                        <a:pt x="13" y="19"/>
                      </a:cubicBezTo>
                      <a:cubicBezTo>
                        <a:pt x="8" y="18"/>
                        <a:pt x="6" y="14"/>
                        <a:pt x="6" y="8"/>
                      </a:cubicBezTo>
                      <a:cubicBezTo>
                        <a:pt x="6" y="1"/>
                        <a:pt x="18" y="3"/>
                        <a:pt x="18" y="3"/>
                      </a:cubicBezTo>
                      <a:cubicBezTo>
                        <a:pt x="22" y="4"/>
                        <a:pt x="22" y="4"/>
                        <a:pt x="26" y="5"/>
                      </a:cubicBezTo>
                      <a:cubicBezTo>
                        <a:pt x="30" y="6"/>
                        <a:pt x="27" y="13"/>
                        <a:pt x="25" y="16"/>
                      </a:cubicBezTo>
                      <a:close/>
                      <a:moveTo>
                        <a:pt x="53" y="19"/>
                      </a:moveTo>
                      <a:cubicBezTo>
                        <a:pt x="48" y="20"/>
                        <a:pt x="44" y="19"/>
                        <a:pt x="41" y="16"/>
                      </a:cubicBezTo>
                      <a:cubicBezTo>
                        <a:pt x="39" y="13"/>
                        <a:pt x="37" y="6"/>
                        <a:pt x="41" y="5"/>
                      </a:cubicBezTo>
                      <a:cubicBezTo>
                        <a:pt x="44" y="4"/>
                        <a:pt x="44" y="4"/>
                        <a:pt x="49" y="3"/>
                      </a:cubicBezTo>
                      <a:cubicBezTo>
                        <a:pt x="49" y="3"/>
                        <a:pt x="61" y="1"/>
                        <a:pt x="61" y="8"/>
                      </a:cubicBezTo>
                      <a:cubicBezTo>
                        <a:pt x="61" y="14"/>
                        <a:pt x="59" y="18"/>
                        <a:pt x="53" y="19"/>
                      </a:cubicBezTo>
                      <a:close/>
                    </a:path>
                  </a:pathLst>
                </a:custGeom>
                <a:solidFill>
                  <a:srgbClr val="EB3C00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39" name="Oval 350">
                  <a:extLst>
                    <a:ext uri="{FF2B5EF4-FFF2-40B4-BE49-F238E27FC236}">
                      <a16:creationId xmlns:a16="http://schemas.microsoft.com/office/drawing/2014/main" id="{E7E83D65-F9C2-45A5-BAAD-3568E61A3F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076" y="4843521"/>
                  <a:ext cx="6643" cy="664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40" name="Oval 351">
                  <a:extLst>
                    <a:ext uri="{FF2B5EF4-FFF2-40B4-BE49-F238E27FC236}">
                      <a16:creationId xmlns:a16="http://schemas.microsoft.com/office/drawing/2014/main" id="{A60C393D-300C-4F60-B1FD-F86DDD797F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43624" y="4843521"/>
                  <a:ext cx="6643" cy="664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  <p:sp>
            <p:nvSpPr>
              <p:cNvPr id="119" name="Freeform 323">
                <a:extLst>
                  <a:ext uri="{FF2B5EF4-FFF2-40B4-BE49-F238E27FC236}">
                    <a16:creationId xmlns:a16="http://schemas.microsoft.com/office/drawing/2014/main" id="{1156A8AE-AC52-42C9-A33E-12D9F5FD2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0025" y="6759963"/>
                <a:ext cx="175796" cy="87898"/>
              </a:xfrm>
              <a:custGeom>
                <a:avLst/>
                <a:gdLst>
                  <a:gd name="T0" fmla="*/ 25 w 50"/>
                  <a:gd name="T1" fmla="*/ 0 h 25"/>
                  <a:gd name="T2" fmla="*/ 0 w 50"/>
                  <a:gd name="T3" fmla="*/ 25 h 25"/>
                  <a:gd name="T4" fmla="*/ 50 w 50"/>
                  <a:gd name="T5" fmla="*/ 25 h 25"/>
                  <a:gd name="T6" fmla="*/ 25 w 5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20" name="Freeform 324">
                <a:extLst>
                  <a:ext uri="{FF2B5EF4-FFF2-40B4-BE49-F238E27FC236}">
                    <a16:creationId xmlns:a16="http://schemas.microsoft.com/office/drawing/2014/main" id="{B3E59B3C-68AC-48B4-A24D-6B1AF134E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2099" y="6759963"/>
                <a:ext cx="175796" cy="87898"/>
              </a:xfrm>
              <a:custGeom>
                <a:avLst/>
                <a:gdLst>
                  <a:gd name="T0" fmla="*/ 25 w 50"/>
                  <a:gd name="T1" fmla="*/ 0 h 25"/>
                  <a:gd name="T2" fmla="*/ 0 w 50"/>
                  <a:gd name="T3" fmla="*/ 25 h 25"/>
                  <a:gd name="T4" fmla="*/ 50 w 50"/>
                  <a:gd name="T5" fmla="*/ 25 h 25"/>
                  <a:gd name="T6" fmla="*/ 25 w 5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21" name="Freeform 97">
                <a:extLst>
                  <a:ext uri="{FF2B5EF4-FFF2-40B4-BE49-F238E27FC236}">
                    <a16:creationId xmlns:a16="http://schemas.microsoft.com/office/drawing/2014/main" id="{DF311830-E957-462E-9EAD-74DFC94AF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9022" y="5353006"/>
                <a:ext cx="525890" cy="255166"/>
              </a:xfrm>
              <a:custGeom>
                <a:avLst/>
                <a:gdLst>
                  <a:gd name="T0" fmla="*/ 87 w 338"/>
                  <a:gd name="T1" fmla="*/ 0 h 164"/>
                  <a:gd name="T2" fmla="*/ 338 w 338"/>
                  <a:gd name="T3" fmla="*/ 0 h 164"/>
                  <a:gd name="T4" fmla="*/ 248 w 338"/>
                  <a:gd name="T5" fmla="*/ 164 h 164"/>
                  <a:gd name="T6" fmla="*/ 0 w 338"/>
                  <a:gd name="T7" fmla="*/ 164 h 164"/>
                  <a:gd name="T8" fmla="*/ 87 w 338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64">
                    <a:moveTo>
                      <a:pt x="87" y="0"/>
                    </a:moveTo>
                    <a:lnTo>
                      <a:pt x="338" y="0"/>
                    </a:lnTo>
                    <a:lnTo>
                      <a:pt x="248" y="164"/>
                    </a:lnTo>
                    <a:lnTo>
                      <a:pt x="0" y="164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1D61A8D-B530-45D0-9558-91B287C0B526}"/>
              </a:ext>
            </a:extLst>
          </p:cNvPr>
          <p:cNvGrpSpPr/>
          <p:nvPr/>
        </p:nvGrpSpPr>
        <p:grpSpPr>
          <a:xfrm>
            <a:off x="7658164" y="3665595"/>
            <a:ext cx="736304" cy="2319769"/>
            <a:chOff x="8164080" y="4538026"/>
            <a:chExt cx="736600" cy="2320703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738C9096-F890-44DB-B962-412906F85F35}"/>
                </a:ext>
              </a:extLst>
            </p:cNvPr>
            <p:cNvGrpSpPr/>
            <p:nvPr/>
          </p:nvGrpSpPr>
          <p:grpSpPr>
            <a:xfrm>
              <a:off x="8164080" y="4538026"/>
              <a:ext cx="736600" cy="2278663"/>
              <a:chOff x="6086476" y="7174900"/>
              <a:chExt cx="736600" cy="2278663"/>
            </a:xfrm>
          </p:grpSpPr>
          <p:sp>
            <p:nvSpPr>
              <p:cNvPr id="145" name="Freeform 397">
                <a:extLst>
                  <a:ext uri="{FF2B5EF4-FFF2-40B4-BE49-F238E27FC236}">
                    <a16:creationId xmlns:a16="http://schemas.microsoft.com/office/drawing/2014/main" id="{93899BE4-0293-4F98-9E0C-CFBD64FFDC0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459819" y="8496230"/>
                <a:ext cx="212543" cy="957333"/>
              </a:xfrm>
              <a:custGeom>
                <a:avLst/>
                <a:gdLst>
                  <a:gd name="T0" fmla="*/ 71 w 83"/>
                  <a:gd name="T1" fmla="*/ 298 h 298"/>
                  <a:gd name="T2" fmla="*/ 11 w 83"/>
                  <a:gd name="T3" fmla="*/ 298 h 298"/>
                  <a:gd name="T4" fmla="*/ 0 w 83"/>
                  <a:gd name="T5" fmla="*/ 0 h 298"/>
                  <a:gd name="T6" fmla="*/ 83 w 83"/>
                  <a:gd name="T7" fmla="*/ 0 h 298"/>
                  <a:gd name="T8" fmla="*/ 71 w 83"/>
                  <a:gd name="T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98">
                    <a:moveTo>
                      <a:pt x="71" y="298"/>
                    </a:moveTo>
                    <a:lnTo>
                      <a:pt x="11" y="298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1" y="298"/>
                    </a:lnTo>
                    <a:close/>
                  </a:path>
                </a:pathLst>
              </a:custGeom>
              <a:solidFill>
                <a:srgbClr val="634E37"/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46" name="Freeform 398">
                <a:extLst>
                  <a:ext uri="{FF2B5EF4-FFF2-40B4-BE49-F238E27FC236}">
                    <a16:creationId xmlns:a16="http://schemas.microsoft.com/office/drawing/2014/main" id="{42B0C075-0E75-4D83-8F23-86BE07297FB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234475" y="8496230"/>
                <a:ext cx="215103" cy="957333"/>
              </a:xfrm>
              <a:custGeom>
                <a:avLst/>
                <a:gdLst>
                  <a:gd name="T0" fmla="*/ 73 w 84"/>
                  <a:gd name="T1" fmla="*/ 298 h 298"/>
                  <a:gd name="T2" fmla="*/ 11 w 84"/>
                  <a:gd name="T3" fmla="*/ 298 h 298"/>
                  <a:gd name="T4" fmla="*/ 0 w 84"/>
                  <a:gd name="T5" fmla="*/ 0 h 298"/>
                  <a:gd name="T6" fmla="*/ 84 w 84"/>
                  <a:gd name="T7" fmla="*/ 0 h 298"/>
                  <a:gd name="T8" fmla="*/ 73 w 84"/>
                  <a:gd name="T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298">
                    <a:moveTo>
                      <a:pt x="73" y="298"/>
                    </a:moveTo>
                    <a:lnTo>
                      <a:pt x="11" y="298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73" y="298"/>
                    </a:lnTo>
                    <a:close/>
                  </a:path>
                </a:pathLst>
              </a:custGeom>
              <a:solidFill>
                <a:srgbClr val="634E37"/>
              </a:solidFill>
              <a:ln>
                <a:noFill/>
              </a:ln>
              <a:extLst/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  <a:p>
                <a:pPr defTabSz="932319"/>
                <a:endParaRPr lang="en-US" sz="1835" dirty="0">
                  <a:solidFill>
                    <a:srgbClr val="404040"/>
                  </a:solidFill>
                </a:endParaRPr>
              </a:p>
            </p:txBody>
          </p:sp>
          <p:sp>
            <p:nvSpPr>
              <p:cNvPr id="147" name="Freeform 292">
                <a:extLst>
                  <a:ext uri="{FF2B5EF4-FFF2-40B4-BE49-F238E27FC236}">
                    <a16:creationId xmlns:a16="http://schemas.microsoft.com/office/drawing/2014/main" id="{5A804EBD-640D-4061-9EA0-5FC1013A4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6476" y="7680325"/>
                <a:ext cx="736600" cy="819150"/>
              </a:xfrm>
              <a:custGeom>
                <a:avLst/>
                <a:gdLst>
                  <a:gd name="T0" fmla="*/ 294 w 373"/>
                  <a:gd name="T1" fmla="*/ 0 h 418"/>
                  <a:gd name="T2" fmla="*/ 221 w 373"/>
                  <a:gd name="T3" fmla="*/ 0 h 418"/>
                  <a:gd name="T4" fmla="*/ 187 w 373"/>
                  <a:gd name="T5" fmla="*/ 17 h 418"/>
                  <a:gd name="T6" fmla="*/ 153 w 373"/>
                  <a:gd name="T7" fmla="*/ 0 h 418"/>
                  <a:gd name="T8" fmla="*/ 79 w 373"/>
                  <a:gd name="T9" fmla="*/ 0 h 418"/>
                  <a:gd name="T10" fmla="*/ 0 w 373"/>
                  <a:gd name="T11" fmla="*/ 79 h 418"/>
                  <a:gd name="T12" fmla="*/ 0 w 373"/>
                  <a:gd name="T13" fmla="*/ 145 h 418"/>
                  <a:gd name="T14" fmla="*/ 69 w 373"/>
                  <a:gd name="T15" fmla="*/ 145 h 418"/>
                  <a:gd name="T16" fmla="*/ 69 w 373"/>
                  <a:gd name="T17" fmla="*/ 418 h 418"/>
                  <a:gd name="T18" fmla="*/ 305 w 373"/>
                  <a:gd name="T19" fmla="*/ 418 h 418"/>
                  <a:gd name="T20" fmla="*/ 305 w 373"/>
                  <a:gd name="T21" fmla="*/ 145 h 418"/>
                  <a:gd name="T22" fmla="*/ 373 w 373"/>
                  <a:gd name="T23" fmla="*/ 145 h 418"/>
                  <a:gd name="T24" fmla="*/ 373 w 373"/>
                  <a:gd name="T25" fmla="*/ 79 h 418"/>
                  <a:gd name="T26" fmla="*/ 294 w 373"/>
                  <a:gd name="T27" fmla="*/ 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3" h="418">
                    <a:moveTo>
                      <a:pt x="294" y="0"/>
                    </a:moveTo>
                    <a:cubicBezTo>
                      <a:pt x="221" y="0"/>
                      <a:pt x="221" y="0"/>
                      <a:pt x="221" y="0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418"/>
                      <a:pt x="69" y="418"/>
                      <a:pt x="69" y="418"/>
                    </a:cubicBezTo>
                    <a:cubicBezTo>
                      <a:pt x="305" y="418"/>
                      <a:pt x="305" y="418"/>
                      <a:pt x="305" y="418"/>
                    </a:cubicBezTo>
                    <a:cubicBezTo>
                      <a:pt x="305" y="145"/>
                      <a:pt x="305" y="145"/>
                      <a:pt x="305" y="145"/>
                    </a:cubicBezTo>
                    <a:cubicBezTo>
                      <a:pt x="373" y="145"/>
                      <a:pt x="373" y="145"/>
                      <a:pt x="373" y="145"/>
                    </a:cubicBezTo>
                    <a:cubicBezTo>
                      <a:pt x="373" y="79"/>
                      <a:pt x="373" y="79"/>
                      <a:pt x="373" y="79"/>
                    </a:cubicBezTo>
                    <a:cubicBezTo>
                      <a:pt x="373" y="35"/>
                      <a:pt x="338" y="0"/>
                      <a:pt x="294" y="0"/>
                    </a:cubicBezTo>
                    <a:close/>
                  </a:path>
                </a:pathLst>
              </a:custGeom>
              <a:solidFill>
                <a:srgbClr val="58215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48" name="Freeform 296">
                <a:extLst>
                  <a:ext uri="{FF2B5EF4-FFF2-40B4-BE49-F238E27FC236}">
                    <a16:creationId xmlns:a16="http://schemas.microsoft.com/office/drawing/2014/main" id="{4F49A730-E5D3-4385-9C84-85065377F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1" y="8088313"/>
                <a:ext cx="192088" cy="93662"/>
              </a:xfrm>
              <a:custGeom>
                <a:avLst/>
                <a:gdLst>
                  <a:gd name="T0" fmla="*/ 97 w 97"/>
                  <a:gd name="T1" fmla="*/ 48 h 48"/>
                  <a:gd name="T2" fmla="*/ 0 w 97"/>
                  <a:gd name="T3" fmla="*/ 48 h 48"/>
                  <a:gd name="T4" fmla="*/ 48 w 97"/>
                  <a:gd name="T5" fmla="*/ 0 h 48"/>
                  <a:gd name="T6" fmla="*/ 97 w 97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48">
                    <a:moveTo>
                      <a:pt x="97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75" y="0"/>
                      <a:pt x="97" y="21"/>
                      <a:pt x="97" y="48"/>
                    </a:cubicBez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49" name="Freeform 297">
                <a:extLst>
                  <a:ext uri="{FF2B5EF4-FFF2-40B4-BE49-F238E27FC236}">
                    <a16:creationId xmlns:a16="http://schemas.microsoft.com/office/drawing/2014/main" id="{10FC4F04-8757-46CA-B4E8-3AB0987A9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188" y="7964488"/>
                <a:ext cx="476250" cy="334962"/>
              </a:xfrm>
              <a:custGeom>
                <a:avLst/>
                <a:gdLst>
                  <a:gd name="T0" fmla="*/ 192 w 242"/>
                  <a:gd name="T1" fmla="*/ 171 h 171"/>
                  <a:gd name="T2" fmla="*/ 0 w 242"/>
                  <a:gd name="T3" fmla="*/ 109 h 171"/>
                  <a:gd name="T4" fmla="*/ 11 w 242"/>
                  <a:gd name="T5" fmla="*/ 77 h 171"/>
                  <a:gd name="T6" fmla="*/ 184 w 242"/>
                  <a:gd name="T7" fmla="*/ 95 h 171"/>
                  <a:gd name="T8" fmla="*/ 184 w 242"/>
                  <a:gd name="T9" fmla="*/ 0 h 171"/>
                  <a:gd name="T10" fmla="*/ 242 w 242"/>
                  <a:gd name="T11" fmla="*/ 0 h 171"/>
                  <a:gd name="T12" fmla="*/ 242 w 242"/>
                  <a:gd name="T13" fmla="*/ 122 h 171"/>
                  <a:gd name="T14" fmla="*/ 192 w 242"/>
                  <a:gd name="T1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171">
                    <a:moveTo>
                      <a:pt x="192" y="171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0"/>
                      <a:pt x="184" y="0"/>
                      <a:pt x="184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42" y="122"/>
                      <a:pt x="242" y="122"/>
                      <a:pt x="242" y="122"/>
                    </a:cubicBezTo>
                    <a:cubicBezTo>
                      <a:pt x="242" y="149"/>
                      <a:pt x="219" y="171"/>
                      <a:pt x="192" y="171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0" name="Freeform 298">
                <a:extLst>
                  <a:ext uri="{FF2B5EF4-FFF2-40B4-BE49-F238E27FC236}">
                    <a16:creationId xmlns:a16="http://schemas.microsoft.com/office/drawing/2014/main" id="{790831EA-F730-4D9D-8C94-36D62D79C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701" y="7964488"/>
                <a:ext cx="579438" cy="334962"/>
              </a:xfrm>
              <a:custGeom>
                <a:avLst/>
                <a:gdLst>
                  <a:gd name="T0" fmla="*/ 50 w 294"/>
                  <a:gd name="T1" fmla="*/ 171 h 171"/>
                  <a:gd name="T2" fmla="*/ 294 w 294"/>
                  <a:gd name="T3" fmla="*/ 108 h 171"/>
                  <a:gd name="T4" fmla="*/ 181 w 294"/>
                  <a:gd name="T5" fmla="*/ 88 h 171"/>
                  <a:gd name="T6" fmla="*/ 58 w 294"/>
                  <a:gd name="T7" fmla="*/ 95 h 171"/>
                  <a:gd name="T8" fmla="*/ 58 w 294"/>
                  <a:gd name="T9" fmla="*/ 0 h 171"/>
                  <a:gd name="T10" fmla="*/ 0 w 294"/>
                  <a:gd name="T11" fmla="*/ 0 h 171"/>
                  <a:gd name="T12" fmla="*/ 0 w 294"/>
                  <a:gd name="T13" fmla="*/ 122 h 171"/>
                  <a:gd name="T14" fmla="*/ 50 w 294"/>
                  <a:gd name="T1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4" h="171">
                    <a:moveTo>
                      <a:pt x="50" y="171"/>
                    </a:moveTo>
                    <a:cubicBezTo>
                      <a:pt x="294" y="108"/>
                      <a:pt x="294" y="108"/>
                      <a:pt x="294" y="108"/>
                    </a:cubicBezTo>
                    <a:cubicBezTo>
                      <a:pt x="181" y="88"/>
                      <a:pt x="181" y="88"/>
                      <a:pt x="181" y="88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49"/>
                      <a:pt x="22" y="171"/>
                      <a:pt x="50" y="171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1" name="Freeform 299">
                <a:extLst>
                  <a:ext uri="{FF2B5EF4-FFF2-40B4-BE49-F238E27FC236}">
                    <a16:creationId xmlns:a16="http://schemas.microsoft.com/office/drawing/2014/main" id="{AAC7BD2B-997A-489F-AB11-2F60BCE9F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5863" y="7615238"/>
                <a:ext cx="381000" cy="360362"/>
              </a:xfrm>
              <a:custGeom>
                <a:avLst/>
                <a:gdLst>
                  <a:gd name="T0" fmla="*/ 197 w 240"/>
                  <a:gd name="T1" fmla="*/ 80 h 227"/>
                  <a:gd name="T2" fmla="*/ 240 w 240"/>
                  <a:gd name="T3" fmla="*/ 80 h 227"/>
                  <a:gd name="T4" fmla="*/ 182 w 240"/>
                  <a:gd name="T5" fmla="*/ 0 h 227"/>
                  <a:gd name="T6" fmla="*/ 57 w 240"/>
                  <a:gd name="T7" fmla="*/ 0 h 227"/>
                  <a:gd name="T8" fmla="*/ 0 w 240"/>
                  <a:gd name="T9" fmla="*/ 80 h 227"/>
                  <a:gd name="T10" fmla="*/ 40 w 240"/>
                  <a:gd name="T11" fmla="*/ 80 h 227"/>
                  <a:gd name="T12" fmla="*/ 120 w 240"/>
                  <a:gd name="T13" fmla="*/ 227 h 227"/>
                  <a:gd name="T14" fmla="*/ 197 w 240"/>
                  <a:gd name="T15" fmla="*/ 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0" h="227">
                    <a:moveTo>
                      <a:pt x="197" y="80"/>
                    </a:moveTo>
                    <a:lnTo>
                      <a:pt x="240" y="80"/>
                    </a:lnTo>
                    <a:lnTo>
                      <a:pt x="182" y="0"/>
                    </a:lnTo>
                    <a:lnTo>
                      <a:pt x="57" y="0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120" y="227"/>
                    </a:lnTo>
                    <a:lnTo>
                      <a:pt x="197" y="80"/>
                    </a:lnTo>
                    <a:close/>
                  </a:path>
                </a:pathLst>
              </a:cu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2" name="Freeform 301">
                <a:extLst>
                  <a:ext uri="{FF2B5EF4-FFF2-40B4-BE49-F238E27FC236}">
                    <a16:creationId xmlns:a16="http://schemas.microsoft.com/office/drawing/2014/main" id="{A848C7AC-035E-4AAC-BA5D-0554EADE6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351" y="7545388"/>
                <a:ext cx="198438" cy="203200"/>
              </a:xfrm>
              <a:custGeom>
                <a:avLst/>
                <a:gdLst>
                  <a:gd name="T0" fmla="*/ 100 w 100"/>
                  <a:gd name="T1" fmla="*/ 17 h 104"/>
                  <a:gd name="T2" fmla="*/ 85 w 100"/>
                  <a:gd name="T3" fmla="*/ 0 h 104"/>
                  <a:gd name="T4" fmla="*/ 15 w 100"/>
                  <a:gd name="T5" fmla="*/ 0 h 104"/>
                  <a:gd name="T6" fmla="*/ 0 w 100"/>
                  <a:gd name="T7" fmla="*/ 17 h 104"/>
                  <a:gd name="T8" fmla="*/ 0 w 100"/>
                  <a:gd name="T9" fmla="*/ 75 h 104"/>
                  <a:gd name="T10" fmla="*/ 50 w 100"/>
                  <a:gd name="T11" fmla="*/ 104 h 104"/>
                  <a:gd name="T12" fmla="*/ 100 w 100"/>
                  <a:gd name="T13" fmla="*/ 75 h 104"/>
                  <a:gd name="T14" fmla="*/ 100 w 100"/>
                  <a:gd name="T15" fmla="*/ 1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4">
                    <a:moveTo>
                      <a:pt x="100" y="17"/>
                    </a:moveTo>
                    <a:cubicBezTo>
                      <a:pt x="96" y="10"/>
                      <a:pt x="91" y="4"/>
                      <a:pt x="8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4"/>
                      <a:pt x="4" y="10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0" y="92"/>
                      <a:pt x="29" y="104"/>
                      <a:pt x="50" y="104"/>
                    </a:cubicBezTo>
                    <a:cubicBezTo>
                      <a:pt x="71" y="104"/>
                      <a:pt x="90" y="92"/>
                      <a:pt x="100" y="75"/>
                    </a:cubicBezTo>
                    <a:lnTo>
                      <a:pt x="100" y="17"/>
                    </a:ln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3" name="Freeform 302">
                <a:extLst>
                  <a:ext uri="{FF2B5EF4-FFF2-40B4-BE49-F238E27FC236}">
                    <a16:creationId xmlns:a16="http://schemas.microsoft.com/office/drawing/2014/main" id="{CA8D021F-AD74-4B6A-9805-C017DD9F2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6351" y="7499350"/>
                <a:ext cx="198438" cy="166687"/>
              </a:xfrm>
              <a:custGeom>
                <a:avLst/>
                <a:gdLst>
                  <a:gd name="T0" fmla="*/ 100 w 100"/>
                  <a:gd name="T1" fmla="*/ 79 h 85"/>
                  <a:gd name="T2" fmla="*/ 50 w 100"/>
                  <a:gd name="T3" fmla="*/ 85 h 85"/>
                  <a:gd name="T4" fmla="*/ 0 w 100"/>
                  <a:gd name="T5" fmla="*/ 78 h 85"/>
                  <a:gd name="T6" fmla="*/ 0 w 100"/>
                  <a:gd name="T7" fmla="*/ 0 h 85"/>
                  <a:gd name="T8" fmla="*/ 100 w 100"/>
                  <a:gd name="T9" fmla="*/ 0 h 85"/>
                  <a:gd name="T10" fmla="*/ 100 w 100"/>
                  <a:gd name="T11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85">
                    <a:moveTo>
                      <a:pt x="100" y="79"/>
                    </a:moveTo>
                    <a:cubicBezTo>
                      <a:pt x="84" y="83"/>
                      <a:pt x="67" y="85"/>
                      <a:pt x="50" y="85"/>
                    </a:cubicBezTo>
                    <a:cubicBezTo>
                      <a:pt x="33" y="85"/>
                      <a:pt x="16" y="83"/>
                      <a:pt x="0" y="7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00" y="79"/>
                    </a:ln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4" name="Rectangle 304">
                <a:extLst>
                  <a:ext uri="{FF2B5EF4-FFF2-40B4-BE49-F238E27FC236}">
                    <a16:creationId xmlns:a16="http://schemas.microsoft.com/office/drawing/2014/main" id="{9ECC4DAC-A434-483D-A767-ADCBCCB2F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8701" y="7964488"/>
                <a:ext cx="114300" cy="33337"/>
              </a:xfrm>
              <a:prstGeom prst="rect">
                <a:avLst/>
              </a:pr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5" name="Freeform 310">
                <a:extLst>
                  <a:ext uri="{FF2B5EF4-FFF2-40B4-BE49-F238E27FC236}">
                    <a16:creationId xmlns:a16="http://schemas.microsoft.com/office/drawing/2014/main" id="{2E1BE546-E337-4A5B-9FC0-24F830F03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9988" y="8115300"/>
                <a:ext cx="192088" cy="96837"/>
              </a:xfrm>
              <a:custGeom>
                <a:avLst/>
                <a:gdLst>
                  <a:gd name="T0" fmla="*/ 97 w 97"/>
                  <a:gd name="T1" fmla="*/ 49 h 49"/>
                  <a:gd name="T2" fmla="*/ 0 w 97"/>
                  <a:gd name="T3" fmla="*/ 49 h 49"/>
                  <a:gd name="T4" fmla="*/ 49 w 97"/>
                  <a:gd name="T5" fmla="*/ 0 h 49"/>
                  <a:gd name="T6" fmla="*/ 97 w 97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49">
                    <a:moveTo>
                      <a:pt x="97" y="49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0" y="22"/>
                      <a:pt x="22" y="0"/>
                      <a:pt x="49" y="0"/>
                    </a:cubicBezTo>
                    <a:cubicBezTo>
                      <a:pt x="75" y="0"/>
                      <a:pt x="97" y="22"/>
                      <a:pt x="97" y="49"/>
                    </a:cubicBezTo>
                    <a:close/>
                  </a:path>
                </a:pathLst>
              </a:custGeom>
              <a:solidFill>
                <a:srgbClr val="E0B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6" name="Freeform 311">
                <a:extLst>
                  <a:ext uri="{FF2B5EF4-FFF2-40B4-BE49-F238E27FC236}">
                    <a16:creationId xmlns:a16="http://schemas.microsoft.com/office/drawing/2014/main" id="{1E260A51-8AAB-43F8-8FEA-1641F51EF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388" y="8147050"/>
                <a:ext cx="219075" cy="111125"/>
              </a:xfrm>
              <a:custGeom>
                <a:avLst/>
                <a:gdLst>
                  <a:gd name="T0" fmla="*/ 59 w 138"/>
                  <a:gd name="T1" fmla="*/ 70 h 70"/>
                  <a:gd name="T2" fmla="*/ 0 w 138"/>
                  <a:gd name="T3" fmla="*/ 0 h 70"/>
                  <a:gd name="T4" fmla="*/ 138 w 138"/>
                  <a:gd name="T5" fmla="*/ 54 h 70"/>
                  <a:gd name="T6" fmla="*/ 59 w 138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70">
                    <a:moveTo>
                      <a:pt x="59" y="70"/>
                    </a:moveTo>
                    <a:lnTo>
                      <a:pt x="0" y="0"/>
                    </a:lnTo>
                    <a:lnTo>
                      <a:pt x="138" y="54"/>
                    </a:lnTo>
                    <a:lnTo>
                      <a:pt x="59" y="70"/>
                    </a:lnTo>
                    <a:close/>
                  </a:path>
                </a:pathLst>
              </a:custGeom>
              <a:solidFill>
                <a:srgbClr val="C39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7" name="Rectangle 315">
                <a:extLst>
                  <a:ext uri="{FF2B5EF4-FFF2-40B4-BE49-F238E27FC236}">
                    <a16:creationId xmlns:a16="http://schemas.microsoft.com/office/drawing/2014/main" id="{0EC165A0-F659-4A2D-AD30-37A0FDFCD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6476" y="7929563"/>
                <a:ext cx="163513" cy="128587"/>
              </a:xfrm>
              <a:prstGeom prst="rect">
                <a:avLst/>
              </a:pr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sp>
            <p:nvSpPr>
              <p:cNvPr id="158" name="Rectangle 316">
                <a:extLst>
                  <a:ext uri="{FF2B5EF4-FFF2-40B4-BE49-F238E27FC236}">
                    <a16:creationId xmlns:a16="http://schemas.microsoft.com/office/drawing/2014/main" id="{53009AB6-1A29-4CA4-9DE1-FDDB4D350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9088" y="7942263"/>
                <a:ext cx="153988" cy="115887"/>
              </a:xfrm>
              <a:prstGeom prst="rect">
                <a:avLst/>
              </a:prstGeom>
              <a:solidFill>
                <a:srgbClr val="481B49"/>
              </a:solidFill>
              <a:ln>
                <a:noFill/>
              </a:ln>
            </p:spPr>
            <p:txBody>
              <a:bodyPr vert="horz" wrap="square" lIns="91403" tIns="45702" rIns="91403" bIns="45702" numCol="1" anchor="t" anchorCtr="0" compatLnSpc="1">
                <a:prstTxWarp prst="textNoShape">
                  <a:avLst/>
                </a:prstTxWarp>
              </a:bodyPr>
              <a:lstStyle/>
              <a:p>
                <a:pPr defTabSz="932319"/>
                <a:endParaRPr lang="en-US" sz="1835">
                  <a:solidFill>
                    <a:srgbClr val="404040"/>
                  </a:solidFill>
                </a:endParaRPr>
              </a:p>
            </p:txBody>
          </p: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F83D93C9-C36E-4FA1-93D2-307ED123C148}"/>
                  </a:ext>
                </a:extLst>
              </p:cNvPr>
              <p:cNvGrpSpPr/>
              <p:nvPr/>
            </p:nvGrpSpPr>
            <p:grpSpPr>
              <a:xfrm>
                <a:off x="6275388" y="7174900"/>
                <a:ext cx="353529" cy="441132"/>
                <a:chOff x="6770468" y="7164742"/>
                <a:chExt cx="289365" cy="361068"/>
              </a:xfrm>
            </p:grpSpPr>
            <p:sp>
              <p:nvSpPr>
                <p:cNvPr id="160" name="Freeform 392">
                  <a:extLst>
                    <a:ext uri="{FF2B5EF4-FFF2-40B4-BE49-F238E27FC236}">
                      <a16:creationId xmlns:a16="http://schemas.microsoft.com/office/drawing/2014/main" id="{59D7A95E-D45A-47AE-A43A-C67743455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70470" y="7164742"/>
                  <a:ext cx="286805" cy="240711"/>
                </a:xfrm>
                <a:custGeom>
                  <a:avLst/>
                  <a:gdLst>
                    <a:gd name="T0" fmla="*/ 8 w 80"/>
                    <a:gd name="T1" fmla="*/ 60 h 67"/>
                    <a:gd name="T2" fmla="*/ 8 w 80"/>
                    <a:gd name="T3" fmla="*/ 57 h 67"/>
                    <a:gd name="T4" fmla="*/ 8 w 80"/>
                    <a:gd name="T5" fmla="*/ 57 h 67"/>
                    <a:gd name="T6" fmla="*/ 8 w 80"/>
                    <a:gd name="T7" fmla="*/ 55 h 67"/>
                    <a:gd name="T8" fmla="*/ 8 w 80"/>
                    <a:gd name="T9" fmla="*/ 54 h 67"/>
                    <a:gd name="T10" fmla="*/ 8 w 80"/>
                    <a:gd name="T11" fmla="*/ 52 h 67"/>
                    <a:gd name="T12" fmla="*/ 8 w 80"/>
                    <a:gd name="T13" fmla="*/ 52 h 67"/>
                    <a:gd name="T14" fmla="*/ 9 w 80"/>
                    <a:gd name="T15" fmla="*/ 50 h 67"/>
                    <a:gd name="T16" fmla="*/ 9 w 80"/>
                    <a:gd name="T17" fmla="*/ 50 h 67"/>
                    <a:gd name="T18" fmla="*/ 10 w 80"/>
                    <a:gd name="T19" fmla="*/ 48 h 67"/>
                    <a:gd name="T20" fmla="*/ 10 w 80"/>
                    <a:gd name="T21" fmla="*/ 48 h 67"/>
                    <a:gd name="T22" fmla="*/ 12 w 80"/>
                    <a:gd name="T23" fmla="*/ 43 h 67"/>
                    <a:gd name="T24" fmla="*/ 33 w 80"/>
                    <a:gd name="T25" fmla="*/ 47 h 67"/>
                    <a:gd name="T26" fmla="*/ 52 w 80"/>
                    <a:gd name="T27" fmla="*/ 43 h 67"/>
                    <a:gd name="T28" fmla="*/ 63 w 80"/>
                    <a:gd name="T29" fmla="*/ 47 h 67"/>
                    <a:gd name="T30" fmla="*/ 68 w 80"/>
                    <a:gd name="T31" fmla="*/ 46 h 67"/>
                    <a:gd name="T32" fmla="*/ 68 w 80"/>
                    <a:gd name="T33" fmla="*/ 46 h 67"/>
                    <a:gd name="T34" fmla="*/ 68 w 80"/>
                    <a:gd name="T35" fmla="*/ 46 h 67"/>
                    <a:gd name="T36" fmla="*/ 69 w 80"/>
                    <a:gd name="T37" fmla="*/ 47 h 67"/>
                    <a:gd name="T38" fmla="*/ 69 w 80"/>
                    <a:gd name="T39" fmla="*/ 48 h 67"/>
                    <a:gd name="T40" fmla="*/ 70 w 80"/>
                    <a:gd name="T41" fmla="*/ 49 h 67"/>
                    <a:gd name="T42" fmla="*/ 70 w 80"/>
                    <a:gd name="T43" fmla="*/ 49 h 67"/>
                    <a:gd name="T44" fmla="*/ 70 w 80"/>
                    <a:gd name="T45" fmla="*/ 52 h 67"/>
                    <a:gd name="T46" fmla="*/ 71 w 80"/>
                    <a:gd name="T47" fmla="*/ 52 h 67"/>
                    <a:gd name="T48" fmla="*/ 71 w 80"/>
                    <a:gd name="T49" fmla="*/ 53 h 67"/>
                    <a:gd name="T50" fmla="*/ 71 w 80"/>
                    <a:gd name="T51" fmla="*/ 54 h 67"/>
                    <a:gd name="T52" fmla="*/ 71 w 80"/>
                    <a:gd name="T53" fmla="*/ 55 h 67"/>
                    <a:gd name="T54" fmla="*/ 71 w 80"/>
                    <a:gd name="T55" fmla="*/ 57 h 67"/>
                    <a:gd name="T56" fmla="*/ 71 w 80"/>
                    <a:gd name="T57" fmla="*/ 57 h 67"/>
                    <a:gd name="T58" fmla="*/ 71 w 80"/>
                    <a:gd name="T59" fmla="*/ 60 h 67"/>
                    <a:gd name="T60" fmla="*/ 71 w 80"/>
                    <a:gd name="T61" fmla="*/ 67 h 67"/>
                    <a:gd name="T62" fmla="*/ 73 w 80"/>
                    <a:gd name="T63" fmla="*/ 67 h 67"/>
                    <a:gd name="T64" fmla="*/ 80 w 80"/>
                    <a:gd name="T65" fmla="*/ 43 h 67"/>
                    <a:gd name="T66" fmla="*/ 58 w 80"/>
                    <a:gd name="T67" fmla="*/ 10 h 67"/>
                    <a:gd name="T68" fmla="*/ 58 w 80"/>
                    <a:gd name="T69" fmla="*/ 10 h 67"/>
                    <a:gd name="T70" fmla="*/ 34 w 80"/>
                    <a:gd name="T71" fmla="*/ 0 h 67"/>
                    <a:gd name="T72" fmla="*/ 0 w 80"/>
                    <a:gd name="T73" fmla="*/ 41 h 67"/>
                    <a:gd name="T74" fmla="*/ 7 w 80"/>
                    <a:gd name="T75" fmla="*/ 67 h 67"/>
                    <a:gd name="T76" fmla="*/ 8 w 80"/>
                    <a:gd name="T77" fmla="*/ 67 h 67"/>
                    <a:gd name="T78" fmla="*/ 8 w 80"/>
                    <a:gd name="T79" fmla="*/ 6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0" h="67">
                      <a:moveTo>
                        <a:pt x="8" y="60"/>
                      </a:moveTo>
                      <a:cubicBezTo>
                        <a:pt x="8" y="59"/>
                        <a:pt x="8" y="58"/>
                        <a:pt x="8" y="57"/>
                      </a:cubicBezTo>
                      <a:cubicBezTo>
                        <a:pt x="8" y="57"/>
                        <a:pt x="8" y="57"/>
                        <a:pt x="8" y="57"/>
                      </a:cubicBezTo>
                      <a:cubicBezTo>
                        <a:pt x="8" y="56"/>
                        <a:pt x="8" y="55"/>
                        <a:pt x="8" y="55"/>
                      </a:cubicBezTo>
                      <a:cubicBezTo>
                        <a:pt x="8" y="55"/>
                        <a:pt x="8" y="54"/>
                        <a:pt x="8" y="54"/>
                      </a:cubicBezTo>
                      <a:cubicBezTo>
                        <a:pt x="8" y="54"/>
                        <a:pt x="8" y="53"/>
                        <a:pt x="8" y="52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1"/>
                        <a:pt x="9" y="51"/>
                        <a:pt x="9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49"/>
                        <a:pt x="9" y="49"/>
                        <a:pt x="10" y="48"/>
                      </a:cubicBez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10" y="46"/>
                        <a:pt x="11" y="44"/>
                        <a:pt x="12" y="43"/>
                      </a:cubicBezTo>
                      <a:cubicBezTo>
                        <a:pt x="17" y="45"/>
                        <a:pt x="24" y="47"/>
                        <a:pt x="33" y="47"/>
                      </a:cubicBezTo>
                      <a:cubicBezTo>
                        <a:pt x="40" y="47"/>
                        <a:pt x="47" y="45"/>
                        <a:pt x="52" y="43"/>
                      </a:cubicBezTo>
                      <a:cubicBezTo>
                        <a:pt x="54" y="45"/>
                        <a:pt x="58" y="47"/>
                        <a:pt x="63" y="47"/>
                      </a:cubicBezTo>
                      <a:cubicBezTo>
                        <a:pt x="65" y="47"/>
                        <a:pt x="67" y="47"/>
                        <a:pt x="68" y="46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9" y="46"/>
                        <a:pt x="69" y="47"/>
                        <a:pt x="69" y="47"/>
                      </a:cubicBezTo>
                      <a:cubicBezTo>
                        <a:pt x="69" y="47"/>
                        <a:pt x="69" y="47"/>
                        <a:pt x="69" y="48"/>
                      </a:cubicBezTo>
                      <a:cubicBezTo>
                        <a:pt x="69" y="48"/>
                        <a:pt x="69" y="48"/>
                        <a:pt x="70" y="49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0" y="50"/>
                        <a:pt x="70" y="51"/>
                        <a:pt x="70" y="52"/>
                      </a:cubicBezTo>
                      <a:cubicBezTo>
                        <a:pt x="70" y="52"/>
                        <a:pt x="70" y="52"/>
                        <a:pt x="71" y="52"/>
                      </a:cubicBezTo>
                      <a:cubicBezTo>
                        <a:pt x="71" y="53"/>
                        <a:pt x="71" y="53"/>
                        <a:pt x="71" y="53"/>
                      </a:cubicBezTo>
                      <a:cubicBezTo>
                        <a:pt x="71" y="54"/>
                        <a:pt x="71" y="54"/>
                        <a:pt x="71" y="54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1" y="56"/>
                        <a:pt x="71" y="56"/>
                        <a:pt x="71" y="57"/>
                      </a:cubicBezTo>
                      <a:cubicBezTo>
                        <a:pt x="71" y="57"/>
                        <a:pt x="71" y="57"/>
                        <a:pt x="71" y="57"/>
                      </a:cubicBezTo>
                      <a:cubicBezTo>
                        <a:pt x="71" y="58"/>
                        <a:pt x="71" y="59"/>
                        <a:pt x="71" y="60"/>
                      </a:cubicBezTo>
                      <a:cubicBezTo>
                        <a:pt x="71" y="67"/>
                        <a:pt x="71" y="67"/>
                        <a:pt x="71" y="67"/>
                      </a:cubicBezTo>
                      <a:cubicBezTo>
                        <a:pt x="72" y="67"/>
                        <a:pt x="73" y="67"/>
                        <a:pt x="73" y="67"/>
                      </a:cubicBezTo>
                      <a:cubicBezTo>
                        <a:pt x="78" y="61"/>
                        <a:pt x="80" y="52"/>
                        <a:pt x="80" y="43"/>
                      </a:cubicBezTo>
                      <a:cubicBezTo>
                        <a:pt x="80" y="25"/>
                        <a:pt x="70" y="10"/>
                        <a:pt x="58" y="10"/>
                      </a:cubicBezTo>
                      <a:cubicBezTo>
                        <a:pt x="58" y="10"/>
                        <a:pt x="58" y="10"/>
                        <a:pt x="58" y="10"/>
                      </a:cubicBezTo>
                      <a:cubicBezTo>
                        <a:pt x="52" y="2"/>
                        <a:pt x="43" y="0"/>
                        <a:pt x="34" y="0"/>
                      </a:cubicBezTo>
                      <a:cubicBezTo>
                        <a:pt x="15" y="0"/>
                        <a:pt x="0" y="17"/>
                        <a:pt x="0" y="41"/>
                      </a:cubicBezTo>
                      <a:cubicBezTo>
                        <a:pt x="0" y="50"/>
                        <a:pt x="2" y="59"/>
                        <a:pt x="7" y="67"/>
                      </a:cubicBezTo>
                      <a:cubicBezTo>
                        <a:pt x="7" y="67"/>
                        <a:pt x="7" y="67"/>
                        <a:pt x="8" y="67"/>
                      </a:cubicBezTo>
                      <a:lnTo>
                        <a:pt x="8" y="60"/>
                      </a:lnTo>
                      <a:close/>
                    </a:path>
                  </a:pathLst>
                </a:custGeom>
                <a:solidFill>
                  <a:srgbClr val="634E37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1" name="Freeform 404">
                  <a:extLst>
                    <a:ext uri="{FF2B5EF4-FFF2-40B4-BE49-F238E27FC236}">
                      <a16:creationId xmlns:a16="http://schemas.microsoft.com/office/drawing/2014/main" id="{DC75ADBE-5F77-46EF-A6B9-2F965C606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3516" y="7297901"/>
                  <a:ext cx="0" cy="2562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2" name="Freeform 405">
                  <a:extLst>
                    <a:ext uri="{FF2B5EF4-FFF2-40B4-BE49-F238E27FC236}">
                      <a16:creationId xmlns:a16="http://schemas.microsoft.com/office/drawing/2014/main" id="{CF38FDDE-1C96-4FCF-AA81-3CC6B6222C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3516" y="729277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3" name="Freeform 406">
                  <a:extLst>
                    <a:ext uri="{FF2B5EF4-FFF2-40B4-BE49-F238E27FC236}">
                      <a16:creationId xmlns:a16="http://schemas.microsoft.com/office/drawing/2014/main" id="{D6ECD028-71F0-4820-B065-D4E042AE89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801199" y="7282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4" name="Freeform 407">
                  <a:extLst>
                    <a:ext uri="{FF2B5EF4-FFF2-40B4-BE49-F238E27FC236}">
                      <a16:creationId xmlns:a16="http://schemas.microsoft.com/office/drawing/2014/main" id="{575C37C7-E8AB-4819-BCFB-9E3B3D4A8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8637" y="7287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5" name="Freeform 408">
                  <a:extLst>
                    <a:ext uri="{FF2B5EF4-FFF2-40B4-BE49-F238E27FC236}">
                      <a16:creationId xmlns:a16="http://schemas.microsoft.com/office/drawing/2014/main" id="{FA3DB0EA-D9DA-47C7-8FCD-1644FE384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1666" y="7282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6" name="Freeform 409">
                  <a:extLst>
                    <a:ext uri="{FF2B5EF4-FFF2-40B4-BE49-F238E27FC236}">
                      <a16:creationId xmlns:a16="http://schemas.microsoft.com/office/drawing/2014/main" id="{69C6D8C6-5638-47B5-AF40-EE14B175F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0956" y="7300463"/>
                  <a:ext cx="0" cy="512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7" name="Freeform 410">
                  <a:extLst>
                    <a:ext uri="{FF2B5EF4-FFF2-40B4-BE49-F238E27FC236}">
                      <a16:creationId xmlns:a16="http://schemas.microsoft.com/office/drawing/2014/main" id="{57A53875-CE72-4572-8C3E-D09A86CFF4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90956" y="7308144"/>
                  <a:ext cx="0" cy="7683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8" name="Freeform 411">
                  <a:extLst>
                    <a:ext uri="{FF2B5EF4-FFF2-40B4-BE49-F238E27FC236}">
                      <a16:creationId xmlns:a16="http://schemas.microsoft.com/office/drawing/2014/main" id="{3248E22D-B1DE-47D2-94E1-92A80B545E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801199" y="727997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69" name="Freeform 412">
                  <a:extLst>
                    <a:ext uri="{FF2B5EF4-FFF2-40B4-BE49-F238E27FC236}">
                      <a16:creationId xmlns:a16="http://schemas.microsoft.com/office/drawing/2014/main" id="{524D9280-3704-4EF6-9D37-8B64EF1952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9348" y="7305584"/>
                  <a:ext cx="0" cy="256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0" name="Freeform 413">
                  <a:extLst>
                    <a:ext uri="{FF2B5EF4-FFF2-40B4-BE49-F238E27FC236}">
                      <a16:creationId xmlns:a16="http://schemas.microsoft.com/office/drawing/2014/main" id="{B8369103-1E34-4715-B2C9-A10019B14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4227" y="729277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1" name="Freeform 414">
                  <a:extLst>
                    <a:ext uri="{FF2B5EF4-FFF2-40B4-BE49-F238E27FC236}">
                      <a16:creationId xmlns:a16="http://schemas.microsoft.com/office/drawing/2014/main" id="{56345365-E4EB-40F2-969D-EBDFAEFD4F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4227" y="729022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2" name="Freeform 415">
                  <a:extLst>
                    <a:ext uri="{FF2B5EF4-FFF2-40B4-BE49-F238E27FC236}">
                      <a16:creationId xmlns:a16="http://schemas.microsoft.com/office/drawing/2014/main" id="{BFE0793F-B9DA-4CAF-B22F-6990EB33F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039348" y="73004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D6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  <p:sp>
              <p:nvSpPr>
                <p:cNvPr id="173" name="Freeform 416">
                  <a:extLst>
                    <a:ext uri="{FF2B5EF4-FFF2-40B4-BE49-F238E27FC236}">
                      <a16:creationId xmlns:a16="http://schemas.microsoft.com/office/drawing/2014/main" id="{A7127F39-452E-4256-AAFD-2E150B67A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770468" y="7269734"/>
                  <a:ext cx="289365" cy="256076"/>
                </a:xfrm>
                <a:custGeom>
                  <a:avLst/>
                  <a:gdLst>
                    <a:gd name="T0" fmla="*/ 77 w 81"/>
                    <a:gd name="T1" fmla="*/ 18 h 72"/>
                    <a:gd name="T2" fmla="*/ 75 w 81"/>
                    <a:gd name="T3" fmla="*/ 17 h 72"/>
                    <a:gd name="T4" fmla="*/ 75 w 81"/>
                    <a:gd name="T5" fmla="*/ 13 h 72"/>
                    <a:gd name="T6" fmla="*/ 75 w 81"/>
                    <a:gd name="T7" fmla="*/ 11 h 72"/>
                    <a:gd name="T8" fmla="*/ 75 w 81"/>
                    <a:gd name="T9" fmla="*/ 10 h 72"/>
                    <a:gd name="T10" fmla="*/ 75 w 81"/>
                    <a:gd name="T11" fmla="*/ 9 h 72"/>
                    <a:gd name="T12" fmla="*/ 74 w 81"/>
                    <a:gd name="T13" fmla="*/ 9 h 72"/>
                    <a:gd name="T14" fmla="*/ 74 w 81"/>
                    <a:gd name="T15" fmla="*/ 8 h 72"/>
                    <a:gd name="T16" fmla="*/ 74 w 81"/>
                    <a:gd name="T17" fmla="*/ 7 h 72"/>
                    <a:gd name="T18" fmla="*/ 74 w 81"/>
                    <a:gd name="T19" fmla="*/ 7 h 72"/>
                    <a:gd name="T20" fmla="*/ 73 w 81"/>
                    <a:gd name="T21" fmla="*/ 5 h 72"/>
                    <a:gd name="T22" fmla="*/ 73 w 81"/>
                    <a:gd name="T23" fmla="*/ 5 h 72"/>
                    <a:gd name="T24" fmla="*/ 72 w 81"/>
                    <a:gd name="T25" fmla="*/ 4 h 72"/>
                    <a:gd name="T26" fmla="*/ 72 w 81"/>
                    <a:gd name="T27" fmla="*/ 4 h 72"/>
                    <a:gd name="T28" fmla="*/ 72 w 81"/>
                    <a:gd name="T29" fmla="*/ 3 h 72"/>
                    <a:gd name="T30" fmla="*/ 72 w 81"/>
                    <a:gd name="T31" fmla="*/ 3 h 72"/>
                    <a:gd name="T32" fmla="*/ 65 w 81"/>
                    <a:gd name="T33" fmla="*/ 4 h 72"/>
                    <a:gd name="T34" fmla="*/ 54 w 81"/>
                    <a:gd name="T35" fmla="*/ 1 h 72"/>
                    <a:gd name="T36" fmla="*/ 33 w 81"/>
                    <a:gd name="T37" fmla="*/ 4 h 72"/>
                    <a:gd name="T38" fmla="*/ 11 w 81"/>
                    <a:gd name="T39" fmla="*/ 0 h 72"/>
                    <a:gd name="T40" fmla="*/ 8 w 81"/>
                    <a:gd name="T41" fmla="*/ 4 h 72"/>
                    <a:gd name="T42" fmla="*/ 8 w 81"/>
                    <a:gd name="T43" fmla="*/ 4 h 72"/>
                    <a:gd name="T44" fmla="*/ 7 w 81"/>
                    <a:gd name="T45" fmla="*/ 6 h 72"/>
                    <a:gd name="T46" fmla="*/ 7 w 81"/>
                    <a:gd name="T47" fmla="*/ 6 h 72"/>
                    <a:gd name="T48" fmla="*/ 7 w 81"/>
                    <a:gd name="T49" fmla="*/ 7 h 72"/>
                    <a:gd name="T50" fmla="*/ 7 w 81"/>
                    <a:gd name="T51" fmla="*/ 7 h 72"/>
                    <a:gd name="T52" fmla="*/ 6 w 81"/>
                    <a:gd name="T53" fmla="*/ 9 h 72"/>
                    <a:gd name="T54" fmla="*/ 6 w 81"/>
                    <a:gd name="T55" fmla="*/ 9 h 72"/>
                    <a:gd name="T56" fmla="*/ 6 w 81"/>
                    <a:gd name="T57" fmla="*/ 10 h 72"/>
                    <a:gd name="T58" fmla="*/ 6 w 81"/>
                    <a:gd name="T59" fmla="*/ 11 h 72"/>
                    <a:gd name="T60" fmla="*/ 6 w 81"/>
                    <a:gd name="T61" fmla="*/ 13 h 72"/>
                    <a:gd name="T62" fmla="*/ 6 w 81"/>
                    <a:gd name="T63" fmla="*/ 17 h 72"/>
                    <a:gd name="T64" fmla="*/ 5 w 81"/>
                    <a:gd name="T65" fmla="*/ 18 h 72"/>
                    <a:gd name="T66" fmla="*/ 0 w 81"/>
                    <a:gd name="T67" fmla="*/ 23 h 72"/>
                    <a:gd name="T68" fmla="*/ 0 w 81"/>
                    <a:gd name="T69" fmla="*/ 36 h 72"/>
                    <a:gd name="T70" fmla="*/ 6 w 81"/>
                    <a:gd name="T71" fmla="*/ 42 h 72"/>
                    <a:gd name="T72" fmla="*/ 6 w 81"/>
                    <a:gd name="T73" fmla="*/ 56 h 72"/>
                    <a:gd name="T74" fmla="*/ 23 w 81"/>
                    <a:gd name="T75" fmla="*/ 72 h 72"/>
                    <a:gd name="T76" fmla="*/ 58 w 81"/>
                    <a:gd name="T77" fmla="*/ 72 h 72"/>
                    <a:gd name="T78" fmla="*/ 75 w 81"/>
                    <a:gd name="T79" fmla="*/ 56 h 72"/>
                    <a:gd name="T80" fmla="*/ 75 w 81"/>
                    <a:gd name="T81" fmla="*/ 42 h 72"/>
                    <a:gd name="T82" fmla="*/ 81 w 81"/>
                    <a:gd name="T83" fmla="*/ 36 h 72"/>
                    <a:gd name="T84" fmla="*/ 81 w 81"/>
                    <a:gd name="T85" fmla="*/ 23 h 72"/>
                    <a:gd name="T86" fmla="*/ 77 w 81"/>
                    <a:gd name="T87" fmla="*/ 18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" h="72">
                      <a:moveTo>
                        <a:pt x="77" y="18"/>
                      </a:moveTo>
                      <a:cubicBezTo>
                        <a:pt x="76" y="18"/>
                        <a:pt x="76" y="17"/>
                        <a:pt x="75" y="17"/>
                      </a:cubicBezTo>
                      <a:cubicBezTo>
                        <a:pt x="75" y="13"/>
                        <a:pt x="75" y="13"/>
                        <a:pt x="75" y="13"/>
                      </a:cubicBezTo>
                      <a:cubicBezTo>
                        <a:pt x="75" y="12"/>
                        <a:pt x="75" y="11"/>
                        <a:pt x="75" y="11"/>
                      </a:cubicBezTo>
                      <a:cubicBezTo>
                        <a:pt x="75" y="11"/>
                        <a:pt x="75" y="11"/>
                        <a:pt x="75" y="10"/>
                      </a:cubicBezTo>
                      <a:cubicBezTo>
                        <a:pt x="75" y="10"/>
                        <a:pt x="75" y="10"/>
                        <a:pt x="75" y="9"/>
                      </a:cubicBezTo>
                      <a:cubicBezTo>
                        <a:pt x="74" y="9"/>
                        <a:pt x="74" y="9"/>
                        <a:pt x="74" y="9"/>
                      </a:cubicBezTo>
                      <a:cubicBezTo>
                        <a:pt x="74" y="9"/>
                        <a:pt x="74" y="8"/>
                        <a:pt x="74" y="8"/>
                      </a:cubicBezTo>
                      <a:cubicBezTo>
                        <a:pt x="74" y="8"/>
                        <a:pt x="74" y="8"/>
                        <a:pt x="74" y="7"/>
                      </a:cubicBezTo>
                      <a:cubicBezTo>
                        <a:pt x="74" y="7"/>
                        <a:pt x="74" y="7"/>
                        <a:pt x="74" y="7"/>
                      </a:cubicBezTo>
                      <a:cubicBezTo>
                        <a:pt x="74" y="6"/>
                        <a:pt x="73" y="6"/>
                        <a:pt x="73" y="5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73" y="5"/>
                        <a:pt x="73" y="4"/>
                        <a:pt x="72" y="4"/>
                      </a:cubicBezTo>
                      <a:cubicBezTo>
                        <a:pt x="72" y="4"/>
                        <a:pt x="72" y="4"/>
                        <a:pt x="72" y="4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0" y="3"/>
                        <a:pt x="68" y="4"/>
                        <a:pt x="65" y="4"/>
                      </a:cubicBezTo>
                      <a:cubicBezTo>
                        <a:pt x="61" y="4"/>
                        <a:pt x="56" y="2"/>
                        <a:pt x="54" y="1"/>
                      </a:cubicBezTo>
                      <a:cubicBezTo>
                        <a:pt x="49" y="2"/>
                        <a:pt x="41" y="4"/>
                        <a:pt x="33" y="4"/>
                      </a:cubicBezTo>
                      <a:cubicBezTo>
                        <a:pt x="24" y="4"/>
                        <a:pt x="16" y="2"/>
                        <a:pt x="11" y="0"/>
                      </a:cubicBezTo>
                      <a:cubicBezTo>
                        <a:pt x="10" y="2"/>
                        <a:pt x="9" y="3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6" y="8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2"/>
                        <a:pt x="6" y="13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8"/>
                      </a:cubicBezTo>
                      <a:cubicBezTo>
                        <a:pt x="2" y="18"/>
                        <a:pt x="0" y="20"/>
                        <a:pt x="0" y="2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9"/>
                        <a:pt x="3" y="42"/>
                        <a:pt x="6" y="42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6" y="65"/>
                        <a:pt x="13" y="72"/>
                        <a:pt x="23" y="72"/>
                      </a:cubicBezTo>
                      <a:cubicBezTo>
                        <a:pt x="58" y="72"/>
                        <a:pt x="58" y="72"/>
                        <a:pt x="58" y="72"/>
                      </a:cubicBezTo>
                      <a:cubicBezTo>
                        <a:pt x="67" y="72"/>
                        <a:pt x="75" y="65"/>
                        <a:pt x="75" y="56"/>
                      </a:cubicBezTo>
                      <a:cubicBezTo>
                        <a:pt x="75" y="42"/>
                        <a:pt x="75" y="42"/>
                        <a:pt x="75" y="42"/>
                      </a:cubicBezTo>
                      <a:cubicBezTo>
                        <a:pt x="78" y="42"/>
                        <a:pt x="81" y="39"/>
                        <a:pt x="81" y="36"/>
                      </a:cubicBezTo>
                      <a:cubicBezTo>
                        <a:pt x="81" y="23"/>
                        <a:pt x="81" y="23"/>
                        <a:pt x="81" y="23"/>
                      </a:cubicBezTo>
                      <a:cubicBezTo>
                        <a:pt x="81" y="21"/>
                        <a:pt x="79" y="19"/>
                        <a:pt x="77" y="18"/>
                      </a:cubicBezTo>
                      <a:close/>
                    </a:path>
                  </a:pathLst>
                </a:custGeom>
                <a:solidFill>
                  <a:srgbClr val="E0BB8D"/>
                </a:solidFill>
                <a:ln>
                  <a:noFill/>
                </a:ln>
              </p:spPr>
              <p:txBody>
                <a:bodyPr vert="horz" wrap="square" lIns="91403" tIns="45702" rIns="91403" bIns="45702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32319"/>
                  <a:endParaRPr lang="en-US" sz="1835">
                    <a:solidFill>
                      <a:srgbClr val="404040"/>
                    </a:solidFill>
                  </a:endParaRPr>
                </a:p>
              </p:txBody>
            </p:sp>
          </p:grpSp>
        </p:grpSp>
        <p:sp>
          <p:nvSpPr>
            <p:cNvPr id="143" name="Freeform 399">
              <a:extLst>
                <a:ext uri="{FF2B5EF4-FFF2-40B4-BE49-F238E27FC236}">
                  <a16:creationId xmlns:a16="http://schemas.microsoft.com/office/drawing/2014/main" id="{B579880A-F183-439B-BF33-B417E8E11A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554049" y="6763980"/>
              <a:ext cx="181814" cy="94749"/>
            </a:xfrm>
            <a:custGeom>
              <a:avLst/>
              <a:gdLst>
                <a:gd name="T0" fmla="*/ 26 w 51"/>
                <a:gd name="T1" fmla="*/ 0 h 26"/>
                <a:gd name="T2" fmla="*/ 0 w 51"/>
                <a:gd name="T3" fmla="*/ 26 h 26"/>
                <a:gd name="T4" fmla="*/ 51 w 51"/>
                <a:gd name="T5" fmla="*/ 26 h 26"/>
                <a:gd name="T6" fmla="*/ 26 w 5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6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  <p:sp>
          <p:nvSpPr>
            <p:cNvPr id="144" name="Freeform 400">
              <a:extLst>
                <a:ext uri="{FF2B5EF4-FFF2-40B4-BE49-F238E27FC236}">
                  <a16:creationId xmlns:a16="http://schemas.microsoft.com/office/drawing/2014/main" id="{C3E442E7-AA71-4830-B4C7-1CDD2E419B2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328703" y="6763980"/>
              <a:ext cx="181814" cy="94749"/>
            </a:xfrm>
            <a:custGeom>
              <a:avLst/>
              <a:gdLst>
                <a:gd name="T0" fmla="*/ 25 w 51"/>
                <a:gd name="T1" fmla="*/ 0 h 26"/>
                <a:gd name="T2" fmla="*/ 0 w 51"/>
                <a:gd name="T3" fmla="*/ 26 h 26"/>
                <a:gd name="T4" fmla="*/ 51 w 51"/>
                <a:gd name="T5" fmla="*/ 26 h 26"/>
                <a:gd name="T6" fmla="*/ 25 w 5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6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2"/>
                    <a:pt x="39" y="0"/>
                    <a:pt x="25" y="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03" tIns="45702" rIns="91403" bIns="45702" numCol="1" anchor="t" anchorCtr="0" compatLnSpc="1">
              <a:prstTxWarp prst="textNoShape">
                <a:avLst/>
              </a:prstTxWarp>
            </a:bodyPr>
            <a:lstStyle/>
            <a:p>
              <a:pPr defTabSz="932319"/>
              <a:endParaRPr lang="en-US" sz="1835">
                <a:solidFill>
                  <a:srgbClr val="40404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68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A50A6EFF-D9E3-4B09-B003-35CA683B8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6" y="4802581"/>
            <a:ext cx="3461227" cy="68532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9C1EBD-52B3-4204-BEE9-E66DA5EC4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638" y="4420068"/>
            <a:ext cx="2900693" cy="145034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1E09404-B551-4B31-9788-F493988F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14" y="1765909"/>
            <a:ext cx="2403724" cy="185705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977C1D3-5972-495C-9790-D61FA9985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705" y="2985242"/>
            <a:ext cx="3158561" cy="4535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B95160-58D8-43D8-8EDE-6E9BD56E7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34" y="2470604"/>
            <a:ext cx="3310913" cy="15545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85CDF45-96E0-4E34-8D82-E83FA71A4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527" y="3825918"/>
            <a:ext cx="2717300" cy="828777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1B75F74B-BF21-44BC-B7F2-FFB51655A5FC}"/>
              </a:ext>
            </a:extLst>
          </p:cNvPr>
          <p:cNvSpPr>
            <a:spLocks noGrp="1"/>
          </p:cNvSpPr>
          <p:nvPr/>
        </p:nvSpPr>
        <p:spPr>
          <a:xfrm>
            <a:off x="914377" y="5696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>
                <a:solidFill>
                  <a:schemeClr val="accent2"/>
                </a:solidFill>
                <a:latin typeface="Chiller" panose="04020404031007020602" pitchFamily="82" charset="0"/>
              </a:rPr>
              <a:t>Thank you to our Sponsors!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297D5-F934-4623-A90B-83C50AC71A5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7" y="-24800"/>
            <a:ext cx="1587309" cy="158730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14ECC6-C520-461D-89E8-E0BBA74B55E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6322" y="-24800"/>
            <a:ext cx="1587309" cy="158730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CDAE14F-79D8-4CEF-9781-21DE50F2A9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14" y="5286375"/>
            <a:ext cx="2286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55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35EA85A-A888-408F-AF41-4D94312F61C4}"/>
              </a:ext>
            </a:extLst>
          </p:cNvPr>
          <p:cNvGrpSpPr/>
          <p:nvPr/>
        </p:nvGrpSpPr>
        <p:grpSpPr>
          <a:xfrm>
            <a:off x="406311" y="928446"/>
            <a:ext cx="11379379" cy="2841894"/>
            <a:chOff x="498841" y="924572"/>
            <a:chExt cx="11379379" cy="2841894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801ABCDE-79D1-4E15-9577-E80FA2269EE8}"/>
                </a:ext>
              </a:extLst>
            </p:cNvPr>
            <p:cNvSpPr txBox="1">
              <a:spLocks/>
            </p:cNvSpPr>
            <p:nvPr/>
          </p:nvSpPr>
          <p:spPr>
            <a:xfrm>
              <a:off x="1611360" y="2460177"/>
              <a:ext cx="8991324" cy="130628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9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Framework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A21F6423-267A-4568-9CF9-F2CFF5F224B2}"/>
                </a:ext>
              </a:extLst>
            </p:cNvPr>
            <p:cNvSpPr txBox="1">
              <a:spLocks/>
            </p:cNvSpPr>
            <p:nvPr/>
          </p:nvSpPr>
          <p:spPr>
            <a:xfrm>
              <a:off x="498841" y="926167"/>
              <a:ext cx="1591219" cy="20062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S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9C8DB6D-188C-4A95-ABEC-79A30C39B0A6}"/>
                </a:ext>
              </a:extLst>
            </p:cNvPr>
            <p:cNvSpPr txBox="1">
              <a:spLocks/>
            </p:cNvSpPr>
            <p:nvPr/>
          </p:nvSpPr>
          <p:spPr>
            <a:xfrm>
              <a:off x="10069285" y="924572"/>
              <a:ext cx="1808935" cy="200787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66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t</a:t>
              </a:r>
              <a:endParaRPr lang="en-US" sz="11500" cap="all" spc="-300" dirty="0">
                <a:ln w="19050">
                  <a:solidFill>
                    <a:srgbClr val="FF0505"/>
                  </a:solidFill>
                </a:ln>
                <a:noFill/>
                <a:effectLst>
                  <a:glow rad="88900">
                    <a:schemeClr val="tx2">
                      <a:alpha val="32000"/>
                    </a:schemeClr>
                  </a:glow>
                </a:effectLst>
                <a:latin typeface="Indira K" pitchFamily="2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1CD886C-7ABD-45B0-8BA1-5D9EBB97CF8F}"/>
                </a:ext>
              </a:extLst>
            </p:cNvPr>
            <p:cNvSpPr txBox="1">
              <a:spLocks/>
            </p:cNvSpPr>
            <p:nvPr/>
          </p:nvSpPr>
          <p:spPr>
            <a:xfrm>
              <a:off x="1480459" y="1018179"/>
              <a:ext cx="8926285" cy="144199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1500" cap="all" spc="-300" dirty="0">
                  <a:ln w="19050">
                    <a:solidFill>
                      <a:srgbClr val="FF0505"/>
                    </a:solidFill>
                  </a:ln>
                  <a:noFill/>
                  <a:effectLst>
                    <a:glow rad="88900">
                      <a:schemeClr val="tx2">
                        <a:alpha val="32000"/>
                      </a:schemeClr>
                    </a:glow>
                  </a:effectLst>
                  <a:latin typeface="Indira K" pitchFamily="2" charset="0"/>
                </a:rPr>
                <a:t>harePoin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45F10-6E95-4345-A2BB-B355940B7864}"/>
                </a:ext>
              </a:extLst>
            </p:cNvPr>
            <p:cNvSpPr/>
            <p:nvPr/>
          </p:nvSpPr>
          <p:spPr>
            <a:xfrm>
              <a:off x="607701" y="941974"/>
              <a:ext cx="11161661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BE4C0A-4462-4DBD-B67E-290D1A2283CE}"/>
                </a:ext>
              </a:extLst>
            </p:cNvPr>
            <p:cNvSpPr/>
            <p:nvPr/>
          </p:nvSpPr>
          <p:spPr>
            <a:xfrm>
              <a:off x="607701" y="2841006"/>
              <a:ext cx="118872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56F178-7C4A-45D7-AC2E-7B391722F587}"/>
                </a:ext>
              </a:extLst>
            </p:cNvPr>
            <p:cNvSpPr/>
            <p:nvPr/>
          </p:nvSpPr>
          <p:spPr>
            <a:xfrm flipV="1">
              <a:off x="10384982" y="2841006"/>
              <a:ext cx="1371600" cy="91440"/>
            </a:xfrm>
            <a:prstGeom prst="rect">
              <a:avLst/>
            </a:prstGeom>
            <a:noFill/>
            <a:ln>
              <a:solidFill>
                <a:srgbClr val="FF0505"/>
              </a:solidFill>
            </a:ln>
            <a:effectLst>
              <a:glow rad="88900">
                <a:schemeClr val="tx2">
                  <a:alpha val="3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505"/>
                  </a:solidFill>
                </a:ln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31CE1E2-C148-4F2F-9271-68B17E763262}"/>
              </a:ext>
            </a:extLst>
          </p:cNvPr>
          <p:cNvSpPr txBox="1"/>
          <p:nvPr/>
        </p:nvSpPr>
        <p:spPr>
          <a:xfrm>
            <a:off x="1730825" y="3988042"/>
            <a:ext cx="8730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normalizeH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50800">
                    <a:schemeClr val="tx1">
                      <a:lumMod val="50000"/>
                      <a:lumOff val="50000"/>
                    </a:schemeClr>
                  </a:glow>
                </a:effectLst>
                <a:latin typeface="AvantGarde CondBook" panose="020B0506000000000000" pitchFamily="34" charset="0"/>
              </a:rPr>
              <a:t>GETTING STARTED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6F2CAB-DCF7-4C5A-A2CB-1D0A18C36AF5}"/>
              </a:ext>
            </a:extLst>
          </p:cNvPr>
          <p:cNvGrpSpPr/>
          <p:nvPr/>
        </p:nvGrpSpPr>
        <p:grpSpPr>
          <a:xfrm>
            <a:off x="4277606" y="5747403"/>
            <a:ext cx="3636788" cy="887677"/>
            <a:chOff x="515171" y="5908768"/>
            <a:chExt cx="3636788" cy="8876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1C8869-76D7-4742-AF27-233C5352670B}"/>
                </a:ext>
              </a:extLst>
            </p:cNvPr>
            <p:cNvSpPr txBox="1"/>
            <p:nvPr/>
          </p:nvSpPr>
          <p:spPr>
            <a:xfrm>
              <a:off x="515171" y="6150114"/>
              <a:ext cx="36367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 rad="50800"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CHRIS KENT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8E323F-600A-40DD-B62F-B50FA253C6BD}"/>
                </a:ext>
              </a:extLst>
            </p:cNvPr>
            <p:cNvSpPr txBox="1"/>
            <p:nvPr/>
          </p:nvSpPr>
          <p:spPr>
            <a:xfrm>
              <a:off x="515171" y="5908768"/>
              <a:ext cx="36367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normalizeH="1" dirty="0"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glow>
                      <a:schemeClr val="accent3">
                        <a:lumMod val="60000"/>
                        <a:lumOff val="40000"/>
                      </a:schemeClr>
                    </a:glow>
                  </a:effectLst>
                  <a:latin typeface="AvantGarde CondBook" panose="020B0506000000000000" pitchFamily="34" charset="0"/>
                </a:rPr>
                <a:t>SharePoint Practice Lead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622308C-93D6-4F30-996C-03FEE573E07E}"/>
              </a:ext>
            </a:extLst>
          </p:cNvPr>
          <p:cNvSpPr/>
          <p:nvPr/>
        </p:nvSpPr>
        <p:spPr>
          <a:xfrm rot="10800000">
            <a:off x="-4" y="743698"/>
            <a:ext cx="12191999" cy="314810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70000"/>
                </a:srgbClr>
              </a:gs>
              <a:gs pos="5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68A84D-2C20-4CD1-A293-7EFB9EFA3787}"/>
              </a:ext>
            </a:extLst>
          </p:cNvPr>
          <p:cNvSpPr/>
          <p:nvPr/>
        </p:nvSpPr>
        <p:spPr>
          <a:xfrm>
            <a:off x="406311" y="2725040"/>
            <a:ext cx="1324514" cy="318298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94DDDC-164D-4D92-860B-08D8F4676A1D}"/>
              </a:ext>
            </a:extLst>
          </p:cNvPr>
          <p:cNvSpPr/>
          <p:nvPr/>
        </p:nvSpPr>
        <p:spPr>
          <a:xfrm rot="10800000">
            <a:off x="10218964" y="2777171"/>
            <a:ext cx="1566725" cy="266167"/>
          </a:xfrm>
          <a:prstGeom prst="rect">
            <a:avLst/>
          </a:prstGeom>
          <a:gradFill flip="none" rotWithShape="1">
            <a:gsLst>
              <a:gs pos="0">
                <a:srgbClr val="080808">
                  <a:alpha val="70000"/>
                </a:srgbClr>
              </a:gs>
              <a:gs pos="100000">
                <a:srgbClr val="080808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BD17-883C-46AE-984E-A68538158964}"/>
              </a:ext>
            </a:extLst>
          </p:cNvPr>
          <p:cNvSpPr/>
          <p:nvPr/>
        </p:nvSpPr>
        <p:spPr>
          <a:xfrm>
            <a:off x="406311" y="873086"/>
            <a:ext cx="11379378" cy="2757620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740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SharePoint 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1670" y="2222289"/>
            <a:ext cx="3174609" cy="3636511"/>
          </a:xfrm>
        </p:spPr>
        <p:txBody>
          <a:bodyPr>
            <a:normAutofit/>
          </a:bodyPr>
          <a:lstStyle/>
          <a:p>
            <a:r>
              <a:rPr lang="en-US" sz="2400" dirty="0"/>
              <a:t>JSOM</a:t>
            </a:r>
          </a:p>
          <a:p>
            <a:r>
              <a:rPr lang="en-US" sz="2400" dirty="0"/>
              <a:t>REST</a:t>
            </a:r>
          </a:p>
          <a:p>
            <a:r>
              <a:rPr lang="en-US" sz="2400" dirty="0" err="1"/>
              <a:t>SPHttpClient</a:t>
            </a:r>
            <a:endParaRPr lang="en-US" sz="2400" dirty="0"/>
          </a:p>
          <a:p>
            <a:r>
              <a:rPr lang="en-US" sz="2400" dirty="0"/>
              <a:t>PnP JS Core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A436-1048-CA4E-9C3F-FCB70029503E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2050" name="Picture 2" descr="Machine generated alternative text:&#10;SharePoint development options &#10;• &#10;Characteristics &#10;Future-proof &#10;Coverage &#10;Ease of use &#10;• &#10;• &#10;• &#10;• &#10;JSOM &#10;Introduced in SP2010 &#10;Mimics CSOM &#10;Works with delegates &#10;Does not support &#10;promises &#10;Not being invested in &#10;anymore &#10;Fair &#10;Hard &#10;• &#10;• &#10;• &#10;Raw REST &#10;The same across &#10;technology stacks &#10;Easy for GET requests &#10;Complex for non-GET &#10;requests &#10;Evergreen &#10;Excellent &#10;Moderate &#10;• &#10;• &#10;• &#10;SPHttpClient &#10;SharePoint &#10;Framework-specific &#10;Easy for all kinds of &#10;requests &#10;For non Get &#10;operations, you'll still &#10;need to create JSON &#10;Evergreen &#10;Excellent &#10;Moderate + &#10;PnP JS Core &#10;Fluent API &#10;Works natively with &#10;Promises &#10;Open-source &#10;community-driven &#10;initiative &#10;Fair &#10;Easy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383" y="2222289"/>
            <a:ext cx="8040828" cy="421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53246-7523-4AD4-926B-2AA85E75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Important npm Commands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FE863-6ADC-4310-A12A-40BF2BDBB6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Install into your project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[THING] --save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Install Globally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-g [THING]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Install as Dev Dependency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install [THING] --save-dev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Check what Version You Have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list –g [THING]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See Available Versions</a:t>
            </a:r>
          </a:p>
          <a:p>
            <a:pPr lvl="1"/>
            <a:r>
              <a:rPr lang="en-US" dirty="0">
                <a:highlight>
                  <a:srgbClr val="000000"/>
                </a:highlight>
              </a:rPr>
              <a:t> npm view [THING] versions </a:t>
            </a:r>
            <a:r>
              <a:rPr lang="en-US" dirty="0">
                <a:solidFill>
                  <a:schemeClr val="tx1"/>
                </a:solidFill>
                <a:highlight>
                  <a:srgbClr val="000000"/>
                </a:highlight>
              </a:rPr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418FC-512A-43C8-84F7-7D7121D0C8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See available tasks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--tasks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Start the local server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serve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Start the local server with no WB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serve --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nobrowser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Generate the Bundle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bundle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/>
              <a:t>Generate the Solution</a:t>
            </a:r>
          </a:p>
          <a:p>
            <a:pPr lvl="1"/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gulp package-solution 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BA29ED-CD2E-490F-A159-013343C1AB55}"/>
              </a:ext>
            </a:extLst>
          </p:cNvPr>
          <p:cNvSpPr txBox="1">
            <a:spLocks/>
          </p:cNvSpPr>
          <p:nvPr/>
        </p:nvSpPr>
        <p:spPr>
          <a:xfrm>
            <a:off x="6299198" y="523108"/>
            <a:ext cx="5716905" cy="80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Important Gulp Tasks</a:t>
            </a:r>
          </a:p>
        </p:txBody>
      </p:sp>
    </p:spTree>
    <p:extLst>
      <p:ext uri="{BB962C8B-B14F-4D97-AF65-F5344CB8AC3E}">
        <p14:creationId xmlns:p14="http://schemas.microsoft.com/office/powerpoint/2010/main" val="20536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6C60B00D-3856-45C9-AEA3-1478CED76FCF}"/>
              </a:ext>
            </a:extLst>
          </p:cNvPr>
          <p:cNvSpPr/>
          <p:nvPr/>
        </p:nvSpPr>
        <p:spPr>
          <a:xfrm>
            <a:off x="10124142" y="5843794"/>
            <a:ext cx="2052351" cy="1014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/>
          <p:cNvGrpSpPr/>
          <p:nvPr/>
        </p:nvGrpSpPr>
        <p:grpSpPr>
          <a:xfrm>
            <a:off x="262334" y="1687872"/>
            <a:ext cx="1765794" cy="1911697"/>
            <a:chOff x="267593" y="1038224"/>
            <a:chExt cx="1801203" cy="1950030"/>
          </a:xfrm>
        </p:grpSpPr>
        <p:sp>
          <p:nvSpPr>
            <p:cNvPr id="5" name="TextBox 4"/>
            <p:cNvSpPr txBox="1"/>
            <p:nvPr/>
          </p:nvSpPr>
          <p:spPr>
            <a:xfrm>
              <a:off x="317805" y="2340277"/>
              <a:ext cx="1241404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2001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593" y="1038224"/>
              <a:ext cx="1130375" cy="81599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7916" y="1888436"/>
              <a:ext cx="1700880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Portal Server 2001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03070" y="1687568"/>
            <a:ext cx="1785031" cy="1911846"/>
            <a:chOff x="2061551" y="1037912"/>
            <a:chExt cx="1820826" cy="1950184"/>
          </a:xfrm>
        </p:grpSpPr>
        <p:sp>
          <p:nvSpPr>
            <p:cNvPr id="9" name="TextBox 8"/>
            <p:cNvSpPr txBox="1"/>
            <p:nvPr/>
          </p:nvSpPr>
          <p:spPr>
            <a:xfrm>
              <a:off x="2111763" y="2340119"/>
              <a:ext cx="1270837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2003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1551" y="1037912"/>
              <a:ext cx="1130375" cy="81599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161874" y="1888125"/>
              <a:ext cx="1720503" cy="524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Portal Server 2003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05604" y="1670497"/>
            <a:ext cx="1707151" cy="1923887"/>
            <a:chOff x="4206240" y="1020500"/>
            <a:chExt cx="1741382" cy="1962465"/>
          </a:xfrm>
        </p:grpSpPr>
        <p:sp>
          <p:nvSpPr>
            <p:cNvPr id="13" name="TextBox 12"/>
            <p:cNvSpPr txBox="1"/>
            <p:nvPr/>
          </p:nvSpPr>
          <p:spPr>
            <a:xfrm>
              <a:off x="4288052" y="2334988"/>
              <a:ext cx="1293727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2006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40" y="1020500"/>
              <a:ext cx="1130375" cy="8159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317054" y="1868118"/>
              <a:ext cx="1630568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Office 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2007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22483" y="1663379"/>
            <a:ext cx="1344292" cy="1931005"/>
            <a:chOff x="6182565" y="1013240"/>
            <a:chExt cx="1371247" cy="1969725"/>
          </a:xfrm>
        </p:grpSpPr>
        <p:sp>
          <p:nvSpPr>
            <p:cNvPr id="17" name="TextBox 16"/>
            <p:cNvSpPr txBox="1"/>
            <p:nvPr/>
          </p:nvSpPr>
          <p:spPr>
            <a:xfrm>
              <a:off x="6268260" y="2334988"/>
              <a:ext cx="1285552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2009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2565" y="1013240"/>
              <a:ext cx="1130375" cy="81599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313867" y="1861525"/>
              <a:ext cx="1166186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2010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84879" y="1663379"/>
            <a:ext cx="1298689" cy="1936037"/>
            <a:chOff x="8069477" y="1013240"/>
            <a:chExt cx="1324728" cy="1974858"/>
          </a:xfrm>
        </p:grpSpPr>
        <p:sp>
          <p:nvSpPr>
            <p:cNvPr id="21" name="TextBox 20"/>
            <p:cNvSpPr txBox="1"/>
            <p:nvPr/>
          </p:nvSpPr>
          <p:spPr>
            <a:xfrm>
              <a:off x="8175696" y="2340121"/>
              <a:ext cx="1218509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2012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9477" y="1013240"/>
              <a:ext cx="1130375" cy="81599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8190581" y="1863451"/>
              <a:ext cx="1153103" cy="524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2013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411588" y="1654699"/>
            <a:ext cx="1337633" cy="1944714"/>
            <a:chOff x="10391751" y="1004385"/>
            <a:chExt cx="1364454" cy="1983711"/>
          </a:xfrm>
        </p:grpSpPr>
        <p:sp>
          <p:nvSpPr>
            <p:cNvPr id="25" name="TextBox 24"/>
            <p:cNvSpPr txBox="1"/>
            <p:nvPr/>
          </p:nvSpPr>
          <p:spPr>
            <a:xfrm>
              <a:off x="10518073" y="2340119"/>
              <a:ext cx="1238132" cy="647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3528" b="1" dirty="0">
                  <a:solidFill>
                    <a:schemeClr val="bg2"/>
                  </a:solidFill>
                  <a:latin typeface="Raleway" panose="020B0503030101060003" pitchFamily="34" charset="0"/>
                </a:rPr>
                <a:t>2016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91751" y="1004385"/>
              <a:ext cx="1130375" cy="81599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0518073" y="1865575"/>
              <a:ext cx="1164550" cy="5249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SharePoint</a:t>
              </a:r>
            </a:p>
            <a:p>
              <a:pPr defTabSz="896419">
                <a:defRPr/>
              </a:pPr>
              <a:r>
                <a:rPr lang="en-US" sz="1372" dirty="0">
                  <a:latin typeface="Raleway" panose="020B0503030101060003" pitchFamily="34" charset="0"/>
                </a:rPr>
                <a:t>Server 2016</a:t>
              </a:r>
            </a:p>
          </p:txBody>
        </p:sp>
      </p:grpSp>
      <p:sp>
        <p:nvSpPr>
          <p:cNvPr id="28" name="Pentagon 27"/>
          <p:cNvSpPr/>
          <p:nvPr/>
        </p:nvSpPr>
        <p:spPr>
          <a:xfrm>
            <a:off x="8795404" y="6131517"/>
            <a:ext cx="3381088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Cloud-Inspired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Experiences</a:t>
            </a:r>
          </a:p>
        </p:txBody>
      </p:sp>
      <p:sp>
        <p:nvSpPr>
          <p:cNvPr id="29" name="Pentagon 28"/>
          <p:cNvSpPr/>
          <p:nvPr/>
        </p:nvSpPr>
        <p:spPr>
          <a:xfrm>
            <a:off x="5737195" y="6131517"/>
            <a:ext cx="3828635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537855" tIns="44803" rIns="179285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Cloud and Enterprise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Social</a:t>
            </a:r>
          </a:p>
        </p:txBody>
      </p:sp>
      <p:sp>
        <p:nvSpPr>
          <p:cNvPr id="30" name="Pentagon 29"/>
          <p:cNvSpPr/>
          <p:nvPr/>
        </p:nvSpPr>
        <p:spPr>
          <a:xfrm>
            <a:off x="2862487" y="6131517"/>
            <a:ext cx="3686183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358569" tIns="44803" rIns="89643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Content 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Management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62333" y="3714001"/>
            <a:ext cx="11746659" cy="363612"/>
            <a:chOff x="266247" y="3229666"/>
            <a:chExt cx="11921714" cy="370903"/>
          </a:xfrm>
        </p:grpSpPr>
        <p:sp>
          <p:nvSpPr>
            <p:cNvPr id="32" name="Rectangle 31"/>
            <p:cNvSpPr/>
            <p:nvPr/>
          </p:nvSpPr>
          <p:spPr>
            <a:xfrm>
              <a:off x="266247" y="3342840"/>
              <a:ext cx="11921714" cy="151332"/>
            </a:xfrm>
            <a:prstGeom prst="rect">
              <a:avLst/>
            </a:prstGeom>
            <a:solidFill>
              <a:srgbClr val="000000">
                <a:lumMod val="65000"/>
                <a:lumOff val="35000"/>
              </a:srgbClr>
            </a:solidFill>
            <a:ln w="1079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632767" y="323495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2294373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5" name="Flowchart: Connector 34"/>
            <p:cNvSpPr/>
            <p:nvPr/>
          </p:nvSpPr>
          <p:spPr>
            <a:xfrm>
              <a:off x="4458631" y="322966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6450581" y="3229666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7" name="Flowchart: Connector 36"/>
            <p:cNvSpPr/>
            <p:nvPr/>
          </p:nvSpPr>
          <p:spPr>
            <a:xfrm>
              <a:off x="8471338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38" name="Flowchart: Connector 37"/>
            <p:cNvSpPr/>
            <p:nvPr/>
          </p:nvSpPr>
          <p:spPr>
            <a:xfrm>
              <a:off x="11139420" y="3234800"/>
              <a:ext cx="365613" cy="365613"/>
            </a:xfrm>
            <a:prstGeom prst="flowChartConnector">
              <a:avLst/>
            </a:prstGeom>
            <a:solidFill>
              <a:srgbClr val="FFFFFF"/>
            </a:solidFill>
            <a:ln w="7620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96419">
                <a:defRPr/>
              </a:pPr>
              <a:endParaRPr lang="en-US" sz="1764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</p:grpSp>
      <p:sp>
        <p:nvSpPr>
          <p:cNvPr id="39" name="Pentagon 38"/>
          <p:cNvSpPr/>
          <p:nvPr/>
        </p:nvSpPr>
        <p:spPr>
          <a:xfrm>
            <a:off x="-14661" y="6131517"/>
            <a:ext cx="3583580" cy="725996"/>
          </a:xfrm>
          <a:prstGeom prst="homePlate">
            <a:avLst/>
          </a:prstGeom>
          <a:solidFill>
            <a:schemeClr val="bg2"/>
          </a:solidFill>
          <a:ln w="1079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89607" tIns="44803" rIns="89607" bIns="448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Core </a:t>
            </a:r>
          </a:p>
          <a:p>
            <a:pPr algn="ctr" defTabSz="896419">
              <a:defRPr/>
            </a:pPr>
            <a:r>
              <a:rPr lang="en-US" sz="1537" dirty="0">
                <a:solidFill>
                  <a:srgbClr val="FFFFFF"/>
                </a:solidFill>
                <a:latin typeface="Raleway" panose="020B0503030101060003" pitchFamily="34" charset="0"/>
                <a:cs typeface="Segoe UI Semibold" panose="020B0702040204020203" pitchFamily="34" charset="0"/>
              </a:rPr>
              <a:t>Collaboration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530205" y="4500651"/>
            <a:ext cx="1429885" cy="1023060"/>
            <a:chOff x="3126940" y="4051163"/>
            <a:chExt cx="1458558" cy="1043575"/>
          </a:xfrm>
        </p:grpSpPr>
        <p:sp>
          <p:nvSpPr>
            <p:cNvPr id="41" name="TextBox 40"/>
            <p:cNvSpPr txBox="1"/>
            <p:nvPr/>
          </p:nvSpPr>
          <p:spPr>
            <a:xfrm>
              <a:off x="3137543" y="4663975"/>
              <a:ext cx="1447955" cy="4307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Microsoft </a:t>
              </a:r>
            </a:p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</a:rPr>
                <a:t>Managed Solutions</a:t>
              </a:r>
            </a:p>
          </p:txBody>
        </p:sp>
        <p:grpSp>
          <p:nvGrpSpPr>
            <p:cNvPr id="42" name="Group 41"/>
            <p:cNvGrpSpPr>
              <a:grpSpLocks noChangeAspect="1"/>
            </p:cNvGrpSpPr>
            <p:nvPr/>
          </p:nvGrpSpPr>
          <p:grpSpPr>
            <a:xfrm>
              <a:off x="3126940" y="4051163"/>
              <a:ext cx="870280" cy="517063"/>
              <a:chOff x="3126941" y="4051161"/>
              <a:chExt cx="1976984" cy="1174588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43" name="Freeform 6"/>
              <p:cNvSpPr>
                <a:spLocks/>
              </p:cNvSpPr>
              <p:nvPr/>
            </p:nvSpPr>
            <p:spPr bwMode="auto">
              <a:xfrm>
                <a:off x="3690889" y="4051161"/>
                <a:ext cx="1413036" cy="725388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44" name="Freeform 7"/>
              <p:cNvSpPr>
                <a:spLocks/>
              </p:cNvSpPr>
              <p:nvPr/>
            </p:nvSpPr>
            <p:spPr bwMode="auto">
              <a:xfrm>
                <a:off x="3126941" y="4375913"/>
                <a:ext cx="1603131" cy="849836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085808" y="4500648"/>
            <a:ext cx="1139549" cy="1023063"/>
            <a:chOff x="3126940" y="4051160"/>
            <a:chExt cx="1162399" cy="1043578"/>
          </a:xfrm>
        </p:grpSpPr>
        <p:sp>
          <p:nvSpPr>
            <p:cNvPr id="46" name="TextBox 45"/>
            <p:cNvSpPr txBox="1"/>
            <p:nvPr/>
          </p:nvSpPr>
          <p:spPr>
            <a:xfrm>
              <a:off x="3137543" y="4663975"/>
              <a:ext cx="1151796" cy="4307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Microsoft </a:t>
              </a:r>
            </a:p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</a:rPr>
                <a:t>Online Services</a:t>
              </a:r>
            </a:p>
          </p:txBody>
        </p:sp>
        <p:grpSp>
          <p:nvGrpSpPr>
            <p:cNvPr id="47" name="Group 46"/>
            <p:cNvGrpSpPr>
              <a:grpSpLocks noChangeAspect="1"/>
            </p:cNvGrpSpPr>
            <p:nvPr/>
          </p:nvGrpSpPr>
          <p:grpSpPr>
            <a:xfrm>
              <a:off x="3126940" y="4051160"/>
              <a:ext cx="870280" cy="517064"/>
              <a:chOff x="3126941" y="4051161"/>
              <a:chExt cx="1976984" cy="1174592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3690889" y="4051161"/>
                <a:ext cx="1413036" cy="725388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49" name="Freeform 7"/>
              <p:cNvSpPr>
                <a:spLocks/>
              </p:cNvSpPr>
              <p:nvPr/>
            </p:nvSpPr>
            <p:spPr bwMode="auto">
              <a:xfrm>
                <a:off x="3126941" y="4375917"/>
                <a:ext cx="1603131" cy="849836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103570" y="4469131"/>
            <a:ext cx="853172" cy="811214"/>
            <a:chOff x="3126940" y="4051876"/>
            <a:chExt cx="870280" cy="827481"/>
          </a:xfrm>
        </p:grpSpPr>
        <p:sp>
          <p:nvSpPr>
            <p:cNvPr id="51" name="TextBox 50"/>
            <p:cNvSpPr txBox="1"/>
            <p:nvPr/>
          </p:nvSpPr>
          <p:spPr>
            <a:xfrm>
              <a:off x="3137543" y="4663975"/>
              <a:ext cx="753149" cy="2153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896419">
                <a:defRPr/>
              </a:pPr>
              <a:r>
                <a:rPr lang="en-US" sz="1372" spc="-68" dirty="0">
                  <a:latin typeface="Raleway" panose="020B0503030101060003" pitchFamily="34" charset="0"/>
                  <a:cs typeface="Segoe UI Semibold" panose="020B0702040204020203" pitchFamily="34" charset="0"/>
                </a:rPr>
                <a:t>Office </a:t>
              </a:r>
              <a:r>
                <a:rPr lang="en-US" sz="1372" spc="-68" dirty="0">
                  <a:latin typeface="Raleway" panose="020B0503030101060003" pitchFamily="34" charset="0"/>
                </a:rPr>
                <a:t>365</a:t>
              </a:r>
            </a:p>
          </p:txBody>
        </p: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3126940" y="4051876"/>
              <a:ext cx="870280" cy="517063"/>
              <a:chOff x="3126941" y="4052790"/>
              <a:chExt cx="1976984" cy="1174590"/>
            </a:xfrm>
            <a:solidFill>
              <a:srgbClr val="000000">
                <a:lumMod val="65000"/>
                <a:lumOff val="35000"/>
              </a:srgbClr>
            </a:solidFill>
          </p:grpSpPr>
          <p:sp>
            <p:nvSpPr>
              <p:cNvPr id="53" name="Freeform 6"/>
              <p:cNvSpPr>
                <a:spLocks/>
              </p:cNvSpPr>
              <p:nvPr/>
            </p:nvSpPr>
            <p:spPr bwMode="auto">
              <a:xfrm>
                <a:off x="3690889" y="4052790"/>
                <a:ext cx="1413036" cy="725387"/>
              </a:xfrm>
              <a:custGeom>
                <a:avLst/>
                <a:gdLst>
                  <a:gd name="T0" fmla="*/ 138 w 189"/>
                  <a:gd name="T1" fmla="*/ 0 h 101"/>
                  <a:gd name="T2" fmla="*/ 94 w 189"/>
                  <a:gd name="T3" fmla="*/ 26 h 101"/>
                  <a:gd name="T4" fmla="*/ 75 w 189"/>
                  <a:gd name="T5" fmla="*/ 21 h 101"/>
                  <a:gd name="T6" fmla="*/ 40 w 189"/>
                  <a:gd name="T7" fmla="*/ 42 h 101"/>
                  <a:gd name="T8" fmla="*/ 29 w 189"/>
                  <a:gd name="T9" fmla="*/ 40 h 101"/>
                  <a:gd name="T10" fmla="*/ 0 w 189"/>
                  <a:gd name="T11" fmla="*/ 64 h 101"/>
                  <a:gd name="T12" fmla="*/ 11 w 189"/>
                  <a:gd name="T13" fmla="*/ 62 h 101"/>
                  <a:gd name="T14" fmla="*/ 30 w 189"/>
                  <a:gd name="T15" fmla="*/ 66 h 101"/>
                  <a:gd name="T16" fmla="*/ 82 w 189"/>
                  <a:gd name="T17" fmla="*/ 39 h 101"/>
                  <a:gd name="T18" fmla="*/ 145 w 189"/>
                  <a:gd name="T19" fmla="*/ 101 h 101"/>
                  <a:gd name="T20" fmla="*/ 189 w 189"/>
                  <a:gd name="T21" fmla="*/ 51 h 101"/>
                  <a:gd name="T22" fmla="*/ 138 w 189"/>
                  <a:gd name="T2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9" h="101">
                    <a:moveTo>
                      <a:pt x="138" y="0"/>
                    </a:moveTo>
                    <a:cubicBezTo>
                      <a:pt x="119" y="0"/>
                      <a:pt x="103" y="10"/>
                      <a:pt x="94" y="26"/>
                    </a:cubicBezTo>
                    <a:cubicBezTo>
                      <a:pt x="89" y="23"/>
                      <a:pt x="82" y="21"/>
                      <a:pt x="75" y="21"/>
                    </a:cubicBezTo>
                    <a:cubicBezTo>
                      <a:pt x="60" y="21"/>
                      <a:pt x="46" y="30"/>
                      <a:pt x="40" y="42"/>
                    </a:cubicBezTo>
                    <a:cubicBezTo>
                      <a:pt x="36" y="41"/>
                      <a:pt x="33" y="40"/>
                      <a:pt x="29" y="40"/>
                    </a:cubicBezTo>
                    <a:cubicBezTo>
                      <a:pt x="15" y="40"/>
                      <a:pt x="3" y="50"/>
                      <a:pt x="0" y="64"/>
                    </a:cubicBezTo>
                    <a:cubicBezTo>
                      <a:pt x="3" y="63"/>
                      <a:pt x="7" y="62"/>
                      <a:pt x="11" y="62"/>
                    </a:cubicBezTo>
                    <a:cubicBezTo>
                      <a:pt x="17" y="62"/>
                      <a:pt x="24" y="64"/>
                      <a:pt x="30" y="66"/>
                    </a:cubicBezTo>
                    <a:cubicBezTo>
                      <a:pt x="42" y="49"/>
                      <a:pt x="61" y="39"/>
                      <a:pt x="82" y="39"/>
                    </a:cubicBezTo>
                    <a:cubicBezTo>
                      <a:pt x="117" y="39"/>
                      <a:pt x="145" y="67"/>
                      <a:pt x="145" y="101"/>
                    </a:cubicBezTo>
                    <a:cubicBezTo>
                      <a:pt x="170" y="98"/>
                      <a:pt x="189" y="77"/>
                      <a:pt x="189" y="51"/>
                    </a:cubicBezTo>
                    <a:cubicBezTo>
                      <a:pt x="189" y="22"/>
                      <a:pt x="167" y="0"/>
                      <a:pt x="138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  <p:sp>
            <p:nvSpPr>
              <p:cNvPr id="54" name="Freeform 7"/>
              <p:cNvSpPr>
                <a:spLocks/>
              </p:cNvSpPr>
              <p:nvPr/>
            </p:nvSpPr>
            <p:spPr bwMode="auto">
              <a:xfrm>
                <a:off x="3126941" y="4377545"/>
                <a:ext cx="1603131" cy="849835"/>
              </a:xfrm>
              <a:custGeom>
                <a:avLst/>
                <a:gdLst>
                  <a:gd name="T0" fmla="*/ 157 w 214"/>
                  <a:gd name="T1" fmla="*/ 0 h 114"/>
                  <a:gd name="T2" fmla="*/ 107 w 214"/>
                  <a:gd name="T3" fmla="*/ 29 h 114"/>
                  <a:gd name="T4" fmla="*/ 86 w 214"/>
                  <a:gd name="T5" fmla="*/ 23 h 114"/>
                  <a:gd name="T6" fmla="*/ 46 w 214"/>
                  <a:gd name="T7" fmla="*/ 48 h 114"/>
                  <a:gd name="T8" fmla="*/ 34 w 214"/>
                  <a:gd name="T9" fmla="*/ 45 h 114"/>
                  <a:gd name="T10" fmla="*/ 0 w 214"/>
                  <a:gd name="T11" fmla="*/ 80 h 114"/>
                  <a:gd name="T12" fmla="*/ 34 w 214"/>
                  <a:gd name="T13" fmla="*/ 114 h 114"/>
                  <a:gd name="T14" fmla="*/ 86 w 214"/>
                  <a:gd name="T15" fmla="*/ 114 h 114"/>
                  <a:gd name="T16" fmla="*/ 157 w 214"/>
                  <a:gd name="T17" fmla="*/ 114 h 114"/>
                  <a:gd name="T18" fmla="*/ 214 w 214"/>
                  <a:gd name="T19" fmla="*/ 57 h 114"/>
                  <a:gd name="T20" fmla="*/ 157 w 214"/>
                  <a:gd name="T2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114">
                    <a:moveTo>
                      <a:pt x="157" y="0"/>
                    </a:moveTo>
                    <a:cubicBezTo>
                      <a:pt x="136" y="0"/>
                      <a:pt x="117" y="11"/>
                      <a:pt x="107" y="29"/>
                    </a:cubicBezTo>
                    <a:cubicBezTo>
                      <a:pt x="101" y="25"/>
                      <a:pt x="94" y="23"/>
                      <a:pt x="86" y="23"/>
                    </a:cubicBezTo>
                    <a:cubicBezTo>
                      <a:pt x="69" y="23"/>
                      <a:pt x="54" y="33"/>
                      <a:pt x="46" y="48"/>
                    </a:cubicBezTo>
                    <a:cubicBezTo>
                      <a:pt x="42" y="46"/>
                      <a:pt x="38" y="45"/>
                      <a:pt x="34" y="45"/>
                    </a:cubicBezTo>
                    <a:cubicBezTo>
                      <a:pt x="15" y="45"/>
                      <a:pt x="0" y="61"/>
                      <a:pt x="0" y="80"/>
                    </a:cubicBezTo>
                    <a:cubicBezTo>
                      <a:pt x="0" y="99"/>
                      <a:pt x="15" y="114"/>
                      <a:pt x="3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89" y="114"/>
                      <a:pt x="214" y="89"/>
                      <a:pt x="214" y="57"/>
                    </a:cubicBezTo>
                    <a:cubicBezTo>
                      <a:pt x="214" y="25"/>
                      <a:pt x="189" y="0"/>
                      <a:pt x="157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89639" tIns="44819" rIns="89639" bIns="44819" numCol="1" anchor="t" anchorCtr="0" compatLnSpc="1">
                <a:prstTxWarp prst="textNoShape">
                  <a:avLst/>
                </a:prstTxWarp>
              </a:bodyPr>
              <a:lstStyle/>
              <a:p>
                <a:pPr defTabSz="896419">
                  <a:defRPr/>
                </a:pPr>
                <a:endParaRPr lang="en-US" sz="1079">
                  <a:solidFill>
                    <a:srgbClr val="FFFFFF"/>
                  </a:solidFill>
                  <a:latin typeface="Raleway" panose="020B0503030101060003" pitchFamily="34" charset="0"/>
                </a:endParaRPr>
              </a:p>
            </p:txBody>
          </p:sp>
        </p:grpSp>
      </p:grpSp>
      <p:sp>
        <p:nvSpPr>
          <p:cNvPr id="55" name="Isosceles Triangle 54"/>
          <p:cNvSpPr/>
          <p:nvPr/>
        </p:nvSpPr>
        <p:spPr bwMode="auto">
          <a:xfrm rot="5400000">
            <a:off x="11951775" y="3788312"/>
            <a:ext cx="324239" cy="209803"/>
          </a:xfrm>
          <a:prstGeom prst="triangle">
            <a:avLst/>
          </a:prstGeom>
          <a:solidFill>
            <a:srgbClr val="000000">
              <a:lumMod val="65000"/>
              <a:lumOff val="3500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44821" tIns="44821" rIns="44821" bIns="448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9616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157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Raleway" panose="020B0503030101060003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aleway" panose="020B0503030101060003" pitchFamily="34" charset="0"/>
              </a:rPr>
              <a:t>SharePoint Release History</a:t>
            </a:r>
          </a:p>
        </p:txBody>
      </p:sp>
    </p:spTree>
    <p:extLst>
      <p:ext uri="{BB962C8B-B14F-4D97-AF65-F5344CB8AC3E}">
        <p14:creationId xmlns:p14="http://schemas.microsoft.com/office/powerpoint/2010/main" val="391683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9" grpId="0" animBg="1"/>
      <p:bldP spid="5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Framework Governance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552893" y="1635853"/>
            <a:ext cx="10553700" cy="31273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Strive for a simple (1-2 pages) document that outlines the following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753388"/>
              </p:ext>
            </p:extLst>
          </p:nvPr>
        </p:nvGraphicFramePr>
        <p:xfrm>
          <a:off x="895600" y="2176587"/>
          <a:ext cx="10036312" cy="247226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18156">
                  <a:extLst>
                    <a:ext uri="{9D8B030D-6E8A-4147-A177-3AD203B41FA5}">
                      <a16:colId xmlns:a16="http://schemas.microsoft.com/office/drawing/2014/main" val="2884190907"/>
                    </a:ext>
                  </a:extLst>
                </a:gridCol>
                <a:gridCol w="5018156">
                  <a:extLst>
                    <a:ext uri="{9D8B030D-6E8A-4147-A177-3AD203B41FA5}">
                      <a16:colId xmlns:a16="http://schemas.microsoft.com/office/drawing/2014/main" val="2527185530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For Customers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For Developers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7818663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Standardize Client-side libraries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Development practices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36551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External scripts policy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Testing approach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8166628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Hosting location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Deployment to production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11114316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Explicit agreements with ISVs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Updates and support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75786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9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718271" y="1171200"/>
            <a:ext cx="2248477" cy="2254312"/>
            <a:chOff x="3932237" y="2125278"/>
            <a:chExt cx="3657600" cy="3657600"/>
          </a:xfrm>
        </p:grpSpPr>
        <p:sp>
          <p:nvSpPr>
            <p:cNvPr id="14" name="Rectangle 13"/>
            <p:cNvSpPr>
              <a:spLocks/>
            </p:cNvSpPr>
            <p:nvPr/>
          </p:nvSpPr>
          <p:spPr bwMode="auto">
            <a:xfrm>
              <a:off x="3932237" y="2125278"/>
              <a:ext cx="3657600" cy="3657600"/>
            </a:xfrm>
            <a:prstGeom prst="rect">
              <a:avLst/>
            </a:prstGeom>
            <a:solidFill>
              <a:schemeClr val="bg1">
                <a:lumMod val="25000"/>
                <a:lumOff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6C797A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Colors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1946" y="2910669"/>
              <a:ext cx="2618182" cy="2327988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EC53EB32-76D3-413D-A32E-06952E25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8" y="198523"/>
            <a:ext cx="5716905" cy="801388"/>
          </a:xfrm>
        </p:spPr>
        <p:txBody>
          <a:bodyPr>
            <a:normAutofit/>
          </a:bodyPr>
          <a:lstStyle/>
          <a:p>
            <a:r>
              <a:rPr lang="en-US" dirty="0"/>
              <a:t>Office UI Fabric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6361363" y="784065"/>
            <a:ext cx="5716905" cy="4654593"/>
          </a:xfrm>
        </p:spPr>
        <p:txBody>
          <a:bodyPr anchor="t"/>
          <a:lstStyle/>
          <a:p>
            <a:pPr marL="457189" indent="-457189" algn="l"/>
            <a:r>
              <a:rPr lang="en-US" sz="2667" cap="none" dirty="0"/>
              <a:t>Standardized Iconography, Fonts, &amp; Colors</a:t>
            </a:r>
          </a:p>
          <a:p>
            <a:pPr marL="457189" indent="-457189" algn="l"/>
            <a:r>
              <a:rPr lang="en-US" sz="2667" cap="none" dirty="0"/>
              <a:t>Responsive Grid System</a:t>
            </a:r>
          </a:p>
          <a:p>
            <a:pPr marL="457189" indent="-457189" algn="l"/>
            <a:r>
              <a:rPr lang="en-US" sz="2667" cap="none" dirty="0"/>
              <a:t>Reusable Components</a:t>
            </a:r>
          </a:p>
          <a:p>
            <a:pPr marL="457189" indent="-457189" algn="l"/>
            <a:r>
              <a:rPr lang="en-US" sz="2667" cap="none" dirty="0"/>
              <a:t>Powers OOTB Experiences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88113"/>
            <a:ext cx="804863" cy="365125"/>
          </a:xfrm>
        </p:spPr>
        <p:txBody>
          <a:bodyPr/>
          <a:lstStyle/>
          <a:p>
            <a:pPr defTabSz="1219170">
              <a:defRPr/>
            </a:pPr>
            <a:fld id="{95E3A436-1048-CA4E-9C3F-FCB70029503E}" type="slidenum">
              <a:rPr lang="en-US" sz="1200" kern="0">
                <a:solidFill>
                  <a:srgbClr val="6C797A"/>
                </a:solidFill>
                <a:latin typeface="Helvetica Neue"/>
                <a:sym typeface="Arial"/>
                <a:rtl val="0"/>
              </a:rPr>
              <a:pPr defTabSz="1219170">
                <a:defRPr/>
              </a:pPr>
              <a:t>59</a:t>
            </a:fld>
            <a:endParaRPr lang="en-US" sz="1200" kern="0">
              <a:solidFill>
                <a:srgbClr val="6C797A"/>
              </a:solidFill>
              <a:latin typeface="Helvetica Neue"/>
              <a:sym typeface="Arial"/>
              <a:rtl val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4568" y="1171200"/>
            <a:ext cx="2255745" cy="3354331"/>
            <a:chOff x="274637" y="2125662"/>
            <a:chExt cx="3657600" cy="5438913"/>
          </a:xfrm>
        </p:grpSpPr>
        <p:sp>
          <p:nvSpPr>
            <p:cNvPr id="16" name="Rectangle 15"/>
            <p:cNvSpPr>
              <a:spLocks noChangeAspect="1"/>
            </p:cNvSpPr>
            <p:nvPr/>
          </p:nvSpPr>
          <p:spPr bwMode="auto">
            <a:xfrm>
              <a:off x="274637" y="2125662"/>
              <a:ext cx="3657600" cy="36552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Fonts, icons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238" y="2910669"/>
              <a:ext cx="1856548" cy="391491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2537" y="3649662"/>
              <a:ext cx="1473958" cy="3914913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344568" y="3541843"/>
            <a:ext cx="2255745" cy="2254312"/>
            <a:chOff x="301625" y="3073982"/>
            <a:chExt cx="1691809" cy="1690734"/>
          </a:xfrm>
        </p:grpSpPr>
        <p:sp>
          <p:nvSpPr>
            <p:cNvPr id="44" name="Rectangle 43"/>
            <p:cNvSpPr>
              <a:spLocks noChangeAspect="1"/>
            </p:cNvSpPr>
            <p:nvPr/>
          </p:nvSpPr>
          <p:spPr bwMode="auto">
            <a:xfrm>
              <a:off x="301625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Components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930" y="3587544"/>
              <a:ext cx="1329722" cy="71665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038635" y="4056220"/>
            <a:ext cx="2325413" cy="731520"/>
            <a:chOff x="4382972" y="3178052"/>
            <a:chExt cx="1744060" cy="548640"/>
          </a:xfrm>
        </p:grpSpPr>
        <p:pic>
          <p:nvPicPr>
            <p:cNvPr id="5138" name="Picture 18" descr="officeBrand icon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2972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939032" y="3310537"/>
              <a:ext cx="1188000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SharePoint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38635" y="5019513"/>
            <a:ext cx="2315520" cy="731520"/>
            <a:chOff x="4627772" y="3918010"/>
            <a:chExt cx="1736640" cy="548640"/>
          </a:xfrm>
        </p:grpSpPr>
        <p:pic>
          <p:nvPicPr>
            <p:cNvPr id="5132" name="Picture 12" descr="officeBrand ico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772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5176412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OneDrive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231267" y="4056221"/>
            <a:ext cx="2286459" cy="731520"/>
            <a:chOff x="6047196" y="3178052"/>
            <a:chExt cx="1714844" cy="548640"/>
          </a:xfrm>
        </p:grpSpPr>
        <p:pic>
          <p:nvPicPr>
            <p:cNvPr id="5134" name="Picture 14" descr="officeBrand icon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57404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Delve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83657" y="5010259"/>
            <a:ext cx="2286459" cy="731520"/>
            <a:chOff x="6047196" y="3918010"/>
            <a:chExt cx="1714844" cy="548640"/>
          </a:xfrm>
        </p:grpSpPr>
        <p:pic>
          <p:nvPicPr>
            <p:cNvPr id="5130" name="Picture 10" descr="officeBrand icon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196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657404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Office 365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384945" y="4056221"/>
            <a:ext cx="2315520" cy="731520"/>
            <a:chOff x="7466620" y="3178052"/>
            <a:chExt cx="1736640" cy="548640"/>
          </a:xfrm>
        </p:grpSpPr>
        <p:pic>
          <p:nvPicPr>
            <p:cNvPr id="5140" name="Picture 20" descr="officeBrand icon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178052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8015260" y="3310537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Project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368864" y="5010259"/>
            <a:ext cx="2315520" cy="731520"/>
            <a:chOff x="7466620" y="3918010"/>
            <a:chExt cx="1736640" cy="548640"/>
          </a:xfrm>
        </p:grpSpPr>
        <p:pic>
          <p:nvPicPr>
            <p:cNvPr id="5136" name="Picture 16" descr="officeBrand icon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620" y="3918010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8015260" y="4046890"/>
              <a:ext cx="11880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1600" kern="0">
                  <a:solidFill>
                    <a:srgbClr val="FFFFFF"/>
                  </a:solidFill>
                  <a:latin typeface="Raleway"/>
                  <a:cs typeface="Raleway"/>
                  <a:sym typeface="Arial"/>
                  <a:rtl val="0"/>
                </a:rPr>
                <a:t>Outlook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625601" y="3418012"/>
            <a:ext cx="656639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2133" b="1" kern="0">
                <a:solidFill>
                  <a:srgbClr val="FFFFFF"/>
                </a:solidFill>
                <a:latin typeface="Raleway"/>
                <a:cs typeface="Raleway"/>
                <a:sym typeface="Arial"/>
                <a:rtl val="0"/>
              </a:rPr>
              <a:t>Office 365 Consumers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711004" y="3541843"/>
            <a:ext cx="2255745" cy="2254312"/>
            <a:chOff x="2076452" y="3073982"/>
            <a:chExt cx="1691809" cy="1690734"/>
          </a:xfrm>
        </p:grpSpPr>
        <p:sp>
          <p:nvSpPr>
            <p:cNvPr id="43" name="Rectangle 42"/>
            <p:cNvSpPr>
              <a:spLocks noChangeAspect="1"/>
            </p:cNvSpPr>
            <p:nvPr/>
          </p:nvSpPr>
          <p:spPr bwMode="auto">
            <a:xfrm>
              <a:off x="2076452" y="3073982"/>
              <a:ext cx="1691809" cy="16907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3852" tIns="191237" rIns="243852" bIns="1912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187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33" kern="0">
                  <a:solidFill>
                    <a:srgbClr val="FFFFFF"/>
                  </a:solidFill>
                  <a:latin typeface="Raleway" panose="020B0503030101060003" pitchFamily="34" charset="0"/>
                  <a:ea typeface="Segoe UI" pitchFamily="34" charset="0"/>
                  <a:cs typeface="Segoe UI" pitchFamily="34" charset="0"/>
                  <a:sym typeface="Arial"/>
                  <a:rtl val="0"/>
                </a:rPr>
                <a:t>Grid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9618" y="3553553"/>
              <a:ext cx="1446348" cy="943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7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75011"/>
            <a:ext cx="11586211" cy="801388"/>
          </a:xfrm>
        </p:spPr>
        <p:txBody>
          <a:bodyPr/>
          <a:lstStyle/>
          <a:p>
            <a:r>
              <a:rPr lang="en-US" dirty="0"/>
              <a:t>Fabric Core styling</a:t>
            </a: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69241" y="103272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Fonts and typography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Segoe font family + type ramp, official Office 365 iconography</a:t>
            </a: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269241" y="210843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Color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Official Office 365 color palette</a:t>
            </a: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269241" y="318414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Branded assets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Product symbols + product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filetype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 symbols</a:t>
            </a: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269241" y="4259855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Animations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Official Office 365 selection of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easings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 and animations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269241" y="5335564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Responsive grid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Tailored to Office 365 silhouettes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8351293" y="1017814"/>
            <a:ext cx="3585699" cy="5378549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61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31975"/>
          <a:stretch/>
        </p:blipFill>
        <p:spPr>
          <a:xfrm>
            <a:off x="10031247" y="5240588"/>
            <a:ext cx="1667805" cy="1089663"/>
          </a:xfrm>
          <a:prstGeom prst="rect">
            <a:avLst/>
          </a:prstGeom>
        </p:spPr>
      </p:pic>
      <p:pic>
        <p:nvPicPr>
          <p:cNvPr id="14" name="slideRightIn4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6760" y="4205754"/>
            <a:ext cx="1718795" cy="11413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b="56915"/>
          <a:stretch/>
        </p:blipFill>
        <p:spPr>
          <a:xfrm>
            <a:off x="9903210" y="1083923"/>
            <a:ext cx="1795842" cy="9307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67040" t="3754" r="1135" b="2734"/>
          <a:stretch/>
        </p:blipFill>
        <p:spPr>
          <a:xfrm>
            <a:off x="8516761" y="2027411"/>
            <a:ext cx="1701861" cy="1195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6401" y="3169240"/>
            <a:ext cx="2089461" cy="8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7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53745"/>
            <a:ext cx="11586211" cy="801388"/>
          </a:xfrm>
        </p:spPr>
        <p:txBody>
          <a:bodyPr/>
          <a:lstStyle/>
          <a:p>
            <a:r>
              <a:rPr lang="en-US" dirty="0"/>
              <a:t>Fabric and its sub-projects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9258" y="858045"/>
            <a:ext cx="7154473" cy="897592"/>
          </a:xfrm>
          <a:prstGeom prst="rect">
            <a:avLst/>
          </a:prstGeom>
          <a:noFill/>
        </p:spPr>
        <p:txBody>
          <a:bodyPr wrap="square" lIns="179285" tIns="143428" rIns="179285" bIns="143428" rtlCol="0">
            <a:noAutofit/>
          </a:bodyPr>
          <a:lstStyle/>
          <a:p>
            <a:pPr marL="0" marR="0" lvl="0" indent="0" algn="l" defTabSz="8963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65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1250">
                      <a:srgbClr val="505050"/>
                    </a:gs>
                    <a:gs pos="99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All depending on the Core, all open source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47183" y="1528293"/>
            <a:ext cx="10097635" cy="4782825"/>
            <a:chOff x="1821170" y="1818750"/>
            <a:chExt cx="10300114" cy="4878731"/>
          </a:xfrm>
        </p:grpSpPr>
        <p:sp>
          <p:nvSpPr>
            <p:cNvPr id="5" name="TextBox 4"/>
            <p:cNvSpPr txBox="1"/>
            <p:nvPr/>
          </p:nvSpPr>
          <p:spPr>
            <a:xfrm>
              <a:off x="2043489" y="5216056"/>
              <a:ext cx="369397" cy="627864"/>
            </a:xfrm>
            <a:prstGeom prst="rect">
              <a:avLst/>
            </a:prstGeom>
            <a:noFill/>
          </p:spPr>
          <p:txBody>
            <a:bodyPr wrap="non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53" b="0" i="0" u="none" strike="noStrike" kern="0" cap="none" spc="0" normalizeH="0" baseline="0" noProof="0" dirty="0" err="1">
                <a:ln>
                  <a:noFill/>
                </a:ln>
                <a:gradFill>
                  <a:gsLst>
                    <a:gs pos="2917">
                      <a:srgbClr val="505050"/>
                    </a:gs>
                    <a:gs pos="30000">
                      <a:srgbClr val="505050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9412"/>
            <a:stretch/>
          </p:blipFill>
          <p:spPr>
            <a:xfrm>
              <a:off x="1821170" y="1818750"/>
              <a:ext cx="8587409" cy="487873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996099" y="5088834"/>
              <a:ext cx="1892762" cy="627864"/>
            </a:xfrm>
            <a:prstGeom prst="rect">
              <a:avLst/>
            </a:prstGeom>
            <a:noFill/>
          </p:spPr>
          <p:txBody>
            <a:bodyPr wrap="non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53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Core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96098" y="5607948"/>
              <a:ext cx="2210145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Core elements of the design language including icons, colors, type, and the grid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40847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React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40847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Robust, up-to-date components built with the React framework.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581864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JS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581864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Simple, visuals-focused components that you can extend, rework, and build on.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422881" y="5088834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ngFabric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422881" y="5529988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Community-driven project to build components for Angular-based apps.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31420" y="2985743"/>
              <a:ext cx="1707439" cy="371173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0326154" y="5103186"/>
              <a:ext cx="1795130" cy="5724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1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Fabric iOS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26154" y="5544340"/>
              <a:ext cx="1795130" cy="960263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marL="0" marR="0" lvl="0" indent="0" algn="l" defTabSz="89638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88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76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Native Swift colors, type ramp, and components for building iOS apps.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7596268" y="2764819"/>
            <a:ext cx="1664456" cy="282240"/>
          </a:xfrm>
          <a:prstGeom prst="rect">
            <a:avLst/>
          </a:prstGeom>
          <a:solidFill>
            <a:srgbClr val="708E7E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1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72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439">
                      <a:srgbClr val="F8F8F8"/>
                    </a:gs>
                    <a:gs pos="10000">
                      <a:srgbClr val="F8F8F8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Community built</a:t>
            </a:r>
          </a:p>
        </p:txBody>
      </p:sp>
    </p:spTree>
    <p:extLst>
      <p:ext uri="{BB962C8B-B14F-4D97-AF65-F5344CB8AC3E}">
        <p14:creationId xmlns:p14="http://schemas.microsoft.com/office/powerpoint/2010/main" val="277199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2895" y="211214"/>
            <a:ext cx="11586211" cy="801388"/>
          </a:xfrm>
        </p:spPr>
        <p:txBody>
          <a:bodyPr/>
          <a:lstStyle/>
          <a:p>
            <a:r>
              <a:rPr lang="en-US" dirty="0"/>
              <a:t>Fabric components - overview</a:t>
            </a:r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269241" y="97956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Inputs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Buttons,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textfields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dropdowns, etc.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269241" y="205527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Pickers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DatePicker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PeoplePicker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69241" y="313098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Layout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CommandBar, Dialogs,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ContextualMenu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Callout, Panel</a:t>
            </a: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269241" y="4206690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Content and People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Lists, Personas,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FacePile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269241" y="5282399"/>
            <a:ext cx="8067822" cy="1075710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none" lIns="179285" tIns="143428" rIns="179285" bIns="143428" anchor="t"/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Semibold" pitchFamily="34" charset="0"/>
                <a:ea typeface="+mn-ea"/>
                <a:cs typeface="+mn-cs"/>
              </a:defRPr>
            </a:lvl1pPr>
            <a:lvl2pPr marL="460375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None/>
              <a:defRPr sz="24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2pPr>
            <a:lvl3pPr marL="1204913" indent="-3492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20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3pPr>
            <a:lvl4pPr marL="1538288" indent="-27940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4pPr>
            <a:lvl5pPr marL="1887538" indent="-2825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Wingdings" pitchFamily="2" charset="2"/>
              <a:buChar char="§"/>
              <a:defRPr sz="1800" kern="120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350">
              <a:defRPr/>
            </a:pPr>
            <a:r>
              <a:rPr lang="en-US" sz="3137" spc="-69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 Light"/>
              </a:rPr>
              <a:t>Informational</a:t>
            </a:r>
          </a:p>
          <a:p>
            <a:pPr defTabSz="89635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ProgressIndicator</a:t>
            </a:r>
            <a:r>
              <a:rPr lang="en-US" sz="1961" dirty="0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, Spinner, </a:t>
            </a:r>
            <a:r>
              <a:rPr lang="en-US" sz="1961" dirty="0" err="1">
                <a:gradFill>
                  <a:gsLst>
                    <a:gs pos="5417">
                      <a:srgbClr val="505050"/>
                    </a:gs>
                    <a:gs pos="28000">
                      <a:srgbClr val="505050"/>
                    </a:gs>
                  </a:gsLst>
                  <a:lin ang="5400000" scaled="0"/>
                </a:gradFill>
                <a:latin typeface="Segoe UI"/>
              </a:rPr>
              <a:t>MessageBar</a:t>
            </a:r>
            <a:endParaRPr lang="en-US" sz="1961" dirty="0">
              <a:gradFill>
                <a:gsLst>
                  <a:gs pos="5417">
                    <a:srgbClr val="505050"/>
                  </a:gs>
                  <a:gs pos="28000">
                    <a:srgbClr val="505050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8337063" y="987467"/>
            <a:ext cx="3585699" cy="5378549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61" kern="0" dirty="0">
              <a:gradFill>
                <a:gsLst>
                  <a:gs pos="5439">
                    <a:srgbClr val="F8F8F8"/>
                  </a:gs>
                  <a:gs pos="10000">
                    <a:srgbClr val="F8F8F8"/>
                  </a:gs>
                </a:gsLst>
                <a:lin ang="5400000" scaled="0"/>
              </a:gradFill>
              <a:latin typeface="Segoe U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077" y="2019169"/>
            <a:ext cx="1966537" cy="111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2424" y="2015665"/>
            <a:ext cx="1595456" cy="1083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4315" y="3170269"/>
            <a:ext cx="3031195" cy="1733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301" y="3351868"/>
            <a:ext cx="1122046" cy="7948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7779" y="3330812"/>
            <a:ext cx="1171974" cy="8347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2906" y="4273307"/>
            <a:ext cx="799901" cy="9806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r="39643"/>
          <a:stretch/>
        </p:blipFill>
        <p:spPr>
          <a:xfrm>
            <a:off x="9668297" y="4262603"/>
            <a:ext cx="2098976" cy="10020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7286" y="5868310"/>
            <a:ext cx="1865135" cy="4242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2813" y="1077169"/>
            <a:ext cx="1419339" cy="4482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50122" y="1133850"/>
            <a:ext cx="1307286" cy="326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3"/>
          <a:srcRect t="9045"/>
          <a:stretch/>
        </p:blipFill>
        <p:spPr>
          <a:xfrm>
            <a:off x="8811566" y="1468579"/>
            <a:ext cx="2754639" cy="3991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8109" y="5868310"/>
            <a:ext cx="365082" cy="4237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4473" y="5509623"/>
            <a:ext cx="2084412" cy="28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Resources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200" dirty="0"/>
              <a:t>Getting a Developer Tenant for Office 365</a:t>
            </a:r>
          </a:p>
          <a:p>
            <a:pPr lvl="1"/>
            <a:r>
              <a:rPr lang="en-US" sz="1200" dirty="0">
                <a:hlinkClick r:id="rId2"/>
              </a:rPr>
              <a:t>https://dev.office.com/sharepoint/docs/spfx/set-up-your-developer-tenant</a:t>
            </a:r>
            <a:endParaRPr lang="en-US" sz="1200" dirty="0"/>
          </a:p>
          <a:p>
            <a:r>
              <a:rPr lang="en-US" sz="1200" dirty="0"/>
              <a:t>Overview of the SharePoint Framework</a:t>
            </a:r>
          </a:p>
          <a:p>
            <a:pPr lvl="1"/>
            <a:r>
              <a:rPr lang="en-US" sz="1200" dirty="0">
                <a:hlinkClick r:id="rId3"/>
              </a:rPr>
              <a:t>https://dev.office.com/sharepoint/docs/spfx/sharepoint-framework-overview</a:t>
            </a:r>
            <a:endParaRPr lang="en-US" sz="1200" dirty="0"/>
          </a:p>
          <a:p>
            <a:r>
              <a:rPr lang="en-US" sz="1200" dirty="0"/>
              <a:t>SharePoint Framework Roadmap</a:t>
            </a:r>
          </a:p>
          <a:p>
            <a:pPr lvl="1"/>
            <a:r>
              <a:rPr lang="en-US" sz="1200" dirty="0">
                <a:hlinkClick r:id="rId4"/>
              </a:rPr>
              <a:t>https://dev.office.com/sharepoint/docs/spfx/roadmap</a:t>
            </a:r>
            <a:endParaRPr lang="en-US" sz="1200" dirty="0"/>
          </a:p>
          <a:p>
            <a:r>
              <a:rPr lang="en-US" sz="1200" dirty="0"/>
              <a:t>Office Dev Patterns and Practices (PnP)</a:t>
            </a:r>
          </a:p>
          <a:p>
            <a:pPr lvl="1"/>
            <a:r>
              <a:rPr lang="en-US" sz="1200" dirty="0">
                <a:hlinkClick r:id="rId5"/>
              </a:rPr>
              <a:t>https://dev.office.com/patterns-and-practices</a:t>
            </a:r>
            <a:endParaRPr lang="en-US" sz="1200" dirty="0"/>
          </a:p>
          <a:p>
            <a:r>
              <a:rPr lang="en-US" sz="1200" dirty="0"/>
              <a:t>SharePoint Framework Code Samples (PnP)</a:t>
            </a:r>
          </a:p>
          <a:p>
            <a:pPr lvl="1"/>
            <a:r>
              <a:rPr lang="en-US" sz="1200" dirty="0">
                <a:hlinkClick r:id="rId6"/>
              </a:rPr>
              <a:t>https://dev.office.com/code-samples#?filters=sharepoint%20framework%20app</a:t>
            </a:r>
            <a:endParaRPr lang="en-US" sz="1200" dirty="0"/>
          </a:p>
          <a:p>
            <a:r>
              <a:rPr lang="en-US" sz="1200" dirty="0"/>
              <a:t>SharePoint Framework CRUD Samples</a:t>
            </a:r>
          </a:p>
          <a:p>
            <a:pPr lvl="1"/>
            <a:r>
              <a:rPr lang="en-US" sz="1200" dirty="0">
                <a:hlinkClick r:id="rId7"/>
              </a:rPr>
              <a:t>https://blog.mastykarz.nl/sharepoint-crud-operations-sharepoint-framework-client-side-web-parts/</a:t>
            </a:r>
            <a:endParaRPr lang="en-US" sz="1200" dirty="0"/>
          </a:p>
          <a:p>
            <a:r>
              <a:rPr lang="en-US" sz="1200" dirty="0"/>
              <a:t>SharePoint Framework Reference</a:t>
            </a:r>
          </a:p>
          <a:p>
            <a:pPr lvl="1"/>
            <a:r>
              <a:rPr lang="en-US" sz="1200" dirty="0">
                <a:hlinkClick r:id="rId8"/>
              </a:rPr>
              <a:t>https://dev.office.com/sharepoint/reference/spfx/sharepoint-framework-reference-overview</a:t>
            </a:r>
            <a:endParaRPr lang="en-US" sz="1200" dirty="0"/>
          </a:p>
          <a:p>
            <a:r>
              <a:rPr lang="en-US" sz="1200" dirty="0"/>
              <a:t>PnP JS Core</a:t>
            </a:r>
          </a:p>
          <a:p>
            <a:pPr lvl="1"/>
            <a:r>
              <a:rPr lang="en-US" sz="1200" dirty="0">
                <a:hlinkClick r:id="rId9"/>
              </a:rPr>
              <a:t>https://github.com/SharePoint/PnP-JS-Core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534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md 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cd 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 @Microsoft/</a:t>
            </a:r>
            <a:r>
              <a:rPr lang="en-US" sz="36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sharepoint</a:t>
            </a:r>
            <a:endParaRPr lang="en-US" sz="36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Solution Name: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hello-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cincy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Baseline: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SharePoint Online only (latest)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Use the current folder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Tenant Deployment: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WebPart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 part name: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</a:t>
            </a:r>
            <a:r>
              <a:rPr lang="en-US" sz="3600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</a:t>
            </a:r>
          </a:p>
          <a:p>
            <a:pPr marL="1200150" lvl="1" indent="-742950"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Framework: </a:t>
            </a:r>
            <a:br>
              <a:rPr lang="en-U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JavaScript framework</a:t>
            </a:r>
          </a:p>
        </p:txBody>
      </p:sp>
    </p:spTree>
    <p:extLst>
      <p:ext uri="{BB962C8B-B14F-4D97-AF65-F5344CB8AC3E}">
        <p14:creationId xmlns:p14="http://schemas.microsoft.com/office/powerpoint/2010/main" val="2092622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gulp trust-dev-cert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code .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Behold VS Code!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</a:t>
            </a:r>
            <a:r>
              <a:rPr lang="en-US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Cmd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gulp serve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Look at that Local Workbench!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 button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Choose </a:t>
            </a:r>
            <a:r>
              <a:rPr lang="en-US" sz="3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</a:t>
            </a:r>
            <a:endParaRPr lang="en-US" sz="32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Hover over the WP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Pencil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Change the </a:t>
            </a:r>
            <a:r>
              <a:rPr lang="en-US" sz="3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662129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6675121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VS Code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Expand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src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HelloCincyWebPart.ts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 </a:t>
            </a:r>
            <a:r>
              <a:rPr lang="en-US" sz="32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PropertyPaneDropDown</a:t>
            </a: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971550" lvl="1" indent="-5143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 Look at that sweet Import!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EBB3F6-6F04-4286-A38D-5C109C873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3706368"/>
            <a:ext cx="55054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443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7245096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14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Press enter to add a new line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string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Replace </a:t>
            </a:r>
            <a:r>
              <a:rPr lang="en-US" sz="3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themeDark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with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${</a:t>
            </a:r>
            <a:r>
              <a:rPr lang="en-US" sz="3200" b="1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properties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3200" b="1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}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7B226-151D-4872-95A9-CB41079B7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823" y="905255"/>
            <a:ext cx="6410325" cy="133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014710-71B7-4D63-993F-B90124836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397" y="4464557"/>
            <a:ext cx="711517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838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8378952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55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PropertyPaneDropDown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(‘</a:t>
            </a:r>
            <a:r>
              <a:rPr lang="en-US" sz="32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{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label: ‘</a:t>
            </a:r>
            <a:r>
              <a:rPr lang="en-US" sz="32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options: [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   {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key:’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themePrimary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’},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{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Yellow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’, 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key:’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yellow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’}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]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})</a:t>
            </a: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Save the file</a:t>
            </a: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 to the browser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703EE1-EEAB-4566-8BBD-AE7E9F75F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197" y="2234946"/>
            <a:ext cx="8131437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536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ADD2-5D75-4EE2-9B8A-2CE1B6A6BE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8440" y="-4956048"/>
            <a:ext cx="8159496" cy="1438960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 </a:t>
            </a:r>
            <a:r>
              <a:rPr lang="en-US" sz="36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HelloCincyWebPart.manifest.json</a:t>
            </a:r>
            <a:endParaRPr lang="en-US" sz="36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indent="-7429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Scroll to line </a:t>
            </a:r>
            <a:r>
              <a:rPr lang="en-US" sz="36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23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 a 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comma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press enter</a:t>
            </a: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Type</a:t>
            </a:r>
            <a:b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en-US" sz="32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”: “</a:t>
            </a:r>
            <a:r>
              <a:rPr lang="en-US" sz="3200" b="1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themePrimary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</a:t>
            </a:r>
            <a:endParaRPr lang="en-US" sz="3200" b="1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1" indent="-742950">
              <a:spcAft>
                <a:spcPts val="600"/>
              </a:spcAft>
              <a:buClr>
                <a:schemeClr val="bg1"/>
              </a:buClr>
              <a:buFont typeface="+mj-lt"/>
              <a:buAutoNum type="alphaLcPeriod"/>
            </a:pP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lvl="1" indent="0">
              <a:spcAft>
                <a:spcPts val="600"/>
              </a:spcAft>
              <a:buClr>
                <a:schemeClr val="bg1"/>
              </a:buClr>
              <a:buNone/>
            </a:pP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indent="-514350"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Save the file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6F8EB7-8F21-4A9C-A50B-072FF7701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539" y="2624708"/>
            <a:ext cx="7659298" cy="211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5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witter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othSites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5">
      <a:dk1>
        <a:srgbClr val="262626"/>
      </a:dk1>
      <a:lt1>
        <a:sysClr val="window" lastClr="FFFFFF"/>
      </a:lt1>
      <a:dk2>
        <a:srgbClr val="A80000"/>
      </a:dk2>
      <a:lt2>
        <a:srgbClr val="FF8C00"/>
      </a:lt2>
      <a:accent1>
        <a:srgbClr val="0078D7"/>
      </a:accent1>
      <a:accent2>
        <a:srgbClr val="D83B01"/>
      </a:accent2>
      <a:accent3>
        <a:srgbClr val="797A7D"/>
      </a:accent3>
      <a:accent4>
        <a:srgbClr val="FFB900"/>
      </a:accent4>
      <a:accent5>
        <a:srgbClr val="5C2D91"/>
      </a:accent5>
      <a:accent6>
        <a:srgbClr val="107C10"/>
      </a:accent6>
      <a:hlink>
        <a:srgbClr val="333333"/>
      </a:hlink>
      <a:folHlink>
        <a:srgbClr val="333333"/>
      </a:folHlink>
    </a:clrScheme>
    <a:fontScheme name="StrangerThings">
      <a:majorFont>
        <a:latin typeface="Indira K"/>
        <a:ea typeface=""/>
        <a:cs typeface=""/>
      </a:majorFont>
      <a:minorFont>
        <a:latin typeface="AvantGarde Cond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14207</TotalTime>
  <Words>2780</Words>
  <Application>Microsoft Office PowerPoint</Application>
  <PresentationFormat>Widescreen</PresentationFormat>
  <Paragraphs>786</Paragraphs>
  <Slides>69</Slides>
  <Notes>11</Notes>
  <HiddenSlides>11</HiddenSlides>
  <MMClips>1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89" baseType="lpstr">
      <vt:lpstr>Raleway</vt:lpstr>
      <vt:lpstr>Calibri</vt:lpstr>
      <vt:lpstr>Segoe UI Semilight</vt:lpstr>
      <vt:lpstr>Arial Black</vt:lpstr>
      <vt:lpstr>Chiller</vt:lpstr>
      <vt:lpstr>Segoe UI</vt:lpstr>
      <vt:lpstr>Arial</vt:lpstr>
      <vt:lpstr>Wingdings</vt:lpstr>
      <vt:lpstr>AvantGarde CondBook</vt:lpstr>
      <vt:lpstr>Segoe UI Semibold</vt:lpstr>
      <vt:lpstr>Segoe UI Black</vt:lpstr>
      <vt:lpstr>Helvetica Neue</vt:lpstr>
      <vt:lpstr>Indira K</vt:lpstr>
      <vt:lpstr>Forte</vt:lpstr>
      <vt:lpstr>Segoe UI Light</vt:lpstr>
      <vt:lpstr>Lucida Grande</vt:lpstr>
      <vt:lpstr>Custom Design</vt:lpstr>
      <vt:lpstr>Twitter</vt:lpstr>
      <vt:lpstr>BothSites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SharePoint Framework</vt:lpstr>
      <vt:lpstr>SharePoint Framework EXTENSIONS</vt:lpstr>
      <vt:lpstr>SharePoint Framework development</vt:lpstr>
      <vt:lpstr>Patterns And Practices</vt:lpstr>
      <vt:lpstr>PowerPoint Presentation</vt:lpstr>
      <vt:lpstr>Chris Kent</vt:lpstr>
      <vt:lpstr>Matt Jimison</vt:lpstr>
      <vt:lpstr>PowerPoint Presentation</vt:lpstr>
      <vt:lpstr>HUMAN NEEDS FOR FELLOW HUMANS</vt:lpstr>
      <vt:lpstr>PowerPoint Presentation</vt:lpstr>
      <vt:lpstr>PowerPoint Presentation</vt:lpstr>
      <vt:lpstr>Audience Participation!</vt:lpstr>
      <vt:lpstr>PowerPoint Presentation</vt:lpstr>
      <vt:lpstr>1. Installing NodeJS LTS</vt:lpstr>
      <vt:lpstr>2. Installing VS Code</vt:lpstr>
      <vt:lpstr>SharePoint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Modern Pages</vt:lpstr>
      <vt:lpstr>Modern SharePoint Pages</vt:lpstr>
      <vt:lpstr>Modern Sites</vt:lpstr>
      <vt:lpstr>Demo</vt:lpstr>
      <vt:lpstr>PowerPoint Presentation</vt:lpstr>
      <vt:lpstr>3. Installing Yeoman &amp; Gulp</vt:lpstr>
      <vt:lpstr>The SharePoint Framework</vt:lpstr>
      <vt:lpstr>PowerPoint Presentation</vt:lpstr>
      <vt:lpstr>Client-side Web Parts</vt:lpstr>
      <vt:lpstr>SPFx Extensions</vt:lpstr>
      <vt:lpstr>SPFx Extension Locations</vt:lpstr>
      <vt:lpstr>PowerPoint Presentation</vt:lpstr>
      <vt:lpstr>4. Installing the SPFx Generator</vt:lpstr>
      <vt:lpstr>Tool Comparison</vt:lpstr>
      <vt:lpstr>Tool Comparison</vt:lpstr>
      <vt:lpstr>SharePoint Workbench</vt:lpstr>
      <vt:lpstr>PowerPoint Presentation</vt:lpstr>
      <vt:lpstr>Development Environment Checklist</vt:lpstr>
      <vt:lpstr>Demo</vt:lpstr>
      <vt:lpstr>SharePoint Patterns &amp; Practices (PnP)</vt:lpstr>
      <vt:lpstr>What’s in PnP (Selective Highlights)</vt:lpstr>
      <vt:lpstr>Staying Up to Date with PnP</vt:lpstr>
      <vt:lpstr>PowerPoint Presentation</vt:lpstr>
      <vt:lpstr>PowerPoint Presentation</vt:lpstr>
      <vt:lpstr>Reading SharePoint Data</vt:lpstr>
      <vt:lpstr>Important npm Commands</vt:lpstr>
      <vt:lpstr>SharePoint Release History</vt:lpstr>
      <vt:lpstr>SharePoint Framework Governance</vt:lpstr>
      <vt:lpstr>Office UI Fabric</vt:lpstr>
      <vt:lpstr>Fabric Core styling</vt:lpstr>
      <vt:lpstr>Fabric and its sub-projects</vt:lpstr>
      <vt:lpstr>Fabric components - overview</vt:lpstr>
      <vt:lpstr>Additional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the SharePoint Framework</dc:title>
  <dc:creator>Chris Kent;Matt Jimison</dc:creator>
  <cp:lastModifiedBy>Chris Kent</cp:lastModifiedBy>
  <cp:revision>289</cp:revision>
  <dcterms:created xsi:type="dcterms:W3CDTF">2017-08-22T16:59:39Z</dcterms:created>
  <dcterms:modified xsi:type="dcterms:W3CDTF">2017-10-24T15:15:25Z</dcterms:modified>
</cp:coreProperties>
</file>