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27" r:id="rId2"/>
    <p:sldMasterId id="2147483729" r:id="rId3"/>
  </p:sldMasterIdLst>
  <p:notesMasterIdLst>
    <p:notesMasterId r:id="rId83"/>
  </p:notesMasterIdLst>
  <p:sldIdLst>
    <p:sldId id="347" r:id="rId4"/>
    <p:sldId id="348" r:id="rId5"/>
    <p:sldId id="349" r:id="rId6"/>
    <p:sldId id="350" r:id="rId7"/>
    <p:sldId id="351" r:id="rId8"/>
    <p:sldId id="383" r:id="rId9"/>
    <p:sldId id="353" r:id="rId10"/>
    <p:sldId id="354" r:id="rId11"/>
    <p:sldId id="356" r:id="rId12"/>
    <p:sldId id="357" r:id="rId13"/>
    <p:sldId id="355" r:id="rId14"/>
    <p:sldId id="358" r:id="rId15"/>
    <p:sldId id="259" r:id="rId16"/>
    <p:sldId id="283" r:id="rId17"/>
    <p:sldId id="359" r:id="rId18"/>
    <p:sldId id="360" r:id="rId19"/>
    <p:sldId id="361" r:id="rId20"/>
    <p:sldId id="362" r:id="rId21"/>
    <p:sldId id="363" r:id="rId22"/>
    <p:sldId id="364" r:id="rId23"/>
    <p:sldId id="365" r:id="rId24"/>
    <p:sldId id="314" r:id="rId25"/>
    <p:sldId id="318" r:id="rId26"/>
    <p:sldId id="319" r:id="rId27"/>
    <p:sldId id="334" r:id="rId28"/>
    <p:sldId id="313" r:id="rId29"/>
    <p:sldId id="316" r:id="rId30"/>
    <p:sldId id="317" r:id="rId31"/>
    <p:sldId id="366" r:id="rId32"/>
    <p:sldId id="367" r:id="rId33"/>
    <p:sldId id="335" r:id="rId34"/>
    <p:sldId id="315" r:id="rId35"/>
    <p:sldId id="336" r:id="rId36"/>
    <p:sldId id="320" r:id="rId37"/>
    <p:sldId id="274" r:id="rId38"/>
    <p:sldId id="304" r:id="rId39"/>
    <p:sldId id="305" r:id="rId40"/>
    <p:sldId id="306" r:id="rId41"/>
    <p:sldId id="307" r:id="rId42"/>
    <p:sldId id="278" r:id="rId43"/>
    <p:sldId id="308" r:id="rId44"/>
    <p:sldId id="311" r:id="rId45"/>
    <p:sldId id="309" r:id="rId46"/>
    <p:sldId id="310" r:id="rId47"/>
    <p:sldId id="384" r:id="rId48"/>
    <p:sldId id="275" r:id="rId49"/>
    <p:sldId id="300" r:id="rId50"/>
    <p:sldId id="301" r:id="rId51"/>
    <p:sldId id="302" r:id="rId52"/>
    <p:sldId id="303" r:id="rId53"/>
    <p:sldId id="276" r:id="rId54"/>
    <p:sldId id="295" r:id="rId55"/>
    <p:sldId id="296" r:id="rId56"/>
    <p:sldId id="297" r:id="rId57"/>
    <p:sldId id="298" r:id="rId58"/>
    <p:sldId id="299" r:id="rId59"/>
    <p:sldId id="277" r:id="rId60"/>
    <p:sldId id="289" r:id="rId61"/>
    <p:sldId id="290" r:id="rId62"/>
    <p:sldId id="292" r:id="rId63"/>
    <p:sldId id="291" r:id="rId64"/>
    <p:sldId id="293" r:id="rId65"/>
    <p:sldId id="294" r:id="rId66"/>
    <p:sldId id="368" r:id="rId67"/>
    <p:sldId id="369" r:id="rId68"/>
    <p:sldId id="370" r:id="rId69"/>
    <p:sldId id="371" r:id="rId70"/>
    <p:sldId id="372" r:id="rId71"/>
    <p:sldId id="373" r:id="rId72"/>
    <p:sldId id="375" r:id="rId73"/>
    <p:sldId id="374" r:id="rId74"/>
    <p:sldId id="380" r:id="rId75"/>
    <p:sldId id="379" r:id="rId76"/>
    <p:sldId id="378" r:id="rId77"/>
    <p:sldId id="377" r:id="rId78"/>
    <p:sldId id="376" r:id="rId79"/>
    <p:sldId id="382" r:id="rId80"/>
    <p:sldId id="381" r:id="rId81"/>
    <p:sldId id="338"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599A41-86BE-49DD-8AF6-F85C056758A4}">
          <p14:sldIdLst>
            <p14:sldId id="347"/>
            <p14:sldId id="348"/>
          </p14:sldIdLst>
        </p14:section>
        <p14:section name="About" id="{88FDA442-E64D-4953-ABC7-E96F1F3D41AB}">
          <p14:sldIdLst>
            <p14:sldId id="349"/>
            <p14:sldId id="350"/>
          </p14:sldIdLst>
        </p14:section>
        <p14:section name="Business Items" id="{9F51D491-D9C1-4CBD-B6FB-F5BD6A6D02A5}">
          <p14:sldIdLst>
            <p14:sldId id="351"/>
            <p14:sldId id="383"/>
            <p14:sldId id="353"/>
            <p14:sldId id="354"/>
            <p14:sldId id="356"/>
            <p14:sldId id="357"/>
            <p14:sldId id="355"/>
            <p14:sldId id="358"/>
          </p14:sldIdLst>
        </p14:section>
        <p14:section name="Historical Perspective" id="{C885561E-7D8D-481F-8CD2-6BC949766C7C}">
          <p14:sldIdLst>
            <p14:sldId id="259"/>
            <p14:sldId id="283"/>
            <p14:sldId id="359"/>
            <p14:sldId id="360"/>
            <p14:sldId id="361"/>
            <p14:sldId id="362"/>
            <p14:sldId id="363"/>
            <p14:sldId id="364"/>
            <p14:sldId id="365"/>
          </p14:sldIdLst>
        </p14:section>
        <p14:section name="The Modern Experience" id="{FF613720-2259-40F8-B8A7-912131E9C1A8}">
          <p14:sldIdLst>
            <p14:sldId id="314"/>
            <p14:sldId id="318"/>
            <p14:sldId id="319"/>
            <p14:sldId id="334"/>
          </p14:sldIdLst>
        </p14:section>
        <p14:section name="Introduction to SPFx" id="{B4F08701-0B97-4801-8FF1-343E9C1A9A27}">
          <p14:sldIdLst>
            <p14:sldId id="313"/>
            <p14:sldId id="316"/>
            <p14:sldId id="317"/>
            <p14:sldId id="366"/>
            <p14:sldId id="367"/>
            <p14:sldId id="335"/>
          </p14:sldIdLst>
        </p14:section>
        <p14:section name="SPFx Extensions" id="{75942F48-E937-4DBD-9D4C-70A3FCDFFD44}">
          <p14:sldIdLst>
            <p14:sldId id="315"/>
            <p14:sldId id="336"/>
            <p14:sldId id="320"/>
          </p14:sldIdLst>
        </p14:section>
        <p14:section name="SPFx Extension Demos" id="{093A02DB-9944-42B5-9CD1-1E43B46791D9}">
          <p14:sldIdLst>
            <p14:sldId id="274"/>
            <p14:sldId id="304"/>
            <p14:sldId id="305"/>
            <p14:sldId id="306"/>
            <p14:sldId id="307"/>
            <p14:sldId id="278"/>
            <p14:sldId id="308"/>
            <p14:sldId id="311"/>
            <p14:sldId id="309"/>
            <p14:sldId id="310"/>
            <p14:sldId id="384"/>
            <p14:sldId id="275"/>
            <p14:sldId id="300"/>
            <p14:sldId id="301"/>
            <p14:sldId id="302"/>
            <p14:sldId id="303"/>
            <p14:sldId id="276"/>
            <p14:sldId id="295"/>
            <p14:sldId id="296"/>
            <p14:sldId id="297"/>
            <p14:sldId id="298"/>
            <p14:sldId id="299"/>
            <p14:sldId id="277"/>
            <p14:sldId id="289"/>
            <p14:sldId id="290"/>
            <p14:sldId id="292"/>
            <p14:sldId id="291"/>
            <p14:sldId id="293"/>
            <p14:sldId id="294"/>
            <p14:sldId id="368"/>
            <p14:sldId id="369"/>
            <p14:sldId id="370"/>
            <p14:sldId id="371"/>
            <p14:sldId id="372"/>
          </p14:sldIdLst>
        </p14:section>
        <p14:section name="Column Formatting" id="{61694F49-8E12-4E55-A58C-E93B8115DF35}">
          <p14:sldIdLst>
            <p14:sldId id="373"/>
            <p14:sldId id="375"/>
            <p14:sldId id="374"/>
            <p14:sldId id="380"/>
            <p14:sldId id="379"/>
            <p14:sldId id="378"/>
            <p14:sldId id="377"/>
            <p14:sldId id="376"/>
          </p14:sldIdLst>
        </p14:section>
        <p14:section name="Resources" id="{19B7C8E8-C2D6-46A4-84CB-769D592534EF}">
          <p14:sldIdLst>
            <p14:sldId id="382"/>
            <p14:sldId id="381"/>
            <p14:sldId id="3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CC"/>
    <a:srgbClr val="955E03"/>
    <a:srgbClr val="DC9B0F"/>
    <a:srgbClr val="5B8BA3"/>
    <a:srgbClr val="C18003"/>
    <a:srgbClr val="F6BE24"/>
    <a:srgbClr val="CE8409"/>
    <a:srgbClr val="85A2A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86" autoAdjust="0"/>
    <p:restoredTop sz="75553" autoAdjust="0"/>
  </p:normalViewPr>
  <p:slideViewPr>
    <p:cSldViewPr snapToGrid="0">
      <p:cViewPr varScale="1">
        <p:scale>
          <a:sx n="84" d="100"/>
          <a:sy n="84" d="100"/>
        </p:scale>
        <p:origin x="226"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FD4AC-97BA-4487-9E9F-65DA24DFA9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0705D2-299C-4C90-A99F-6D724690E219}">
      <dgm:prSet custT="1"/>
      <dgm:spPr>
        <a:solidFill>
          <a:schemeClr val="tx2"/>
        </a:solidFill>
        <a:ln>
          <a:solidFill>
            <a:schemeClr val="tx2">
              <a:lumMod val="50000"/>
            </a:schemeClr>
          </a:solidFill>
        </a:ln>
      </dgm:spPr>
      <dgm:t>
        <a:bodyPr/>
        <a:lstStyle/>
        <a:p>
          <a:r>
            <a:rPr lang="en-US" sz="2400" dirty="0">
              <a:latin typeface="+mj-lt"/>
            </a:rPr>
            <a:t>Your</a:t>
          </a:r>
          <a:br>
            <a:rPr lang="en-US" sz="2400" dirty="0">
              <a:latin typeface="+mj-lt"/>
            </a:rPr>
          </a:br>
          <a:r>
            <a:rPr lang="en-US" sz="2400" dirty="0">
              <a:latin typeface="+mj-lt"/>
            </a:rPr>
            <a:t>Role(s)</a:t>
          </a:r>
        </a:p>
      </dgm:t>
    </dgm:pt>
    <dgm:pt modelId="{03BBBC68-9E34-413F-8DF1-9CF5F7C5D70D}" type="parTrans" cxnId="{82A3412D-D4B9-466D-BF4C-CEF586B348AE}">
      <dgm:prSet/>
      <dgm:spPr/>
      <dgm:t>
        <a:bodyPr/>
        <a:lstStyle/>
        <a:p>
          <a:endParaRPr lang="en-US"/>
        </a:p>
      </dgm:t>
    </dgm:pt>
    <dgm:pt modelId="{17D9A600-9F6E-46DF-BD47-FE562321242D}" type="sibTrans" cxnId="{82A3412D-D4B9-466D-BF4C-CEF586B348AE}">
      <dgm:prSet/>
      <dgm:spPr/>
      <dgm:t>
        <a:bodyPr/>
        <a:lstStyle/>
        <a:p>
          <a:endParaRPr lang="en-US"/>
        </a:p>
      </dgm:t>
    </dgm:pt>
    <dgm:pt modelId="{138FAF0D-80A1-43F5-923D-4DAB1F1C717E}">
      <dgm:prSet/>
      <dgm:spPr>
        <a:solidFill>
          <a:schemeClr val="accent3">
            <a:lumMod val="20000"/>
            <a:lumOff val="80000"/>
            <a:alpha val="90000"/>
          </a:schemeClr>
        </a:solidFill>
      </dgm:spPr>
      <dgm:t>
        <a:bodyPr/>
        <a:lstStyle/>
        <a:p>
          <a:r>
            <a:rPr lang="en-US" dirty="0"/>
            <a:t>IT Pro</a:t>
          </a:r>
        </a:p>
      </dgm:t>
    </dgm:pt>
    <dgm:pt modelId="{3A8377F3-82DA-44DD-97E2-625650D1FE19}" type="parTrans" cxnId="{48245DE1-A2C5-4308-9FD2-258E3BDC8977}">
      <dgm:prSet/>
      <dgm:spPr/>
      <dgm:t>
        <a:bodyPr/>
        <a:lstStyle/>
        <a:p>
          <a:endParaRPr lang="en-US"/>
        </a:p>
      </dgm:t>
    </dgm:pt>
    <dgm:pt modelId="{A1E03F59-C9C7-4D00-BB9C-6918C903FBBD}" type="sibTrans" cxnId="{48245DE1-A2C5-4308-9FD2-258E3BDC8977}">
      <dgm:prSet/>
      <dgm:spPr/>
      <dgm:t>
        <a:bodyPr/>
        <a:lstStyle/>
        <a:p>
          <a:endParaRPr lang="en-US"/>
        </a:p>
      </dgm:t>
    </dgm:pt>
    <dgm:pt modelId="{13E9B1F3-D4AA-4FB5-BC5E-439E2EE683FB}">
      <dgm:prSet custT="1"/>
      <dgm:spPr>
        <a:solidFill>
          <a:schemeClr val="accent2"/>
        </a:solidFill>
        <a:ln>
          <a:solidFill>
            <a:schemeClr val="accent1">
              <a:lumMod val="50000"/>
            </a:schemeClr>
          </a:solidFill>
        </a:ln>
      </dgm:spPr>
      <dgm:t>
        <a:bodyPr/>
        <a:lstStyle/>
        <a:p>
          <a:r>
            <a:rPr lang="en-US" sz="2400" dirty="0">
              <a:latin typeface="+mj-lt"/>
            </a:rPr>
            <a:t>Versions of SharePoint</a:t>
          </a:r>
        </a:p>
      </dgm:t>
    </dgm:pt>
    <dgm:pt modelId="{3F0401C9-6CFB-49E1-8044-00B98AE2CB05}" type="parTrans" cxnId="{F0396662-F88C-4C0D-AABA-5C654E9576FF}">
      <dgm:prSet/>
      <dgm:spPr/>
      <dgm:t>
        <a:bodyPr/>
        <a:lstStyle/>
        <a:p>
          <a:endParaRPr lang="en-US"/>
        </a:p>
      </dgm:t>
    </dgm:pt>
    <dgm:pt modelId="{C7D118AE-68B6-4C6F-AF74-218E6DB4B53B}" type="sibTrans" cxnId="{F0396662-F88C-4C0D-AABA-5C654E9576FF}">
      <dgm:prSet/>
      <dgm:spPr/>
      <dgm:t>
        <a:bodyPr/>
        <a:lstStyle/>
        <a:p>
          <a:endParaRPr lang="en-US"/>
        </a:p>
      </dgm:t>
    </dgm:pt>
    <dgm:pt modelId="{6109648F-ABAB-4539-8E03-59E7A2903B1A}">
      <dgm:prSet/>
      <dgm:spPr>
        <a:solidFill>
          <a:schemeClr val="accent3">
            <a:lumMod val="20000"/>
            <a:lumOff val="80000"/>
            <a:alpha val="90000"/>
          </a:schemeClr>
        </a:solidFill>
      </dgm:spPr>
      <dgm:t>
        <a:bodyPr/>
        <a:lstStyle/>
        <a:p>
          <a:r>
            <a:rPr lang="en-US" dirty="0"/>
            <a:t>2003</a:t>
          </a:r>
        </a:p>
      </dgm:t>
    </dgm:pt>
    <dgm:pt modelId="{8C1CB68A-F5EC-411F-B40E-F8FCB96BCC59}" type="parTrans" cxnId="{6DD8F0A7-FCEE-4720-8823-B8AD92C26DAF}">
      <dgm:prSet/>
      <dgm:spPr/>
      <dgm:t>
        <a:bodyPr/>
        <a:lstStyle/>
        <a:p>
          <a:endParaRPr lang="en-US"/>
        </a:p>
      </dgm:t>
    </dgm:pt>
    <dgm:pt modelId="{FCE9DCF7-FFC5-4F4C-AFC9-04433C6C3868}" type="sibTrans" cxnId="{6DD8F0A7-FCEE-4720-8823-B8AD92C26DAF}">
      <dgm:prSet/>
      <dgm:spPr/>
      <dgm:t>
        <a:bodyPr/>
        <a:lstStyle/>
        <a:p>
          <a:endParaRPr lang="en-US"/>
        </a:p>
      </dgm:t>
    </dgm:pt>
    <dgm:pt modelId="{708FBCCE-E564-45D0-A5FF-75D86CA10A89}">
      <dgm:prSet custT="1"/>
      <dgm:spPr>
        <a:solidFill>
          <a:schemeClr val="accent5"/>
        </a:solidFill>
        <a:ln>
          <a:solidFill>
            <a:schemeClr val="accent5">
              <a:lumMod val="50000"/>
            </a:schemeClr>
          </a:solidFill>
        </a:ln>
      </dgm:spPr>
      <dgm:t>
        <a:bodyPr/>
        <a:lstStyle/>
        <a:p>
          <a:r>
            <a:rPr lang="en-US" sz="2400" dirty="0">
              <a:latin typeface="+mj-lt"/>
            </a:rPr>
            <a:t>Experience with SPFx</a:t>
          </a:r>
        </a:p>
      </dgm:t>
    </dgm:pt>
    <dgm:pt modelId="{90C75FEC-541A-4B5D-902D-63E44EE0C930}" type="parTrans" cxnId="{BC061B90-A0E5-46FF-9E0A-B8E309362BF8}">
      <dgm:prSet/>
      <dgm:spPr/>
      <dgm:t>
        <a:bodyPr/>
        <a:lstStyle/>
        <a:p>
          <a:endParaRPr lang="en-US"/>
        </a:p>
      </dgm:t>
    </dgm:pt>
    <dgm:pt modelId="{0448C9C0-1105-4372-84E2-04BE00680EF4}" type="sibTrans" cxnId="{BC061B90-A0E5-46FF-9E0A-B8E309362BF8}">
      <dgm:prSet/>
      <dgm:spPr/>
      <dgm:t>
        <a:bodyPr/>
        <a:lstStyle/>
        <a:p>
          <a:endParaRPr lang="en-US"/>
        </a:p>
      </dgm:t>
    </dgm:pt>
    <dgm:pt modelId="{5997839F-A7CA-4312-806F-3CC531E68705}">
      <dgm:prSet/>
      <dgm:spPr>
        <a:solidFill>
          <a:schemeClr val="accent3">
            <a:lumMod val="20000"/>
            <a:lumOff val="80000"/>
            <a:alpha val="90000"/>
          </a:schemeClr>
        </a:solidFill>
      </dgm:spPr>
      <dgm:t>
        <a:bodyPr/>
        <a:lstStyle/>
        <a:p>
          <a:r>
            <a:rPr lang="en-US" dirty="0"/>
            <a:t>Huh?</a:t>
          </a:r>
        </a:p>
      </dgm:t>
    </dgm:pt>
    <dgm:pt modelId="{7918D94D-A977-4AE6-982F-EAE97363F269}" type="parTrans" cxnId="{0DE00C14-3FE1-4E6F-8F1F-ACA2066E86BE}">
      <dgm:prSet/>
      <dgm:spPr/>
      <dgm:t>
        <a:bodyPr/>
        <a:lstStyle/>
        <a:p>
          <a:endParaRPr lang="en-US"/>
        </a:p>
      </dgm:t>
    </dgm:pt>
    <dgm:pt modelId="{FD2B15C8-C74F-4A95-B40F-8FD68A534C3D}" type="sibTrans" cxnId="{0DE00C14-3FE1-4E6F-8F1F-ACA2066E86BE}">
      <dgm:prSet/>
      <dgm:spPr/>
      <dgm:t>
        <a:bodyPr/>
        <a:lstStyle/>
        <a:p>
          <a:endParaRPr lang="en-US"/>
        </a:p>
      </dgm:t>
    </dgm:pt>
    <dgm:pt modelId="{2E3BEFB6-80AE-4A9D-9D27-5A48DED6D4C8}">
      <dgm:prSet custT="1"/>
      <dgm:spPr>
        <a:solidFill>
          <a:schemeClr val="accent6"/>
        </a:solidFill>
        <a:ln>
          <a:solidFill>
            <a:schemeClr val="accent6">
              <a:lumMod val="50000"/>
            </a:schemeClr>
          </a:solidFill>
        </a:ln>
      </dgm:spPr>
      <dgm:t>
        <a:bodyPr/>
        <a:lstStyle/>
        <a:p>
          <a:r>
            <a:rPr lang="en-US" sz="2400" dirty="0">
              <a:latin typeface="+mj-lt"/>
            </a:rPr>
            <a:t>SPFx Plans</a:t>
          </a:r>
        </a:p>
      </dgm:t>
    </dgm:pt>
    <dgm:pt modelId="{15E47E04-16CE-4D17-9FE7-5EF1F825CE3F}" type="parTrans" cxnId="{4EA200CA-EF20-485B-8510-31F013D32A2F}">
      <dgm:prSet/>
      <dgm:spPr/>
      <dgm:t>
        <a:bodyPr/>
        <a:lstStyle/>
        <a:p>
          <a:endParaRPr lang="en-US"/>
        </a:p>
      </dgm:t>
    </dgm:pt>
    <dgm:pt modelId="{D543D9FF-1BA7-4DEF-948B-E4C4FAC9EF1C}" type="sibTrans" cxnId="{4EA200CA-EF20-485B-8510-31F013D32A2F}">
      <dgm:prSet/>
      <dgm:spPr/>
      <dgm:t>
        <a:bodyPr/>
        <a:lstStyle/>
        <a:p>
          <a:endParaRPr lang="en-US"/>
        </a:p>
      </dgm:t>
    </dgm:pt>
    <dgm:pt modelId="{8FC7C656-9495-4C4C-B7B0-4C010160C4BA}">
      <dgm:prSet/>
      <dgm:spPr>
        <a:solidFill>
          <a:schemeClr val="accent3">
            <a:lumMod val="20000"/>
            <a:lumOff val="80000"/>
            <a:alpha val="90000"/>
          </a:schemeClr>
        </a:solidFill>
      </dgm:spPr>
      <dgm:t>
        <a:bodyPr/>
        <a:lstStyle/>
        <a:p>
          <a:r>
            <a:rPr lang="en-US" dirty="0"/>
            <a:t>None</a:t>
          </a:r>
        </a:p>
      </dgm:t>
    </dgm:pt>
    <dgm:pt modelId="{C212D01F-BC93-40A6-B814-5100AD9EFFD4}" type="parTrans" cxnId="{F6C3F886-37A4-4B8B-BC6B-64EF6EE87F7F}">
      <dgm:prSet/>
      <dgm:spPr/>
      <dgm:t>
        <a:bodyPr/>
        <a:lstStyle/>
        <a:p>
          <a:endParaRPr lang="en-US"/>
        </a:p>
      </dgm:t>
    </dgm:pt>
    <dgm:pt modelId="{37DE5CE8-99E0-4817-A083-A3039FAA055C}" type="sibTrans" cxnId="{F6C3F886-37A4-4B8B-BC6B-64EF6EE87F7F}">
      <dgm:prSet/>
      <dgm:spPr/>
      <dgm:t>
        <a:bodyPr/>
        <a:lstStyle/>
        <a:p>
          <a:endParaRPr lang="en-US"/>
        </a:p>
      </dgm:t>
    </dgm:pt>
    <dgm:pt modelId="{EE0A2082-A359-4BAF-87B6-34E84F43A150}">
      <dgm:prSet/>
      <dgm:spPr>
        <a:solidFill>
          <a:schemeClr val="accent3">
            <a:lumMod val="20000"/>
            <a:lumOff val="80000"/>
            <a:alpha val="90000"/>
          </a:schemeClr>
        </a:solidFill>
      </dgm:spPr>
      <dgm:t>
        <a:bodyPr/>
        <a:lstStyle/>
        <a:p>
          <a:r>
            <a:rPr lang="en-US" dirty="0"/>
            <a:t>Management</a:t>
          </a:r>
        </a:p>
      </dgm:t>
    </dgm:pt>
    <dgm:pt modelId="{2B0A2A9D-6337-4059-91CD-E44B998A42A1}" type="parTrans" cxnId="{B8B54218-384C-488E-AB41-770A5B312B1D}">
      <dgm:prSet/>
      <dgm:spPr/>
      <dgm:t>
        <a:bodyPr/>
        <a:lstStyle/>
        <a:p>
          <a:endParaRPr lang="en-US"/>
        </a:p>
      </dgm:t>
    </dgm:pt>
    <dgm:pt modelId="{F9C266B6-0AFD-4A45-BE63-DEBF2AB321AD}" type="sibTrans" cxnId="{B8B54218-384C-488E-AB41-770A5B312B1D}">
      <dgm:prSet/>
      <dgm:spPr/>
      <dgm:t>
        <a:bodyPr/>
        <a:lstStyle/>
        <a:p>
          <a:endParaRPr lang="en-US"/>
        </a:p>
      </dgm:t>
    </dgm:pt>
    <dgm:pt modelId="{BBD92EA6-7307-4BF1-99DF-45E0379C4CCB}">
      <dgm:prSet/>
      <dgm:spPr>
        <a:solidFill>
          <a:schemeClr val="accent3">
            <a:lumMod val="20000"/>
            <a:lumOff val="80000"/>
            <a:alpha val="90000"/>
          </a:schemeClr>
        </a:solidFill>
      </dgm:spPr>
      <dgm:t>
        <a:bodyPr/>
        <a:lstStyle/>
        <a:p>
          <a:r>
            <a:rPr lang="en-US" dirty="0"/>
            <a:t>Developer</a:t>
          </a:r>
        </a:p>
      </dgm:t>
    </dgm:pt>
    <dgm:pt modelId="{6F141C9D-60A2-4ADE-8418-F31F25233F6D}" type="parTrans" cxnId="{04ECFB3F-65DA-486D-B222-B09B7C609AE1}">
      <dgm:prSet/>
      <dgm:spPr/>
      <dgm:t>
        <a:bodyPr/>
        <a:lstStyle/>
        <a:p>
          <a:endParaRPr lang="en-US"/>
        </a:p>
      </dgm:t>
    </dgm:pt>
    <dgm:pt modelId="{D97E2827-454C-4BD4-927F-B4697F53B134}" type="sibTrans" cxnId="{04ECFB3F-65DA-486D-B222-B09B7C609AE1}">
      <dgm:prSet/>
      <dgm:spPr/>
      <dgm:t>
        <a:bodyPr/>
        <a:lstStyle/>
        <a:p>
          <a:endParaRPr lang="en-US"/>
        </a:p>
      </dgm:t>
    </dgm:pt>
    <dgm:pt modelId="{90FD7ED1-92B4-45C6-9851-759F68178C6A}">
      <dgm:prSet/>
      <dgm:spPr>
        <a:solidFill>
          <a:schemeClr val="accent3">
            <a:lumMod val="20000"/>
            <a:lumOff val="80000"/>
            <a:alpha val="90000"/>
          </a:schemeClr>
        </a:solidFill>
      </dgm:spPr>
      <dgm:t>
        <a:bodyPr/>
        <a:lstStyle/>
        <a:p>
          <a:r>
            <a:rPr lang="en-US" dirty="0"/>
            <a:t>Other</a:t>
          </a:r>
        </a:p>
      </dgm:t>
    </dgm:pt>
    <dgm:pt modelId="{EFC719B6-1F59-482C-B24F-E0A8F80546CA}" type="parTrans" cxnId="{1B326C6B-82AF-4F4A-9E24-C052FEA4DC50}">
      <dgm:prSet/>
      <dgm:spPr/>
      <dgm:t>
        <a:bodyPr/>
        <a:lstStyle/>
        <a:p>
          <a:endParaRPr lang="en-US"/>
        </a:p>
      </dgm:t>
    </dgm:pt>
    <dgm:pt modelId="{EBB3B450-618B-476B-84C7-ED538C3FACE0}" type="sibTrans" cxnId="{1B326C6B-82AF-4F4A-9E24-C052FEA4DC50}">
      <dgm:prSet/>
      <dgm:spPr/>
      <dgm:t>
        <a:bodyPr/>
        <a:lstStyle/>
        <a:p>
          <a:endParaRPr lang="en-US"/>
        </a:p>
      </dgm:t>
    </dgm:pt>
    <dgm:pt modelId="{2997668A-C4E7-4C55-AF28-DC9A6D929388}">
      <dgm:prSet/>
      <dgm:spPr>
        <a:solidFill>
          <a:schemeClr val="accent3">
            <a:lumMod val="20000"/>
            <a:lumOff val="80000"/>
            <a:alpha val="90000"/>
          </a:schemeClr>
        </a:solidFill>
      </dgm:spPr>
      <dgm:t>
        <a:bodyPr/>
        <a:lstStyle/>
        <a:p>
          <a:r>
            <a:rPr lang="en-US" dirty="0"/>
            <a:t>2007</a:t>
          </a:r>
        </a:p>
      </dgm:t>
    </dgm:pt>
    <dgm:pt modelId="{966FEE12-A668-4DB7-A15F-9760D3CCAFCF}" type="parTrans" cxnId="{FE89066E-E6E1-48AD-ACDC-F3A4594A12DA}">
      <dgm:prSet/>
      <dgm:spPr/>
      <dgm:t>
        <a:bodyPr/>
        <a:lstStyle/>
        <a:p>
          <a:endParaRPr lang="en-US"/>
        </a:p>
      </dgm:t>
    </dgm:pt>
    <dgm:pt modelId="{0104F5FE-913B-4052-9520-5549EB3A4E61}" type="sibTrans" cxnId="{FE89066E-E6E1-48AD-ACDC-F3A4594A12DA}">
      <dgm:prSet/>
      <dgm:spPr/>
      <dgm:t>
        <a:bodyPr/>
        <a:lstStyle/>
        <a:p>
          <a:endParaRPr lang="en-US"/>
        </a:p>
      </dgm:t>
    </dgm:pt>
    <dgm:pt modelId="{93F97A3B-7A31-4642-AB02-762B60DD0869}">
      <dgm:prSet/>
      <dgm:spPr>
        <a:solidFill>
          <a:schemeClr val="accent3">
            <a:lumMod val="20000"/>
            <a:lumOff val="80000"/>
            <a:alpha val="90000"/>
          </a:schemeClr>
        </a:solidFill>
      </dgm:spPr>
      <dgm:t>
        <a:bodyPr/>
        <a:lstStyle/>
        <a:p>
          <a:r>
            <a:rPr lang="en-US" dirty="0"/>
            <a:t>2010</a:t>
          </a:r>
        </a:p>
      </dgm:t>
    </dgm:pt>
    <dgm:pt modelId="{4A608512-7A52-425D-8989-23EDB69150FD}" type="parTrans" cxnId="{F3ACEDFF-FB6C-47FD-85FD-FB5E0B433923}">
      <dgm:prSet/>
      <dgm:spPr/>
      <dgm:t>
        <a:bodyPr/>
        <a:lstStyle/>
        <a:p>
          <a:endParaRPr lang="en-US"/>
        </a:p>
      </dgm:t>
    </dgm:pt>
    <dgm:pt modelId="{044F6BF8-8DF9-4168-B76D-6EEB881DFBF1}" type="sibTrans" cxnId="{F3ACEDFF-FB6C-47FD-85FD-FB5E0B433923}">
      <dgm:prSet/>
      <dgm:spPr/>
      <dgm:t>
        <a:bodyPr/>
        <a:lstStyle/>
        <a:p>
          <a:endParaRPr lang="en-US"/>
        </a:p>
      </dgm:t>
    </dgm:pt>
    <dgm:pt modelId="{EB3A162A-11E0-4EDD-8F67-D8C86A43F054}">
      <dgm:prSet/>
      <dgm:spPr>
        <a:solidFill>
          <a:schemeClr val="accent3">
            <a:lumMod val="20000"/>
            <a:lumOff val="80000"/>
            <a:alpha val="90000"/>
          </a:schemeClr>
        </a:solidFill>
      </dgm:spPr>
      <dgm:t>
        <a:bodyPr/>
        <a:lstStyle/>
        <a:p>
          <a:r>
            <a:rPr lang="en-US" dirty="0"/>
            <a:t>2013</a:t>
          </a:r>
        </a:p>
      </dgm:t>
    </dgm:pt>
    <dgm:pt modelId="{9513FAB2-6717-4F39-B274-D9E88C6140DC}" type="parTrans" cxnId="{83BB8572-ED12-4DD1-807D-CBBBE5CFDFC1}">
      <dgm:prSet/>
      <dgm:spPr/>
      <dgm:t>
        <a:bodyPr/>
        <a:lstStyle/>
        <a:p>
          <a:endParaRPr lang="en-US"/>
        </a:p>
      </dgm:t>
    </dgm:pt>
    <dgm:pt modelId="{4FA04885-5920-4C9A-88DD-692F7CEAA323}" type="sibTrans" cxnId="{83BB8572-ED12-4DD1-807D-CBBBE5CFDFC1}">
      <dgm:prSet/>
      <dgm:spPr/>
      <dgm:t>
        <a:bodyPr/>
        <a:lstStyle/>
        <a:p>
          <a:endParaRPr lang="en-US"/>
        </a:p>
      </dgm:t>
    </dgm:pt>
    <dgm:pt modelId="{074CE86C-1EAF-46FC-A675-E7F96BE6893B}">
      <dgm:prSet/>
      <dgm:spPr>
        <a:solidFill>
          <a:schemeClr val="accent3">
            <a:lumMod val="20000"/>
            <a:lumOff val="80000"/>
            <a:alpha val="90000"/>
          </a:schemeClr>
        </a:solidFill>
      </dgm:spPr>
      <dgm:t>
        <a:bodyPr/>
        <a:lstStyle/>
        <a:p>
          <a:r>
            <a:rPr lang="en-US" dirty="0"/>
            <a:t>2016</a:t>
          </a:r>
        </a:p>
      </dgm:t>
    </dgm:pt>
    <dgm:pt modelId="{DB1EEC55-D2B3-42EA-A617-DE8DD6390FCE}" type="parTrans" cxnId="{4EA8831E-F7C5-4EA8-99F7-4C0D118F48EE}">
      <dgm:prSet/>
      <dgm:spPr/>
      <dgm:t>
        <a:bodyPr/>
        <a:lstStyle/>
        <a:p>
          <a:endParaRPr lang="en-US"/>
        </a:p>
      </dgm:t>
    </dgm:pt>
    <dgm:pt modelId="{06967653-39F8-493A-BFBE-805C6E5A1A77}" type="sibTrans" cxnId="{4EA8831E-F7C5-4EA8-99F7-4C0D118F48EE}">
      <dgm:prSet/>
      <dgm:spPr/>
      <dgm:t>
        <a:bodyPr/>
        <a:lstStyle/>
        <a:p>
          <a:endParaRPr lang="en-US"/>
        </a:p>
      </dgm:t>
    </dgm:pt>
    <dgm:pt modelId="{F91C5347-2EAD-43E2-B525-EBFC34478FCD}">
      <dgm:prSet/>
      <dgm:spPr>
        <a:solidFill>
          <a:schemeClr val="accent3">
            <a:lumMod val="20000"/>
            <a:lumOff val="80000"/>
            <a:alpha val="90000"/>
          </a:schemeClr>
        </a:solidFill>
      </dgm:spPr>
      <dgm:t>
        <a:bodyPr/>
        <a:lstStyle/>
        <a:p>
          <a:r>
            <a:rPr lang="en-US" dirty="0"/>
            <a:t>O365</a:t>
          </a:r>
        </a:p>
      </dgm:t>
    </dgm:pt>
    <dgm:pt modelId="{97794B6D-1266-4D88-930D-ED1C1C93AD40}" type="parTrans" cxnId="{B12C26C5-B020-4272-9BD1-FAA58601BBD6}">
      <dgm:prSet/>
      <dgm:spPr/>
      <dgm:t>
        <a:bodyPr/>
        <a:lstStyle/>
        <a:p>
          <a:endParaRPr lang="en-US"/>
        </a:p>
      </dgm:t>
    </dgm:pt>
    <dgm:pt modelId="{6B242AB5-5622-4FC8-8765-E898CF6F2D68}" type="sibTrans" cxnId="{B12C26C5-B020-4272-9BD1-FAA58601BBD6}">
      <dgm:prSet/>
      <dgm:spPr/>
      <dgm:t>
        <a:bodyPr/>
        <a:lstStyle/>
        <a:p>
          <a:endParaRPr lang="en-US"/>
        </a:p>
      </dgm:t>
    </dgm:pt>
    <dgm:pt modelId="{21EF5EA3-A6E3-494A-B6F9-71762D2E1040}">
      <dgm:prSet/>
      <dgm:spPr>
        <a:solidFill>
          <a:schemeClr val="accent3">
            <a:lumMod val="20000"/>
            <a:lumOff val="80000"/>
            <a:alpha val="90000"/>
          </a:schemeClr>
        </a:solidFill>
      </dgm:spPr>
      <dgm:t>
        <a:bodyPr/>
        <a:lstStyle/>
        <a:p>
          <a:r>
            <a:rPr lang="en-US"/>
            <a:t>None</a:t>
          </a:r>
          <a:endParaRPr lang="en-US" dirty="0"/>
        </a:p>
      </dgm:t>
    </dgm:pt>
    <dgm:pt modelId="{F646E7AC-4C96-4393-8E78-D2B14A489866}" type="parTrans" cxnId="{857441E5-14EE-4F83-8478-41C2C18D1908}">
      <dgm:prSet/>
      <dgm:spPr/>
      <dgm:t>
        <a:bodyPr/>
        <a:lstStyle/>
        <a:p>
          <a:endParaRPr lang="en-US"/>
        </a:p>
      </dgm:t>
    </dgm:pt>
    <dgm:pt modelId="{ADF110F2-0DA2-45A7-A017-0571EFFCB7F9}" type="sibTrans" cxnId="{857441E5-14EE-4F83-8478-41C2C18D1908}">
      <dgm:prSet/>
      <dgm:spPr/>
      <dgm:t>
        <a:bodyPr/>
        <a:lstStyle/>
        <a:p>
          <a:endParaRPr lang="en-US"/>
        </a:p>
      </dgm:t>
    </dgm:pt>
    <dgm:pt modelId="{4C2A99AA-9185-4A10-9071-FF0CD2A9457D}">
      <dgm:prSet/>
      <dgm:spPr>
        <a:solidFill>
          <a:schemeClr val="accent3">
            <a:lumMod val="20000"/>
            <a:lumOff val="80000"/>
            <a:alpha val="90000"/>
          </a:schemeClr>
        </a:solidFill>
      </dgm:spPr>
      <dgm:t>
        <a:bodyPr/>
        <a:lstStyle/>
        <a:p>
          <a:r>
            <a:rPr lang="en-US" dirty="0"/>
            <a:t>Heard of it</a:t>
          </a:r>
        </a:p>
      </dgm:t>
    </dgm:pt>
    <dgm:pt modelId="{07988EC0-212C-43FC-816C-98FD97C53D0D}" type="parTrans" cxnId="{0D8130AB-085D-4071-A8DA-36CE1B863FAC}">
      <dgm:prSet/>
      <dgm:spPr/>
      <dgm:t>
        <a:bodyPr/>
        <a:lstStyle/>
        <a:p>
          <a:endParaRPr lang="en-US"/>
        </a:p>
      </dgm:t>
    </dgm:pt>
    <dgm:pt modelId="{A0F54351-1AD9-4FCB-BD23-790299D6E724}" type="sibTrans" cxnId="{0D8130AB-085D-4071-A8DA-36CE1B863FAC}">
      <dgm:prSet/>
      <dgm:spPr/>
      <dgm:t>
        <a:bodyPr/>
        <a:lstStyle/>
        <a:p>
          <a:endParaRPr lang="en-US"/>
        </a:p>
      </dgm:t>
    </dgm:pt>
    <dgm:pt modelId="{E1BEB649-1A16-498F-82FB-F5B8BC0719E5}">
      <dgm:prSet/>
      <dgm:spPr>
        <a:solidFill>
          <a:schemeClr val="accent3">
            <a:lumMod val="20000"/>
            <a:lumOff val="80000"/>
            <a:alpha val="90000"/>
          </a:schemeClr>
        </a:solidFill>
      </dgm:spPr>
      <dgm:t>
        <a:bodyPr/>
        <a:lstStyle/>
        <a:p>
          <a:r>
            <a:rPr lang="en-US" dirty="0"/>
            <a:t>Messed with it</a:t>
          </a:r>
        </a:p>
      </dgm:t>
    </dgm:pt>
    <dgm:pt modelId="{066C15FA-71B1-4DF0-B995-13915DBD3C97}" type="parTrans" cxnId="{02AEE16A-BDBE-44B2-801C-409C09C28D3E}">
      <dgm:prSet/>
      <dgm:spPr/>
      <dgm:t>
        <a:bodyPr/>
        <a:lstStyle/>
        <a:p>
          <a:endParaRPr lang="en-US"/>
        </a:p>
      </dgm:t>
    </dgm:pt>
    <dgm:pt modelId="{2C9DD51C-5AF8-45E1-9241-B6F4A96D6D77}" type="sibTrans" cxnId="{02AEE16A-BDBE-44B2-801C-409C09C28D3E}">
      <dgm:prSet/>
      <dgm:spPr/>
      <dgm:t>
        <a:bodyPr/>
        <a:lstStyle/>
        <a:p>
          <a:endParaRPr lang="en-US"/>
        </a:p>
      </dgm:t>
    </dgm:pt>
    <dgm:pt modelId="{0237C404-5D12-4DDF-AA94-5CE90261B92C}">
      <dgm:prSet/>
      <dgm:spPr>
        <a:solidFill>
          <a:schemeClr val="accent3">
            <a:lumMod val="20000"/>
            <a:lumOff val="80000"/>
            <a:alpha val="90000"/>
          </a:schemeClr>
        </a:solidFill>
      </dgm:spPr>
      <dgm:t>
        <a:bodyPr/>
        <a:lstStyle/>
        <a:p>
          <a:r>
            <a:rPr lang="en-US" dirty="0"/>
            <a:t>Not Sure</a:t>
          </a:r>
        </a:p>
      </dgm:t>
    </dgm:pt>
    <dgm:pt modelId="{3A745365-3E79-4D70-938E-9D8C26CADBF4}" type="parTrans" cxnId="{4912D445-A392-4A70-A975-47D80EF4AB98}">
      <dgm:prSet/>
      <dgm:spPr/>
      <dgm:t>
        <a:bodyPr/>
        <a:lstStyle/>
        <a:p>
          <a:endParaRPr lang="en-US"/>
        </a:p>
      </dgm:t>
    </dgm:pt>
    <dgm:pt modelId="{0ED45250-D97C-4AB7-A08E-71E834535609}" type="sibTrans" cxnId="{4912D445-A392-4A70-A975-47D80EF4AB98}">
      <dgm:prSet/>
      <dgm:spPr/>
      <dgm:t>
        <a:bodyPr/>
        <a:lstStyle/>
        <a:p>
          <a:endParaRPr lang="en-US"/>
        </a:p>
      </dgm:t>
    </dgm:pt>
    <dgm:pt modelId="{F70779A3-1AFF-4F11-991C-AEE2F93EE408}">
      <dgm:prSet/>
      <dgm:spPr>
        <a:solidFill>
          <a:schemeClr val="accent3">
            <a:lumMod val="20000"/>
            <a:lumOff val="80000"/>
            <a:alpha val="90000"/>
          </a:schemeClr>
        </a:solidFill>
      </dgm:spPr>
      <dgm:t>
        <a:bodyPr/>
        <a:lstStyle/>
        <a:p>
          <a:r>
            <a:rPr lang="en-US" dirty="0"/>
            <a:t>SP 2016</a:t>
          </a:r>
        </a:p>
      </dgm:t>
    </dgm:pt>
    <dgm:pt modelId="{934D3DD2-0C12-4ED3-AFAD-465CA73CB58F}" type="parTrans" cxnId="{D573929B-6F2C-48F7-8302-ACE950ACD22F}">
      <dgm:prSet/>
      <dgm:spPr/>
      <dgm:t>
        <a:bodyPr/>
        <a:lstStyle/>
        <a:p>
          <a:endParaRPr lang="en-US"/>
        </a:p>
      </dgm:t>
    </dgm:pt>
    <dgm:pt modelId="{53209439-0196-43D5-B746-6EA426F75FBD}" type="sibTrans" cxnId="{D573929B-6F2C-48F7-8302-ACE950ACD22F}">
      <dgm:prSet/>
      <dgm:spPr/>
      <dgm:t>
        <a:bodyPr/>
        <a:lstStyle/>
        <a:p>
          <a:endParaRPr lang="en-US"/>
        </a:p>
      </dgm:t>
    </dgm:pt>
    <dgm:pt modelId="{A82D1CBD-6DCF-4FA3-8E27-700EC526833E}">
      <dgm:prSet/>
      <dgm:spPr>
        <a:solidFill>
          <a:schemeClr val="accent3">
            <a:lumMod val="20000"/>
            <a:lumOff val="80000"/>
            <a:alpha val="90000"/>
          </a:schemeClr>
        </a:solidFill>
      </dgm:spPr>
      <dgm:t>
        <a:bodyPr/>
        <a:lstStyle/>
        <a:p>
          <a:r>
            <a:rPr lang="en-US" dirty="0"/>
            <a:t>Made something in Production</a:t>
          </a:r>
        </a:p>
      </dgm:t>
    </dgm:pt>
    <dgm:pt modelId="{402DA6DF-87FD-4B82-B6DD-5D37446B077A}" type="parTrans" cxnId="{10E599E9-E2F8-4D44-A2E9-CC29F71CDD36}">
      <dgm:prSet/>
      <dgm:spPr/>
      <dgm:t>
        <a:bodyPr/>
        <a:lstStyle/>
        <a:p>
          <a:endParaRPr lang="en-US"/>
        </a:p>
      </dgm:t>
    </dgm:pt>
    <dgm:pt modelId="{E4669997-7ED9-4FAF-909B-4C80AF2C86B3}" type="sibTrans" cxnId="{10E599E9-E2F8-4D44-A2E9-CC29F71CDD36}">
      <dgm:prSet/>
      <dgm:spPr/>
      <dgm:t>
        <a:bodyPr/>
        <a:lstStyle/>
        <a:p>
          <a:endParaRPr lang="en-US"/>
        </a:p>
      </dgm:t>
    </dgm:pt>
    <dgm:pt modelId="{C9E04B90-9F79-45D1-A1DE-10A1E7EBF20D}">
      <dgm:prSet/>
      <dgm:spPr>
        <a:solidFill>
          <a:schemeClr val="accent3">
            <a:lumMod val="20000"/>
            <a:lumOff val="80000"/>
            <a:alpha val="90000"/>
          </a:schemeClr>
        </a:solidFill>
      </dgm:spPr>
      <dgm:t>
        <a:bodyPr/>
        <a:lstStyle/>
        <a:p>
          <a:r>
            <a:rPr lang="en-US" dirty="0"/>
            <a:t>Extensions</a:t>
          </a:r>
        </a:p>
      </dgm:t>
    </dgm:pt>
    <dgm:pt modelId="{F221848C-3F77-4C10-A35D-212483115167}" type="parTrans" cxnId="{292DA47C-0AEF-490E-82EF-57EF28412882}">
      <dgm:prSet/>
      <dgm:spPr/>
      <dgm:t>
        <a:bodyPr/>
        <a:lstStyle/>
        <a:p>
          <a:endParaRPr lang="en-US"/>
        </a:p>
      </dgm:t>
    </dgm:pt>
    <dgm:pt modelId="{38A9CBFF-E871-4034-AC1F-D9418C262956}" type="sibTrans" cxnId="{292DA47C-0AEF-490E-82EF-57EF28412882}">
      <dgm:prSet/>
      <dgm:spPr/>
      <dgm:t>
        <a:bodyPr/>
        <a:lstStyle/>
        <a:p>
          <a:endParaRPr lang="en-US"/>
        </a:p>
      </dgm:t>
    </dgm:pt>
    <dgm:pt modelId="{379655E6-4968-472F-8CBF-0F71C4CED9F1}">
      <dgm:prSet/>
      <dgm:spPr>
        <a:solidFill>
          <a:schemeClr val="accent3">
            <a:lumMod val="20000"/>
            <a:lumOff val="80000"/>
            <a:alpha val="90000"/>
          </a:schemeClr>
        </a:solidFill>
      </dgm:spPr>
      <dgm:t>
        <a:bodyPr/>
        <a:lstStyle/>
        <a:p>
          <a:r>
            <a:rPr lang="en-US" dirty="0"/>
            <a:t>Webparts</a:t>
          </a:r>
        </a:p>
      </dgm:t>
    </dgm:pt>
    <dgm:pt modelId="{EA55FEA6-D75B-45EA-8D91-560E50174EDB}" type="parTrans" cxnId="{656860E0-732A-4EBB-84E9-BF4431BA2208}">
      <dgm:prSet/>
      <dgm:spPr/>
      <dgm:t>
        <a:bodyPr/>
        <a:lstStyle/>
        <a:p>
          <a:endParaRPr lang="en-US"/>
        </a:p>
      </dgm:t>
    </dgm:pt>
    <dgm:pt modelId="{97492BA4-DA69-40FF-83E3-875F4C8CA657}" type="sibTrans" cxnId="{656860E0-732A-4EBB-84E9-BF4431BA2208}">
      <dgm:prSet/>
      <dgm:spPr/>
      <dgm:t>
        <a:bodyPr/>
        <a:lstStyle/>
        <a:p>
          <a:endParaRPr lang="en-US"/>
        </a:p>
      </dgm:t>
    </dgm:pt>
    <dgm:pt modelId="{B4F4E50C-348B-42CD-95A8-A0CE5EE3D256}">
      <dgm:prSet/>
      <dgm:spPr>
        <a:solidFill>
          <a:schemeClr val="accent3">
            <a:lumMod val="20000"/>
            <a:lumOff val="80000"/>
            <a:alpha val="90000"/>
          </a:schemeClr>
        </a:solidFill>
      </dgm:spPr>
      <dgm:t>
        <a:bodyPr/>
        <a:lstStyle/>
        <a:p>
          <a:r>
            <a:rPr lang="en-US" dirty="0"/>
            <a:t>Customize Modern Pages</a:t>
          </a:r>
        </a:p>
      </dgm:t>
    </dgm:pt>
    <dgm:pt modelId="{B79933FF-B2EA-46BE-9FC9-936B64586AA8}" type="parTrans" cxnId="{B352046E-01BD-4BD6-AAFB-17AF4FCC2764}">
      <dgm:prSet/>
      <dgm:spPr/>
      <dgm:t>
        <a:bodyPr/>
        <a:lstStyle/>
        <a:p>
          <a:endParaRPr lang="en-US"/>
        </a:p>
      </dgm:t>
    </dgm:pt>
    <dgm:pt modelId="{E1479AAD-C505-4236-9CD6-80EF48AC4238}" type="sibTrans" cxnId="{B352046E-01BD-4BD6-AAFB-17AF4FCC2764}">
      <dgm:prSet/>
      <dgm:spPr/>
      <dgm:t>
        <a:bodyPr/>
        <a:lstStyle/>
        <a:p>
          <a:endParaRPr lang="en-US"/>
        </a:p>
      </dgm:t>
    </dgm:pt>
    <dgm:pt modelId="{524AB226-F8E4-42FC-A7E0-36D712A9F802}" type="pres">
      <dgm:prSet presAssocID="{84AFD4AC-97BA-4487-9E9F-65DA24DFA96A}" presName="Name0" presStyleCnt="0">
        <dgm:presLayoutVars>
          <dgm:dir/>
          <dgm:animLvl val="lvl"/>
          <dgm:resizeHandles val="exact"/>
        </dgm:presLayoutVars>
      </dgm:prSet>
      <dgm:spPr/>
    </dgm:pt>
    <dgm:pt modelId="{0A3E2C96-6DDC-4FD1-879F-98F9210F0016}" type="pres">
      <dgm:prSet presAssocID="{A80705D2-299C-4C90-A99F-6D724690E219}" presName="composite" presStyleCnt="0"/>
      <dgm:spPr/>
    </dgm:pt>
    <dgm:pt modelId="{A85A8286-7E58-49F9-AC99-76F7076C78BD}" type="pres">
      <dgm:prSet presAssocID="{A80705D2-299C-4C90-A99F-6D724690E219}" presName="parTx" presStyleLbl="alignNode1" presStyleIdx="0" presStyleCnt="4">
        <dgm:presLayoutVars>
          <dgm:chMax val="0"/>
          <dgm:chPref val="0"/>
          <dgm:bulletEnabled val="1"/>
        </dgm:presLayoutVars>
      </dgm:prSet>
      <dgm:spPr/>
    </dgm:pt>
    <dgm:pt modelId="{3F19E1EA-81B4-4D9C-A79E-0F181B0BC050}" type="pres">
      <dgm:prSet presAssocID="{A80705D2-299C-4C90-A99F-6D724690E219}" presName="desTx" presStyleLbl="alignAccFollowNode1" presStyleIdx="0" presStyleCnt="4">
        <dgm:presLayoutVars>
          <dgm:bulletEnabled val="1"/>
        </dgm:presLayoutVars>
      </dgm:prSet>
      <dgm:spPr/>
    </dgm:pt>
    <dgm:pt modelId="{A3DE70ED-8550-4CA5-82AA-04CB2D88CFEC}" type="pres">
      <dgm:prSet presAssocID="{17D9A600-9F6E-46DF-BD47-FE562321242D}" presName="space" presStyleCnt="0"/>
      <dgm:spPr/>
    </dgm:pt>
    <dgm:pt modelId="{BCD0A914-D821-4278-8CAD-10D23A1B4DE9}" type="pres">
      <dgm:prSet presAssocID="{13E9B1F3-D4AA-4FB5-BC5E-439E2EE683FB}" presName="composite" presStyleCnt="0"/>
      <dgm:spPr/>
    </dgm:pt>
    <dgm:pt modelId="{3ECE30E5-8F31-4690-9AB0-8C9505A0BC53}" type="pres">
      <dgm:prSet presAssocID="{13E9B1F3-D4AA-4FB5-BC5E-439E2EE683FB}" presName="parTx" presStyleLbl="alignNode1" presStyleIdx="1" presStyleCnt="4">
        <dgm:presLayoutVars>
          <dgm:chMax val="0"/>
          <dgm:chPref val="0"/>
          <dgm:bulletEnabled val="1"/>
        </dgm:presLayoutVars>
      </dgm:prSet>
      <dgm:spPr/>
    </dgm:pt>
    <dgm:pt modelId="{37E2759D-D81E-4814-98BD-87590E66ABC9}" type="pres">
      <dgm:prSet presAssocID="{13E9B1F3-D4AA-4FB5-BC5E-439E2EE683FB}" presName="desTx" presStyleLbl="alignAccFollowNode1" presStyleIdx="1" presStyleCnt="4">
        <dgm:presLayoutVars>
          <dgm:bulletEnabled val="1"/>
        </dgm:presLayoutVars>
      </dgm:prSet>
      <dgm:spPr/>
    </dgm:pt>
    <dgm:pt modelId="{5AC8C0AF-5EA4-4EFC-97E2-E472ABA30DC2}" type="pres">
      <dgm:prSet presAssocID="{C7D118AE-68B6-4C6F-AF74-218E6DB4B53B}" presName="space" presStyleCnt="0"/>
      <dgm:spPr/>
    </dgm:pt>
    <dgm:pt modelId="{3384C2A5-7C14-47E6-8C94-2CDD084AB347}" type="pres">
      <dgm:prSet presAssocID="{708FBCCE-E564-45D0-A5FF-75D86CA10A89}" presName="composite" presStyleCnt="0"/>
      <dgm:spPr/>
    </dgm:pt>
    <dgm:pt modelId="{A8FDAC24-141E-4505-A3A2-47C697741950}" type="pres">
      <dgm:prSet presAssocID="{708FBCCE-E564-45D0-A5FF-75D86CA10A89}" presName="parTx" presStyleLbl="alignNode1" presStyleIdx="2" presStyleCnt="4">
        <dgm:presLayoutVars>
          <dgm:chMax val="0"/>
          <dgm:chPref val="0"/>
          <dgm:bulletEnabled val="1"/>
        </dgm:presLayoutVars>
      </dgm:prSet>
      <dgm:spPr/>
    </dgm:pt>
    <dgm:pt modelId="{E11FEA0D-6978-421B-BE0B-271D706AB8AC}" type="pres">
      <dgm:prSet presAssocID="{708FBCCE-E564-45D0-A5FF-75D86CA10A89}" presName="desTx" presStyleLbl="alignAccFollowNode1" presStyleIdx="2" presStyleCnt="4">
        <dgm:presLayoutVars>
          <dgm:bulletEnabled val="1"/>
        </dgm:presLayoutVars>
      </dgm:prSet>
      <dgm:spPr/>
    </dgm:pt>
    <dgm:pt modelId="{2526247E-BA67-4A0F-83B9-947E734311D4}" type="pres">
      <dgm:prSet presAssocID="{0448C9C0-1105-4372-84E2-04BE00680EF4}" presName="space" presStyleCnt="0"/>
      <dgm:spPr/>
    </dgm:pt>
    <dgm:pt modelId="{DECE40CA-7FFD-4823-A389-FE8D47478FF9}" type="pres">
      <dgm:prSet presAssocID="{2E3BEFB6-80AE-4A9D-9D27-5A48DED6D4C8}" presName="composite" presStyleCnt="0"/>
      <dgm:spPr/>
    </dgm:pt>
    <dgm:pt modelId="{C8C727A5-2B40-470D-90A6-66D1C9ACBD84}" type="pres">
      <dgm:prSet presAssocID="{2E3BEFB6-80AE-4A9D-9D27-5A48DED6D4C8}" presName="parTx" presStyleLbl="alignNode1" presStyleIdx="3" presStyleCnt="4">
        <dgm:presLayoutVars>
          <dgm:chMax val="0"/>
          <dgm:chPref val="0"/>
          <dgm:bulletEnabled val="1"/>
        </dgm:presLayoutVars>
      </dgm:prSet>
      <dgm:spPr/>
    </dgm:pt>
    <dgm:pt modelId="{E47A2582-4153-4A85-AC7D-D9AC34A2957B}" type="pres">
      <dgm:prSet presAssocID="{2E3BEFB6-80AE-4A9D-9D27-5A48DED6D4C8}" presName="desTx" presStyleLbl="alignAccFollowNode1" presStyleIdx="3" presStyleCnt="4">
        <dgm:presLayoutVars>
          <dgm:bulletEnabled val="1"/>
        </dgm:presLayoutVars>
      </dgm:prSet>
      <dgm:spPr/>
    </dgm:pt>
  </dgm:ptLst>
  <dgm:cxnLst>
    <dgm:cxn modelId="{2FBB1B11-EA3F-40A0-9889-9372F3A140DC}" type="presOf" srcId="{BBD92EA6-7307-4BF1-99DF-45E0379C4CCB}" destId="{3F19E1EA-81B4-4D9C-A79E-0F181B0BC050}" srcOrd="0" destOrd="2" presId="urn:microsoft.com/office/officeart/2005/8/layout/hList1"/>
    <dgm:cxn modelId="{E3976511-FEED-4725-9E4B-0F9FBF27B276}" type="presOf" srcId="{138FAF0D-80A1-43F5-923D-4DAB1F1C717E}" destId="{3F19E1EA-81B4-4D9C-A79E-0F181B0BC050}" srcOrd="0" destOrd="0" presId="urn:microsoft.com/office/officeart/2005/8/layout/hList1"/>
    <dgm:cxn modelId="{0DE00C14-3FE1-4E6F-8F1F-ACA2066E86BE}" srcId="{708FBCCE-E564-45D0-A5FF-75D86CA10A89}" destId="{5997839F-A7CA-4312-806F-3CC531E68705}" srcOrd="0" destOrd="0" parTransId="{7918D94D-A977-4AE6-982F-EAE97363F269}" sibTransId="{FD2B15C8-C74F-4A95-B40F-8FD68A534C3D}"/>
    <dgm:cxn modelId="{DF470815-B22F-4E5E-BAB5-D9F15DE80CA8}" type="presOf" srcId="{90FD7ED1-92B4-45C6-9851-759F68178C6A}" destId="{3F19E1EA-81B4-4D9C-A79E-0F181B0BC050}" srcOrd="0" destOrd="3" presId="urn:microsoft.com/office/officeart/2005/8/layout/hList1"/>
    <dgm:cxn modelId="{B8B54218-384C-488E-AB41-770A5B312B1D}" srcId="{A80705D2-299C-4C90-A99F-6D724690E219}" destId="{EE0A2082-A359-4BAF-87B6-34E84F43A150}" srcOrd="1" destOrd="0" parTransId="{2B0A2A9D-6337-4059-91CD-E44B998A42A1}" sibTransId="{F9C266B6-0AFD-4A45-BE63-DEBF2AB321AD}"/>
    <dgm:cxn modelId="{4EA8831E-F7C5-4EA8-99F7-4C0D118F48EE}" srcId="{13E9B1F3-D4AA-4FB5-BC5E-439E2EE683FB}" destId="{074CE86C-1EAF-46FC-A675-E7F96BE6893B}" srcOrd="4" destOrd="0" parTransId="{DB1EEC55-D2B3-42EA-A617-DE8DD6390FCE}" sibTransId="{06967653-39F8-493A-BFBE-805C6E5A1A77}"/>
    <dgm:cxn modelId="{D6E4F41F-644F-4625-9696-7C60C24E210E}" type="presOf" srcId="{84AFD4AC-97BA-4487-9E9F-65DA24DFA96A}" destId="{524AB226-F8E4-42FC-A7E0-36D712A9F802}" srcOrd="0" destOrd="0" presId="urn:microsoft.com/office/officeart/2005/8/layout/hList1"/>
    <dgm:cxn modelId="{0843E428-B4A5-4836-B3D0-24EE599CDAEB}" type="presOf" srcId="{EE0A2082-A359-4BAF-87B6-34E84F43A150}" destId="{3F19E1EA-81B4-4D9C-A79E-0F181B0BC050}" srcOrd="0" destOrd="1" presId="urn:microsoft.com/office/officeart/2005/8/layout/hList1"/>
    <dgm:cxn modelId="{82A3412D-D4B9-466D-BF4C-CEF586B348AE}" srcId="{84AFD4AC-97BA-4487-9E9F-65DA24DFA96A}" destId="{A80705D2-299C-4C90-A99F-6D724690E219}" srcOrd="0" destOrd="0" parTransId="{03BBBC68-9E34-413F-8DF1-9CF5F7C5D70D}" sibTransId="{17D9A600-9F6E-46DF-BD47-FE562321242D}"/>
    <dgm:cxn modelId="{900BD035-A42B-425C-AC67-65381C75BA73}" type="presOf" srcId="{5997839F-A7CA-4312-806F-3CC531E68705}" destId="{E11FEA0D-6978-421B-BE0B-271D706AB8AC}" srcOrd="0" destOrd="0" presId="urn:microsoft.com/office/officeart/2005/8/layout/hList1"/>
    <dgm:cxn modelId="{F6CE0F3D-BD2B-491B-B4B5-8AC7E911FCCB}" type="presOf" srcId="{0237C404-5D12-4DDF-AA94-5CE90261B92C}" destId="{E47A2582-4153-4A85-AC7D-D9AC34A2957B}" srcOrd="0" destOrd="1" presId="urn:microsoft.com/office/officeart/2005/8/layout/hList1"/>
    <dgm:cxn modelId="{04ECFB3F-65DA-486D-B222-B09B7C609AE1}" srcId="{A80705D2-299C-4C90-A99F-6D724690E219}" destId="{BBD92EA6-7307-4BF1-99DF-45E0379C4CCB}" srcOrd="2" destOrd="0" parTransId="{6F141C9D-60A2-4ADE-8418-F31F25233F6D}" sibTransId="{D97E2827-454C-4BD4-927F-B4697F53B134}"/>
    <dgm:cxn modelId="{F0396662-F88C-4C0D-AABA-5C654E9576FF}" srcId="{84AFD4AC-97BA-4487-9E9F-65DA24DFA96A}" destId="{13E9B1F3-D4AA-4FB5-BC5E-439E2EE683FB}" srcOrd="1" destOrd="0" parTransId="{3F0401C9-6CFB-49E1-8044-00B98AE2CB05}" sibTransId="{C7D118AE-68B6-4C6F-AF74-218E6DB4B53B}"/>
    <dgm:cxn modelId="{87B98465-699B-4FAC-8F8B-3E127C88E6C0}" type="presOf" srcId="{379655E6-4968-472F-8CBF-0F71C4CED9F1}" destId="{E47A2582-4153-4A85-AC7D-D9AC34A2957B}" srcOrd="0" destOrd="3" presId="urn:microsoft.com/office/officeart/2005/8/layout/hList1"/>
    <dgm:cxn modelId="{4912D445-A392-4A70-A975-47D80EF4AB98}" srcId="{2E3BEFB6-80AE-4A9D-9D27-5A48DED6D4C8}" destId="{0237C404-5D12-4DDF-AA94-5CE90261B92C}" srcOrd="1" destOrd="0" parTransId="{3A745365-3E79-4D70-938E-9D8C26CADBF4}" sibTransId="{0ED45250-D97C-4AB7-A08E-71E834535609}"/>
    <dgm:cxn modelId="{02AEE16A-BDBE-44B2-801C-409C09C28D3E}" srcId="{708FBCCE-E564-45D0-A5FF-75D86CA10A89}" destId="{E1BEB649-1A16-498F-82FB-F5B8BC0719E5}" srcOrd="2" destOrd="0" parTransId="{066C15FA-71B1-4DF0-B995-13915DBD3C97}" sibTransId="{2C9DD51C-5AF8-45E1-9241-B6F4A96D6D77}"/>
    <dgm:cxn modelId="{1B326C6B-82AF-4F4A-9E24-C052FEA4DC50}" srcId="{A80705D2-299C-4C90-A99F-6D724690E219}" destId="{90FD7ED1-92B4-45C6-9851-759F68178C6A}" srcOrd="3" destOrd="0" parTransId="{EFC719B6-1F59-482C-B24F-E0A8F80546CA}" sibTransId="{EBB3B450-618B-476B-84C7-ED538C3FACE0}"/>
    <dgm:cxn modelId="{B352046E-01BD-4BD6-AAFB-17AF4FCC2764}" srcId="{2E3BEFB6-80AE-4A9D-9D27-5A48DED6D4C8}" destId="{B4F4E50C-348B-42CD-95A8-A0CE5EE3D256}" srcOrd="4" destOrd="0" parTransId="{B79933FF-B2EA-46BE-9FC9-936B64586AA8}" sibTransId="{E1479AAD-C505-4236-9CD6-80EF48AC4238}"/>
    <dgm:cxn modelId="{FE89066E-E6E1-48AD-ACDC-F3A4594A12DA}" srcId="{13E9B1F3-D4AA-4FB5-BC5E-439E2EE683FB}" destId="{2997668A-C4E7-4C55-AF28-DC9A6D929388}" srcOrd="1" destOrd="0" parTransId="{966FEE12-A668-4DB7-A15F-9760D3CCAFCF}" sibTransId="{0104F5FE-913B-4052-9520-5549EB3A4E61}"/>
    <dgm:cxn modelId="{A37BB550-0C35-48F5-A5D1-6FC5EC94EFF9}" type="presOf" srcId="{C9E04B90-9F79-45D1-A1DE-10A1E7EBF20D}" destId="{E11FEA0D-6978-421B-BE0B-271D706AB8AC}" srcOrd="0" destOrd="4" presId="urn:microsoft.com/office/officeart/2005/8/layout/hList1"/>
    <dgm:cxn modelId="{AD020751-28A0-4465-9B9C-800E5E7C726B}" type="presOf" srcId="{4C2A99AA-9185-4A10-9071-FF0CD2A9457D}" destId="{E11FEA0D-6978-421B-BE0B-271D706AB8AC}" srcOrd="0" destOrd="1" presId="urn:microsoft.com/office/officeart/2005/8/layout/hList1"/>
    <dgm:cxn modelId="{83BB8572-ED12-4DD1-807D-CBBBE5CFDFC1}" srcId="{13E9B1F3-D4AA-4FB5-BC5E-439E2EE683FB}" destId="{EB3A162A-11E0-4EDD-8F67-D8C86A43F054}" srcOrd="3" destOrd="0" parTransId="{9513FAB2-6717-4F39-B274-D9E88C6140DC}" sibTransId="{4FA04885-5920-4C9A-88DD-692F7CEAA323}"/>
    <dgm:cxn modelId="{409E9A52-0E90-49C2-AD09-178ED935709E}" type="presOf" srcId="{A80705D2-299C-4C90-A99F-6D724690E219}" destId="{A85A8286-7E58-49F9-AC99-76F7076C78BD}" srcOrd="0" destOrd="0" presId="urn:microsoft.com/office/officeart/2005/8/layout/hList1"/>
    <dgm:cxn modelId="{292DA47C-0AEF-490E-82EF-57EF28412882}" srcId="{708FBCCE-E564-45D0-A5FF-75D86CA10A89}" destId="{C9E04B90-9F79-45D1-A1DE-10A1E7EBF20D}" srcOrd="4" destOrd="0" parTransId="{F221848C-3F77-4C10-A35D-212483115167}" sibTransId="{38A9CBFF-E871-4034-AC1F-D9418C262956}"/>
    <dgm:cxn modelId="{45FDE782-2141-4B3F-B206-C999A7482C44}" type="presOf" srcId="{B4F4E50C-348B-42CD-95A8-A0CE5EE3D256}" destId="{E47A2582-4153-4A85-AC7D-D9AC34A2957B}" srcOrd="0" destOrd="4" presId="urn:microsoft.com/office/officeart/2005/8/layout/hList1"/>
    <dgm:cxn modelId="{F6C3F886-37A4-4B8B-BC6B-64EF6EE87F7F}" srcId="{2E3BEFB6-80AE-4A9D-9D27-5A48DED6D4C8}" destId="{8FC7C656-9495-4C4C-B7B0-4C010160C4BA}" srcOrd="0" destOrd="0" parTransId="{C212D01F-BC93-40A6-B814-5100AD9EFFD4}" sibTransId="{37DE5CE8-99E0-4817-A083-A3039FAA055C}"/>
    <dgm:cxn modelId="{D4E6A989-AE39-4466-B2B8-8F24389A5D30}" type="presOf" srcId="{8FC7C656-9495-4C4C-B7B0-4C010160C4BA}" destId="{E47A2582-4153-4A85-AC7D-D9AC34A2957B}" srcOrd="0" destOrd="0" presId="urn:microsoft.com/office/officeart/2005/8/layout/hList1"/>
    <dgm:cxn modelId="{BC061B90-A0E5-46FF-9E0A-B8E309362BF8}" srcId="{84AFD4AC-97BA-4487-9E9F-65DA24DFA96A}" destId="{708FBCCE-E564-45D0-A5FF-75D86CA10A89}" srcOrd="2" destOrd="0" parTransId="{90C75FEC-541A-4B5D-902D-63E44EE0C930}" sibTransId="{0448C9C0-1105-4372-84E2-04BE00680EF4}"/>
    <dgm:cxn modelId="{D573929B-6F2C-48F7-8302-ACE950ACD22F}" srcId="{2E3BEFB6-80AE-4A9D-9D27-5A48DED6D4C8}" destId="{F70779A3-1AFF-4F11-991C-AEE2F93EE408}" srcOrd="2" destOrd="0" parTransId="{934D3DD2-0C12-4ED3-AFAD-465CA73CB58F}" sibTransId="{53209439-0196-43D5-B746-6EA426F75FBD}"/>
    <dgm:cxn modelId="{6DD8F0A7-FCEE-4720-8823-B8AD92C26DAF}" srcId="{13E9B1F3-D4AA-4FB5-BC5E-439E2EE683FB}" destId="{6109648F-ABAB-4539-8E03-59E7A2903B1A}" srcOrd="0" destOrd="0" parTransId="{8C1CB68A-F5EC-411F-B40E-F8FCB96BCC59}" sibTransId="{FCE9DCF7-FFC5-4F4C-AFC9-04433C6C3868}"/>
    <dgm:cxn modelId="{0D8130AB-085D-4071-A8DA-36CE1B863FAC}" srcId="{708FBCCE-E564-45D0-A5FF-75D86CA10A89}" destId="{4C2A99AA-9185-4A10-9071-FF0CD2A9457D}" srcOrd="1" destOrd="0" parTransId="{07988EC0-212C-43FC-816C-98FD97C53D0D}" sibTransId="{A0F54351-1AD9-4FCB-BD23-790299D6E724}"/>
    <dgm:cxn modelId="{0A6D9EAC-3B2F-44CE-83A7-0F2957E1E497}" type="presOf" srcId="{2E3BEFB6-80AE-4A9D-9D27-5A48DED6D4C8}" destId="{C8C727A5-2B40-470D-90A6-66D1C9ACBD84}" srcOrd="0" destOrd="0" presId="urn:microsoft.com/office/officeart/2005/8/layout/hList1"/>
    <dgm:cxn modelId="{2E587FC0-DE01-484E-A100-387252E797B8}" type="presOf" srcId="{13E9B1F3-D4AA-4FB5-BC5E-439E2EE683FB}" destId="{3ECE30E5-8F31-4690-9AB0-8C9505A0BC53}" srcOrd="0" destOrd="0" presId="urn:microsoft.com/office/officeart/2005/8/layout/hList1"/>
    <dgm:cxn modelId="{B12C26C5-B020-4272-9BD1-FAA58601BBD6}" srcId="{13E9B1F3-D4AA-4FB5-BC5E-439E2EE683FB}" destId="{F91C5347-2EAD-43E2-B525-EBFC34478FCD}" srcOrd="5" destOrd="0" parTransId="{97794B6D-1266-4D88-930D-ED1C1C93AD40}" sibTransId="{6B242AB5-5622-4FC8-8765-E898CF6F2D68}"/>
    <dgm:cxn modelId="{4EA200CA-EF20-485B-8510-31F013D32A2F}" srcId="{84AFD4AC-97BA-4487-9E9F-65DA24DFA96A}" destId="{2E3BEFB6-80AE-4A9D-9D27-5A48DED6D4C8}" srcOrd="3" destOrd="0" parTransId="{15E47E04-16CE-4D17-9FE7-5EF1F825CE3F}" sibTransId="{D543D9FF-1BA7-4DEF-948B-E4C4FAC9EF1C}"/>
    <dgm:cxn modelId="{D51859CC-E815-4CB8-A353-C2A8C285C8F8}" type="presOf" srcId="{21EF5EA3-A6E3-494A-B6F9-71762D2E1040}" destId="{37E2759D-D81E-4814-98BD-87590E66ABC9}" srcOrd="0" destOrd="6" presId="urn:microsoft.com/office/officeart/2005/8/layout/hList1"/>
    <dgm:cxn modelId="{33057DD3-1D76-48FA-A37C-C0CE1E98E3FC}" type="presOf" srcId="{6109648F-ABAB-4539-8E03-59E7A2903B1A}" destId="{37E2759D-D81E-4814-98BD-87590E66ABC9}" srcOrd="0" destOrd="0" presId="urn:microsoft.com/office/officeart/2005/8/layout/hList1"/>
    <dgm:cxn modelId="{AE0657DC-427A-4E4E-BF8C-7D347300F1E8}" type="presOf" srcId="{EB3A162A-11E0-4EDD-8F67-D8C86A43F054}" destId="{37E2759D-D81E-4814-98BD-87590E66ABC9}" srcOrd="0" destOrd="3" presId="urn:microsoft.com/office/officeart/2005/8/layout/hList1"/>
    <dgm:cxn modelId="{656860E0-732A-4EBB-84E9-BF4431BA2208}" srcId="{2E3BEFB6-80AE-4A9D-9D27-5A48DED6D4C8}" destId="{379655E6-4968-472F-8CBF-0F71C4CED9F1}" srcOrd="3" destOrd="0" parTransId="{EA55FEA6-D75B-45EA-8D91-560E50174EDB}" sibTransId="{97492BA4-DA69-40FF-83E3-875F4C8CA657}"/>
    <dgm:cxn modelId="{8E63B0E0-90F2-44EA-891B-8B2736D5ADBC}" type="presOf" srcId="{E1BEB649-1A16-498F-82FB-F5B8BC0719E5}" destId="{E11FEA0D-6978-421B-BE0B-271D706AB8AC}" srcOrd="0" destOrd="2" presId="urn:microsoft.com/office/officeart/2005/8/layout/hList1"/>
    <dgm:cxn modelId="{48245DE1-A2C5-4308-9FD2-258E3BDC8977}" srcId="{A80705D2-299C-4C90-A99F-6D724690E219}" destId="{138FAF0D-80A1-43F5-923D-4DAB1F1C717E}" srcOrd="0" destOrd="0" parTransId="{3A8377F3-82DA-44DD-97E2-625650D1FE19}" sibTransId="{A1E03F59-C9C7-4D00-BB9C-6918C903FBBD}"/>
    <dgm:cxn modelId="{857441E5-14EE-4F83-8478-41C2C18D1908}" srcId="{13E9B1F3-D4AA-4FB5-BC5E-439E2EE683FB}" destId="{21EF5EA3-A6E3-494A-B6F9-71762D2E1040}" srcOrd="6" destOrd="0" parTransId="{F646E7AC-4C96-4393-8E78-D2B14A489866}" sibTransId="{ADF110F2-0DA2-45A7-A017-0571EFFCB7F9}"/>
    <dgm:cxn modelId="{5C9467E5-367D-4ED8-AD56-971D7A5F1F53}" type="presOf" srcId="{2997668A-C4E7-4C55-AF28-DC9A6D929388}" destId="{37E2759D-D81E-4814-98BD-87590E66ABC9}" srcOrd="0" destOrd="1" presId="urn:microsoft.com/office/officeart/2005/8/layout/hList1"/>
    <dgm:cxn modelId="{AEB3A7E7-B7A5-4998-B9F3-CE1BA1111FFF}" type="presOf" srcId="{A82D1CBD-6DCF-4FA3-8E27-700EC526833E}" destId="{E11FEA0D-6978-421B-BE0B-271D706AB8AC}" srcOrd="0" destOrd="3" presId="urn:microsoft.com/office/officeart/2005/8/layout/hList1"/>
    <dgm:cxn modelId="{10E599E9-E2F8-4D44-A2E9-CC29F71CDD36}" srcId="{708FBCCE-E564-45D0-A5FF-75D86CA10A89}" destId="{A82D1CBD-6DCF-4FA3-8E27-700EC526833E}" srcOrd="3" destOrd="0" parTransId="{402DA6DF-87FD-4B82-B6DD-5D37446B077A}" sibTransId="{E4669997-7ED9-4FAF-909B-4C80AF2C86B3}"/>
    <dgm:cxn modelId="{0DEC35F3-6E11-45BB-8098-DE71AE9FE680}" type="presOf" srcId="{708FBCCE-E564-45D0-A5FF-75D86CA10A89}" destId="{A8FDAC24-141E-4505-A3A2-47C697741950}" srcOrd="0" destOrd="0" presId="urn:microsoft.com/office/officeart/2005/8/layout/hList1"/>
    <dgm:cxn modelId="{9F2869F4-41BF-4319-B67C-BD5EB67C3431}" type="presOf" srcId="{F70779A3-1AFF-4F11-991C-AEE2F93EE408}" destId="{E47A2582-4153-4A85-AC7D-D9AC34A2957B}" srcOrd="0" destOrd="2" presId="urn:microsoft.com/office/officeart/2005/8/layout/hList1"/>
    <dgm:cxn modelId="{068F99FA-B704-4AB7-A660-D66D00EC1BF3}" type="presOf" srcId="{F91C5347-2EAD-43E2-B525-EBFC34478FCD}" destId="{37E2759D-D81E-4814-98BD-87590E66ABC9}" srcOrd="0" destOrd="5" presId="urn:microsoft.com/office/officeart/2005/8/layout/hList1"/>
    <dgm:cxn modelId="{A1B5D5FA-6255-4CB7-B84D-0601EC504E03}" type="presOf" srcId="{93F97A3B-7A31-4642-AB02-762B60DD0869}" destId="{37E2759D-D81E-4814-98BD-87590E66ABC9}" srcOrd="0" destOrd="2" presId="urn:microsoft.com/office/officeart/2005/8/layout/hList1"/>
    <dgm:cxn modelId="{E800A9FD-E6D8-4949-AC69-183C445CEB5F}" type="presOf" srcId="{074CE86C-1EAF-46FC-A675-E7F96BE6893B}" destId="{37E2759D-D81E-4814-98BD-87590E66ABC9}" srcOrd="0" destOrd="4" presId="urn:microsoft.com/office/officeart/2005/8/layout/hList1"/>
    <dgm:cxn modelId="{F3ACEDFF-FB6C-47FD-85FD-FB5E0B433923}" srcId="{13E9B1F3-D4AA-4FB5-BC5E-439E2EE683FB}" destId="{93F97A3B-7A31-4642-AB02-762B60DD0869}" srcOrd="2" destOrd="0" parTransId="{4A608512-7A52-425D-8989-23EDB69150FD}" sibTransId="{044F6BF8-8DF9-4168-B76D-6EEB881DFBF1}"/>
    <dgm:cxn modelId="{E03E4E36-EA39-40B3-ADE2-D06DCA257B34}" type="presParOf" srcId="{524AB226-F8E4-42FC-A7E0-36D712A9F802}" destId="{0A3E2C96-6DDC-4FD1-879F-98F9210F0016}" srcOrd="0" destOrd="0" presId="urn:microsoft.com/office/officeart/2005/8/layout/hList1"/>
    <dgm:cxn modelId="{AF258F20-53DB-4F60-A940-6ED7BE40DF93}" type="presParOf" srcId="{0A3E2C96-6DDC-4FD1-879F-98F9210F0016}" destId="{A85A8286-7E58-49F9-AC99-76F7076C78BD}" srcOrd="0" destOrd="0" presId="urn:microsoft.com/office/officeart/2005/8/layout/hList1"/>
    <dgm:cxn modelId="{F2D9B4B5-B739-46C9-A7D3-61565686E524}" type="presParOf" srcId="{0A3E2C96-6DDC-4FD1-879F-98F9210F0016}" destId="{3F19E1EA-81B4-4D9C-A79E-0F181B0BC050}" srcOrd="1" destOrd="0" presId="urn:microsoft.com/office/officeart/2005/8/layout/hList1"/>
    <dgm:cxn modelId="{B8014D48-CBD0-43A0-9AF5-F7A534DFE032}" type="presParOf" srcId="{524AB226-F8E4-42FC-A7E0-36D712A9F802}" destId="{A3DE70ED-8550-4CA5-82AA-04CB2D88CFEC}" srcOrd="1" destOrd="0" presId="urn:microsoft.com/office/officeart/2005/8/layout/hList1"/>
    <dgm:cxn modelId="{69486C4D-3925-400D-86E3-9E1C2CB7955E}" type="presParOf" srcId="{524AB226-F8E4-42FC-A7E0-36D712A9F802}" destId="{BCD0A914-D821-4278-8CAD-10D23A1B4DE9}" srcOrd="2" destOrd="0" presId="urn:microsoft.com/office/officeart/2005/8/layout/hList1"/>
    <dgm:cxn modelId="{9ADD0A13-C217-4ECD-B2DC-A7EBA02CC492}" type="presParOf" srcId="{BCD0A914-D821-4278-8CAD-10D23A1B4DE9}" destId="{3ECE30E5-8F31-4690-9AB0-8C9505A0BC53}" srcOrd="0" destOrd="0" presId="urn:microsoft.com/office/officeart/2005/8/layout/hList1"/>
    <dgm:cxn modelId="{EB59777C-3BC5-4793-B60E-DDF88AD4CF14}" type="presParOf" srcId="{BCD0A914-D821-4278-8CAD-10D23A1B4DE9}" destId="{37E2759D-D81E-4814-98BD-87590E66ABC9}" srcOrd="1" destOrd="0" presId="urn:microsoft.com/office/officeart/2005/8/layout/hList1"/>
    <dgm:cxn modelId="{DE57FAC9-3C69-48E5-B3E2-F11EA369F3B1}" type="presParOf" srcId="{524AB226-F8E4-42FC-A7E0-36D712A9F802}" destId="{5AC8C0AF-5EA4-4EFC-97E2-E472ABA30DC2}" srcOrd="3" destOrd="0" presId="urn:microsoft.com/office/officeart/2005/8/layout/hList1"/>
    <dgm:cxn modelId="{64E103CD-D573-4AED-8380-831665C4490F}" type="presParOf" srcId="{524AB226-F8E4-42FC-A7E0-36D712A9F802}" destId="{3384C2A5-7C14-47E6-8C94-2CDD084AB347}" srcOrd="4" destOrd="0" presId="urn:microsoft.com/office/officeart/2005/8/layout/hList1"/>
    <dgm:cxn modelId="{8C2E34E7-9619-41AF-9F2F-7805FDB47ED3}" type="presParOf" srcId="{3384C2A5-7C14-47E6-8C94-2CDD084AB347}" destId="{A8FDAC24-141E-4505-A3A2-47C697741950}" srcOrd="0" destOrd="0" presId="urn:microsoft.com/office/officeart/2005/8/layout/hList1"/>
    <dgm:cxn modelId="{5187FE36-D7F3-45D4-96FA-64DAB4C21ED4}" type="presParOf" srcId="{3384C2A5-7C14-47E6-8C94-2CDD084AB347}" destId="{E11FEA0D-6978-421B-BE0B-271D706AB8AC}" srcOrd="1" destOrd="0" presId="urn:microsoft.com/office/officeart/2005/8/layout/hList1"/>
    <dgm:cxn modelId="{61F6776E-E154-43CE-9D8A-FF237C2DF26C}" type="presParOf" srcId="{524AB226-F8E4-42FC-A7E0-36D712A9F802}" destId="{2526247E-BA67-4A0F-83B9-947E734311D4}" srcOrd="5" destOrd="0" presId="urn:microsoft.com/office/officeart/2005/8/layout/hList1"/>
    <dgm:cxn modelId="{D26ABB5C-8E71-4A42-AF65-5DA6FC2488AC}" type="presParOf" srcId="{524AB226-F8E4-42FC-A7E0-36D712A9F802}" destId="{DECE40CA-7FFD-4823-A389-FE8D47478FF9}" srcOrd="6" destOrd="0" presId="urn:microsoft.com/office/officeart/2005/8/layout/hList1"/>
    <dgm:cxn modelId="{B9EBA598-A37B-4222-83C4-2A830D9D0D27}" type="presParOf" srcId="{DECE40CA-7FFD-4823-A389-FE8D47478FF9}" destId="{C8C727A5-2B40-470D-90A6-66D1C9ACBD84}" srcOrd="0" destOrd="0" presId="urn:microsoft.com/office/officeart/2005/8/layout/hList1"/>
    <dgm:cxn modelId="{7F0F2291-F3D4-40F2-ABB3-BFD0820FE4D4}" type="presParOf" srcId="{DECE40CA-7FFD-4823-A389-FE8D47478FF9}" destId="{E47A2582-4153-4A85-AC7D-D9AC34A2957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A8286-7E58-49F9-AC99-76F7076C78BD}">
      <dsp:nvSpPr>
        <dsp:cNvPr id="0" name=""/>
        <dsp:cNvSpPr/>
      </dsp:nvSpPr>
      <dsp:spPr>
        <a:xfrm>
          <a:off x="4355" y="17687"/>
          <a:ext cx="2619199" cy="926259"/>
        </a:xfrm>
        <a:prstGeom prst="rect">
          <a:avLst/>
        </a:prstGeom>
        <a:solidFill>
          <a:schemeClr val="tx2"/>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Your</a:t>
          </a:r>
          <a:br>
            <a:rPr lang="en-US" sz="2400" kern="1200" dirty="0">
              <a:latin typeface="+mj-lt"/>
            </a:rPr>
          </a:br>
          <a:r>
            <a:rPr lang="en-US" sz="2400" kern="1200" dirty="0">
              <a:latin typeface="+mj-lt"/>
            </a:rPr>
            <a:t>Role(s)</a:t>
          </a:r>
        </a:p>
      </dsp:txBody>
      <dsp:txXfrm>
        <a:off x="4355" y="17687"/>
        <a:ext cx="2619199" cy="926259"/>
      </dsp:txXfrm>
    </dsp:sp>
    <dsp:sp modelId="{3F19E1EA-81B4-4D9C-A79E-0F181B0BC050}">
      <dsp:nvSpPr>
        <dsp:cNvPr id="0" name=""/>
        <dsp:cNvSpPr/>
      </dsp:nvSpPr>
      <dsp:spPr>
        <a:xfrm>
          <a:off x="4355" y="943947"/>
          <a:ext cx="2619199" cy="3878652"/>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IT Pro</a:t>
          </a:r>
        </a:p>
        <a:p>
          <a:pPr marL="228600" lvl="1" indent="-228600" algn="l" defTabSz="1155700">
            <a:lnSpc>
              <a:spcPct val="90000"/>
            </a:lnSpc>
            <a:spcBef>
              <a:spcPct val="0"/>
            </a:spcBef>
            <a:spcAft>
              <a:spcPct val="15000"/>
            </a:spcAft>
            <a:buChar char="•"/>
          </a:pPr>
          <a:r>
            <a:rPr lang="en-US" sz="2600" kern="1200" dirty="0"/>
            <a:t>Management</a:t>
          </a:r>
        </a:p>
        <a:p>
          <a:pPr marL="228600" lvl="1" indent="-228600" algn="l" defTabSz="1155700">
            <a:lnSpc>
              <a:spcPct val="90000"/>
            </a:lnSpc>
            <a:spcBef>
              <a:spcPct val="0"/>
            </a:spcBef>
            <a:spcAft>
              <a:spcPct val="15000"/>
            </a:spcAft>
            <a:buChar char="•"/>
          </a:pPr>
          <a:r>
            <a:rPr lang="en-US" sz="2600" kern="1200" dirty="0"/>
            <a:t>Developer</a:t>
          </a:r>
        </a:p>
        <a:p>
          <a:pPr marL="228600" lvl="1" indent="-228600" algn="l" defTabSz="1155700">
            <a:lnSpc>
              <a:spcPct val="90000"/>
            </a:lnSpc>
            <a:spcBef>
              <a:spcPct val="0"/>
            </a:spcBef>
            <a:spcAft>
              <a:spcPct val="15000"/>
            </a:spcAft>
            <a:buChar char="•"/>
          </a:pPr>
          <a:r>
            <a:rPr lang="en-US" sz="2600" kern="1200" dirty="0"/>
            <a:t>Other</a:t>
          </a:r>
        </a:p>
      </dsp:txBody>
      <dsp:txXfrm>
        <a:off x="4355" y="943947"/>
        <a:ext cx="2619199" cy="3878652"/>
      </dsp:txXfrm>
    </dsp:sp>
    <dsp:sp modelId="{3ECE30E5-8F31-4690-9AB0-8C9505A0BC53}">
      <dsp:nvSpPr>
        <dsp:cNvPr id="0" name=""/>
        <dsp:cNvSpPr/>
      </dsp:nvSpPr>
      <dsp:spPr>
        <a:xfrm>
          <a:off x="2990243" y="17687"/>
          <a:ext cx="2619199" cy="926259"/>
        </a:xfrm>
        <a:prstGeom prst="rect">
          <a:avLst/>
        </a:prstGeom>
        <a:solidFill>
          <a:schemeClr val="accent2"/>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Versions of SharePoint</a:t>
          </a:r>
        </a:p>
      </dsp:txBody>
      <dsp:txXfrm>
        <a:off x="2990243" y="17687"/>
        <a:ext cx="2619199" cy="926259"/>
      </dsp:txXfrm>
    </dsp:sp>
    <dsp:sp modelId="{37E2759D-D81E-4814-98BD-87590E66ABC9}">
      <dsp:nvSpPr>
        <dsp:cNvPr id="0" name=""/>
        <dsp:cNvSpPr/>
      </dsp:nvSpPr>
      <dsp:spPr>
        <a:xfrm>
          <a:off x="2990243" y="943947"/>
          <a:ext cx="2619199" cy="3878652"/>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2003</a:t>
          </a:r>
        </a:p>
        <a:p>
          <a:pPr marL="228600" lvl="1" indent="-228600" algn="l" defTabSz="1155700">
            <a:lnSpc>
              <a:spcPct val="90000"/>
            </a:lnSpc>
            <a:spcBef>
              <a:spcPct val="0"/>
            </a:spcBef>
            <a:spcAft>
              <a:spcPct val="15000"/>
            </a:spcAft>
            <a:buChar char="•"/>
          </a:pPr>
          <a:r>
            <a:rPr lang="en-US" sz="2600" kern="1200" dirty="0"/>
            <a:t>2007</a:t>
          </a:r>
        </a:p>
        <a:p>
          <a:pPr marL="228600" lvl="1" indent="-228600" algn="l" defTabSz="1155700">
            <a:lnSpc>
              <a:spcPct val="90000"/>
            </a:lnSpc>
            <a:spcBef>
              <a:spcPct val="0"/>
            </a:spcBef>
            <a:spcAft>
              <a:spcPct val="15000"/>
            </a:spcAft>
            <a:buChar char="•"/>
          </a:pPr>
          <a:r>
            <a:rPr lang="en-US" sz="2600" kern="1200" dirty="0"/>
            <a:t>2010</a:t>
          </a:r>
        </a:p>
        <a:p>
          <a:pPr marL="228600" lvl="1" indent="-228600" algn="l" defTabSz="1155700">
            <a:lnSpc>
              <a:spcPct val="90000"/>
            </a:lnSpc>
            <a:spcBef>
              <a:spcPct val="0"/>
            </a:spcBef>
            <a:spcAft>
              <a:spcPct val="15000"/>
            </a:spcAft>
            <a:buChar char="•"/>
          </a:pPr>
          <a:r>
            <a:rPr lang="en-US" sz="2600" kern="1200" dirty="0"/>
            <a:t>2013</a:t>
          </a:r>
        </a:p>
        <a:p>
          <a:pPr marL="228600" lvl="1" indent="-228600" algn="l" defTabSz="1155700">
            <a:lnSpc>
              <a:spcPct val="90000"/>
            </a:lnSpc>
            <a:spcBef>
              <a:spcPct val="0"/>
            </a:spcBef>
            <a:spcAft>
              <a:spcPct val="15000"/>
            </a:spcAft>
            <a:buChar char="•"/>
          </a:pPr>
          <a:r>
            <a:rPr lang="en-US" sz="2600" kern="1200" dirty="0"/>
            <a:t>2016</a:t>
          </a:r>
        </a:p>
        <a:p>
          <a:pPr marL="228600" lvl="1" indent="-228600" algn="l" defTabSz="1155700">
            <a:lnSpc>
              <a:spcPct val="90000"/>
            </a:lnSpc>
            <a:spcBef>
              <a:spcPct val="0"/>
            </a:spcBef>
            <a:spcAft>
              <a:spcPct val="15000"/>
            </a:spcAft>
            <a:buChar char="•"/>
          </a:pPr>
          <a:r>
            <a:rPr lang="en-US" sz="2600" kern="1200" dirty="0"/>
            <a:t>O365</a:t>
          </a:r>
        </a:p>
        <a:p>
          <a:pPr marL="228600" lvl="1" indent="-228600" algn="l" defTabSz="1155700">
            <a:lnSpc>
              <a:spcPct val="90000"/>
            </a:lnSpc>
            <a:spcBef>
              <a:spcPct val="0"/>
            </a:spcBef>
            <a:spcAft>
              <a:spcPct val="15000"/>
            </a:spcAft>
            <a:buChar char="•"/>
          </a:pPr>
          <a:r>
            <a:rPr lang="en-US" sz="2600" kern="1200"/>
            <a:t>None</a:t>
          </a:r>
          <a:endParaRPr lang="en-US" sz="2600" kern="1200" dirty="0"/>
        </a:p>
      </dsp:txBody>
      <dsp:txXfrm>
        <a:off x="2990243" y="943947"/>
        <a:ext cx="2619199" cy="3878652"/>
      </dsp:txXfrm>
    </dsp:sp>
    <dsp:sp modelId="{A8FDAC24-141E-4505-A3A2-47C697741950}">
      <dsp:nvSpPr>
        <dsp:cNvPr id="0" name=""/>
        <dsp:cNvSpPr/>
      </dsp:nvSpPr>
      <dsp:spPr>
        <a:xfrm>
          <a:off x="5976131" y="17687"/>
          <a:ext cx="2619199" cy="926259"/>
        </a:xfrm>
        <a:prstGeom prst="rect">
          <a:avLst/>
        </a:prstGeom>
        <a:solidFill>
          <a:schemeClr val="accent5"/>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Experience with SPFx</a:t>
          </a:r>
        </a:p>
      </dsp:txBody>
      <dsp:txXfrm>
        <a:off x="5976131" y="17687"/>
        <a:ext cx="2619199" cy="926259"/>
      </dsp:txXfrm>
    </dsp:sp>
    <dsp:sp modelId="{E11FEA0D-6978-421B-BE0B-271D706AB8AC}">
      <dsp:nvSpPr>
        <dsp:cNvPr id="0" name=""/>
        <dsp:cNvSpPr/>
      </dsp:nvSpPr>
      <dsp:spPr>
        <a:xfrm>
          <a:off x="5976131" y="943947"/>
          <a:ext cx="2619199" cy="3878652"/>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Huh?</a:t>
          </a:r>
        </a:p>
        <a:p>
          <a:pPr marL="228600" lvl="1" indent="-228600" algn="l" defTabSz="1155700">
            <a:lnSpc>
              <a:spcPct val="90000"/>
            </a:lnSpc>
            <a:spcBef>
              <a:spcPct val="0"/>
            </a:spcBef>
            <a:spcAft>
              <a:spcPct val="15000"/>
            </a:spcAft>
            <a:buChar char="•"/>
          </a:pPr>
          <a:r>
            <a:rPr lang="en-US" sz="2600" kern="1200" dirty="0"/>
            <a:t>Heard of it</a:t>
          </a:r>
        </a:p>
        <a:p>
          <a:pPr marL="228600" lvl="1" indent="-228600" algn="l" defTabSz="1155700">
            <a:lnSpc>
              <a:spcPct val="90000"/>
            </a:lnSpc>
            <a:spcBef>
              <a:spcPct val="0"/>
            </a:spcBef>
            <a:spcAft>
              <a:spcPct val="15000"/>
            </a:spcAft>
            <a:buChar char="•"/>
          </a:pPr>
          <a:r>
            <a:rPr lang="en-US" sz="2600" kern="1200" dirty="0"/>
            <a:t>Messed with it</a:t>
          </a:r>
        </a:p>
        <a:p>
          <a:pPr marL="228600" lvl="1" indent="-228600" algn="l" defTabSz="1155700">
            <a:lnSpc>
              <a:spcPct val="90000"/>
            </a:lnSpc>
            <a:spcBef>
              <a:spcPct val="0"/>
            </a:spcBef>
            <a:spcAft>
              <a:spcPct val="15000"/>
            </a:spcAft>
            <a:buChar char="•"/>
          </a:pPr>
          <a:r>
            <a:rPr lang="en-US" sz="2600" kern="1200" dirty="0"/>
            <a:t>Made something in Production</a:t>
          </a:r>
        </a:p>
        <a:p>
          <a:pPr marL="228600" lvl="1" indent="-228600" algn="l" defTabSz="1155700">
            <a:lnSpc>
              <a:spcPct val="90000"/>
            </a:lnSpc>
            <a:spcBef>
              <a:spcPct val="0"/>
            </a:spcBef>
            <a:spcAft>
              <a:spcPct val="15000"/>
            </a:spcAft>
            <a:buChar char="•"/>
          </a:pPr>
          <a:r>
            <a:rPr lang="en-US" sz="2600" kern="1200" dirty="0"/>
            <a:t>Extensions</a:t>
          </a:r>
        </a:p>
      </dsp:txBody>
      <dsp:txXfrm>
        <a:off x="5976131" y="943947"/>
        <a:ext cx="2619199" cy="3878652"/>
      </dsp:txXfrm>
    </dsp:sp>
    <dsp:sp modelId="{C8C727A5-2B40-470D-90A6-66D1C9ACBD84}">
      <dsp:nvSpPr>
        <dsp:cNvPr id="0" name=""/>
        <dsp:cNvSpPr/>
      </dsp:nvSpPr>
      <dsp:spPr>
        <a:xfrm>
          <a:off x="8962019" y="17687"/>
          <a:ext cx="2619199" cy="926259"/>
        </a:xfrm>
        <a:prstGeom prst="rect">
          <a:avLst/>
        </a:prstGeom>
        <a:solidFill>
          <a:schemeClr val="accent6"/>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SPFx Plans</a:t>
          </a:r>
        </a:p>
      </dsp:txBody>
      <dsp:txXfrm>
        <a:off x="8962019" y="17687"/>
        <a:ext cx="2619199" cy="926259"/>
      </dsp:txXfrm>
    </dsp:sp>
    <dsp:sp modelId="{E47A2582-4153-4A85-AC7D-D9AC34A2957B}">
      <dsp:nvSpPr>
        <dsp:cNvPr id="0" name=""/>
        <dsp:cNvSpPr/>
      </dsp:nvSpPr>
      <dsp:spPr>
        <a:xfrm>
          <a:off x="8962019" y="943947"/>
          <a:ext cx="2619199" cy="3878652"/>
        </a:xfrm>
        <a:prstGeom prst="rect">
          <a:avLst/>
        </a:prstGeom>
        <a:solidFill>
          <a:schemeClr val="accent3">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None</a:t>
          </a:r>
        </a:p>
        <a:p>
          <a:pPr marL="228600" lvl="1" indent="-228600" algn="l" defTabSz="1155700">
            <a:lnSpc>
              <a:spcPct val="90000"/>
            </a:lnSpc>
            <a:spcBef>
              <a:spcPct val="0"/>
            </a:spcBef>
            <a:spcAft>
              <a:spcPct val="15000"/>
            </a:spcAft>
            <a:buChar char="•"/>
          </a:pPr>
          <a:r>
            <a:rPr lang="en-US" sz="2600" kern="1200" dirty="0"/>
            <a:t>Not Sure</a:t>
          </a:r>
        </a:p>
        <a:p>
          <a:pPr marL="228600" lvl="1" indent="-228600" algn="l" defTabSz="1155700">
            <a:lnSpc>
              <a:spcPct val="90000"/>
            </a:lnSpc>
            <a:spcBef>
              <a:spcPct val="0"/>
            </a:spcBef>
            <a:spcAft>
              <a:spcPct val="15000"/>
            </a:spcAft>
            <a:buChar char="•"/>
          </a:pPr>
          <a:r>
            <a:rPr lang="en-US" sz="2600" kern="1200" dirty="0"/>
            <a:t>SP 2016</a:t>
          </a:r>
        </a:p>
        <a:p>
          <a:pPr marL="228600" lvl="1" indent="-228600" algn="l" defTabSz="1155700">
            <a:lnSpc>
              <a:spcPct val="90000"/>
            </a:lnSpc>
            <a:spcBef>
              <a:spcPct val="0"/>
            </a:spcBef>
            <a:spcAft>
              <a:spcPct val="15000"/>
            </a:spcAft>
            <a:buChar char="•"/>
          </a:pPr>
          <a:r>
            <a:rPr lang="en-US" sz="2600" kern="1200" dirty="0"/>
            <a:t>Webparts</a:t>
          </a:r>
        </a:p>
        <a:p>
          <a:pPr marL="228600" lvl="1" indent="-228600" algn="l" defTabSz="1155700">
            <a:lnSpc>
              <a:spcPct val="90000"/>
            </a:lnSpc>
            <a:spcBef>
              <a:spcPct val="0"/>
            </a:spcBef>
            <a:spcAft>
              <a:spcPct val="15000"/>
            </a:spcAft>
            <a:buChar char="•"/>
          </a:pPr>
          <a:r>
            <a:rPr lang="en-US" sz="2600" kern="1200" dirty="0"/>
            <a:t>Customize Modern Pages</a:t>
          </a:r>
        </a:p>
      </dsp:txBody>
      <dsp:txXfrm>
        <a:off x="8962019" y="943947"/>
        <a:ext cx="2619199" cy="387865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50FDD-57CB-4B50-A5B5-1613089FB1D9}" type="datetimeFigureOut">
              <a:rPr lang="en-US" smtClean="0"/>
              <a:t>1/16/2018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FB243-3016-4798-9CB3-7F16D7B1C2CE}" type="slidenum">
              <a:rPr lang="en-US" smtClean="0"/>
              <a:t>‹#›</a:t>
            </a:fld>
            <a:endParaRPr lang="en-US"/>
          </a:p>
        </p:txBody>
      </p:sp>
    </p:spTree>
    <p:extLst>
      <p:ext uri="{BB962C8B-B14F-4D97-AF65-F5344CB8AC3E}">
        <p14:creationId xmlns:p14="http://schemas.microsoft.com/office/powerpoint/2010/main" val="261704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I possibly get my name on a single slide even more? Wow.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206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225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47E6DF34-7984-48EF-95A5-B32874C69631}"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262815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Very briefly showed off a Communications Site and a Modern Team Site. Also showed how to add a </a:t>
            </a:r>
            <a:r>
              <a:rPr lang="en-US" dirty="0" err="1"/>
              <a:t>webpart</a:t>
            </a:r>
            <a:r>
              <a:rPr lang="en-US" dirty="0"/>
              <a:t> to a new page.</a:t>
            </a:r>
          </a:p>
        </p:txBody>
      </p:sp>
      <p:sp>
        <p:nvSpPr>
          <p:cNvPr id="4" name="Slide Number Placeholder 3"/>
          <p:cNvSpPr>
            <a:spLocks noGrp="1"/>
          </p:cNvSpPr>
          <p:nvPr>
            <p:ph type="sldNum" sz="quarter" idx="10"/>
          </p:nvPr>
        </p:nvSpPr>
        <p:spPr/>
        <p:txBody>
          <a:bodyPr/>
          <a:lstStyle/>
          <a:p>
            <a:fld id="{333FB243-3016-4798-9CB3-7F16D7B1C2CE}" type="slidenum">
              <a:rPr lang="en-US" smtClean="0"/>
              <a:t>25</a:t>
            </a:fld>
            <a:endParaRPr lang="en-US"/>
          </a:p>
        </p:txBody>
      </p:sp>
    </p:spTree>
    <p:extLst>
      <p:ext uri="{BB962C8B-B14F-4D97-AF65-F5344CB8AC3E}">
        <p14:creationId xmlns:p14="http://schemas.microsoft.com/office/powerpoint/2010/main" val="35857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Basic Hello World web part. Added custom color property to better illustrate how the properties immediately change things.</a:t>
            </a:r>
          </a:p>
        </p:txBody>
      </p:sp>
      <p:sp>
        <p:nvSpPr>
          <p:cNvPr id="4" name="Slide Number Placeholder 3"/>
          <p:cNvSpPr>
            <a:spLocks noGrp="1"/>
          </p:cNvSpPr>
          <p:nvPr>
            <p:ph type="sldNum" sz="quarter" idx="10"/>
          </p:nvPr>
        </p:nvSpPr>
        <p:spPr/>
        <p:txBody>
          <a:bodyPr/>
          <a:lstStyle/>
          <a:p>
            <a:fld id="{333FB243-3016-4798-9CB3-7F16D7B1C2CE}" type="slidenum">
              <a:rPr lang="en-US" smtClean="0"/>
              <a:t>31</a:t>
            </a:fld>
            <a:endParaRPr lang="en-US"/>
          </a:p>
        </p:txBody>
      </p:sp>
    </p:spTree>
    <p:extLst>
      <p:ext uri="{BB962C8B-B14F-4D97-AF65-F5344CB8AC3E}">
        <p14:creationId xmlns:p14="http://schemas.microsoft.com/office/powerpoint/2010/main" val="1184697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Modern page without placeholders</a:t>
            </a:r>
          </a:p>
        </p:txBody>
      </p:sp>
      <p:sp>
        <p:nvSpPr>
          <p:cNvPr id="4" name="Slide Number Placeholder 3"/>
          <p:cNvSpPr>
            <a:spLocks noGrp="1"/>
          </p:cNvSpPr>
          <p:nvPr>
            <p:ph type="sldNum" sz="quarter" idx="10"/>
          </p:nvPr>
        </p:nvSpPr>
        <p:spPr/>
        <p:txBody>
          <a:bodyPr/>
          <a:lstStyle/>
          <a:p>
            <a:fld id="{333FB243-3016-4798-9CB3-7F16D7B1C2CE}" type="slidenum">
              <a:rPr lang="en-US" smtClean="0"/>
              <a:t>36</a:t>
            </a:fld>
            <a:endParaRPr lang="en-US"/>
          </a:p>
        </p:txBody>
      </p:sp>
    </p:spTree>
    <p:extLst>
      <p:ext uri="{BB962C8B-B14F-4D97-AF65-F5344CB8AC3E}">
        <p14:creationId xmlns:p14="http://schemas.microsoft.com/office/powerpoint/2010/main" val="3345826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backing list. Only the Top and Bottom entries are important here.</a:t>
            </a:r>
          </a:p>
        </p:txBody>
      </p:sp>
      <p:sp>
        <p:nvSpPr>
          <p:cNvPr id="4" name="Slide Number Placeholder 3"/>
          <p:cNvSpPr>
            <a:spLocks noGrp="1"/>
          </p:cNvSpPr>
          <p:nvPr>
            <p:ph type="sldNum" sz="quarter" idx="10"/>
          </p:nvPr>
        </p:nvSpPr>
        <p:spPr/>
        <p:txBody>
          <a:bodyPr/>
          <a:lstStyle/>
          <a:p>
            <a:fld id="{333FB243-3016-4798-9CB3-7F16D7B1C2CE}" type="slidenum">
              <a:rPr lang="en-US" smtClean="0"/>
              <a:t>37</a:t>
            </a:fld>
            <a:endParaRPr lang="en-US"/>
          </a:p>
        </p:txBody>
      </p:sp>
    </p:spTree>
    <p:extLst>
      <p:ext uri="{BB962C8B-B14F-4D97-AF65-F5344CB8AC3E}">
        <p14:creationId xmlns:p14="http://schemas.microsoft.com/office/powerpoint/2010/main" val="3160764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38</a:t>
            </a:fld>
            <a:endParaRPr lang="en-US"/>
          </a:p>
        </p:txBody>
      </p:sp>
    </p:spTree>
    <p:extLst>
      <p:ext uri="{BB962C8B-B14F-4D97-AF65-F5344CB8AC3E}">
        <p14:creationId xmlns:p14="http://schemas.microsoft.com/office/powerpoint/2010/main" val="8890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placeholders in action! Why would I include the hamster animations from hamsterdance.com?</a:t>
            </a:r>
          </a:p>
          <a:p>
            <a:endParaRPr lang="en-US" dirty="0"/>
          </a:p>
          <a:p>
            <a:r>
              <a:rPr lang="en-US" dirty="0"/>
              <a:t>Query String:</a:t>
            </a:r>
          </a:p>
          <a:p>
            <a:r>
              <a:rPr lang="en-US" dirty="0"/>
              <a:t>?loadSPFX=true&amp;debugManifestsFile=https://localhost:4321/temp/manifests.js&amp;customActions={"b58ca197-a89a-47a9-b283-7c1df361eaf3":{"location":"ClientSideExtension.ApplicationCustomizer","properties":{}}}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39</a:t>
            </a:fld>
            <a:endParaRPr lang="en-US"/>
          </a:p>
        </p:txBody>
      </p:sp>
    </p:spTree>
    <p:extLst>
      <p:ext uri="{BB962C8B-B14F-4D97-AF65-F5344CB8AC3E}">
        <p14:creationId xmlns:p14="http://schemas.microsoft.com/office/powerpoint/2010/main" val="3373422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communications site without the </a:t>
            </a:r>
            <a:r>
              <a:rPr lang="en-US" dirty="0" err="1"/>
              <a:t>Toastr</a:t>
            </a:r>
            <a:r>
              <a:rPr lang="en-US" dirty="0"/>
              <a:t> Application Customizer applied</a:t>
            </a:r>
          </a:p>
        </p:txBody>
      </p:sp>
      <p:sp>
        <p:nvSpPr>
          <p:cNvPr id="4" name="Slide Number Placeholder 3"/>
          <p:cNvSpPr>
            <a:spLocks noGrp="1"/>
          </p:cNvSpPr>
          <p:nvPr>
            <p:ph type="sldNum" sz="quarter" idx="10"/>
          </p:nvPr>
        </p:nvSpPr>
        <p:spPr/>
        <p:txBody>
          <a:bodyPr/>
          <a:lstStyle/>
          <a:p>
            <a:fld id="{333FB243-3016-4798-9CB3-7F16D7B1C2CE}" type="slidenum">
              <a:rPr lang="en-US" smtClean="0"/>
              <a:t>41</a:t>
            </a:fld>
            <a:endParaRPr lang="en-US"/>
          </a:p>
        </p:txBody>
      </p:sp>
    </p:spTree>
    <p:extLst>
      <p:ext uri="{BB962C8B-B14F-4D97-AF65-F5344CB8AC3E}">
        <p14:creationId xmlns:p14="http://schemas.microsoft.com/office/powerpoint/2010/main" val="67309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backing list for Toast. The toast colors are determined by Severity, the Frequency controls how often the toast show up, and the other columns determine when the toast is displayed.</a:t>
            </a:r>
          </a:p>
        </p:txBody>
      </p:sp>
      <p:sp>
        <p:nvSpPr>
          <p:cNvPr id="4" name="Slide Number Placeholder 3"/>
          <p:cNvSpPr>
            <a:spLocks noGrp="1"/>
          </p:cNvSpPr>
          <p:nvPr>
            <p:ph type="sldNum" sz="quarter" idx="10"/>
          </p:nvPr>
        </p:nvSpPr>
        <p:spPr/>
        <p:txBody>
          <a:bodyPr/>
          <a:lstStyle/>
          <a:p>
            <a:fld id="{333FB243-3016-4798-9CB3-7F16D7B1C2CE}" type="slidenum">
              <a:rPr lang="en-US" smtClean="0"/>
              <a:t>42</a:t>
            </a:fld>
            <a:endParaRPr lang="en-US"/>
          </a:p>
        </p:txBody>
      </p:sp>
    </p:spTree>
    <p:extLst>
      <p:ext uri="{BB962C8B-B14F-4D97-AF65-F5344CB8AC3E}">
        <p14:creationId xmlns:p14="http://schemas.microsoft.com/office/powerpoint/2010/main" val="2463138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43</a:t>
            </a:fld>
            <a:endParaRPr lang="en-US"/>
          </a:p>
        </p:txBody>
      </p:sp>
    </p:spTree>
    <p:extLst>
      <p:ext uri="{BB962C8B-B14F-4D97-AF65-F5344CB8AC3E}">
        <p14:creationId xmlns:p14="http://schemas.microsoft.com/office/powerpoint/2010/main" val="3505956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a:t>
            </a:r>
          </a:p>
          <a:p>
            <a:endParaRPr lang="en-US" dirty="0"/>
          </a:p>
          <a:p>
            <a:r>
              <a:rPr lang="en-US" dirty="0"/>
              <a:t>Query String:</a:t>
            </a:r>
          </a:p>
          <a:p>
            <a:r>
              <a:rPr lang="en-US" dirty="0"/>
              <a:t>?loadSPFX=true&amp;debugManifestsFile=https://localhost:4321/temp/manifests.js&amp;customActions={"a861c815-e425-416d-9520-04bcdf557e27":{"location":"ClientSideExtension.ApplicationCustomizer","properties":{}}}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44</a:t>
            </a:fld>
            <a:endParaRPr lang="en-US"/>
          </a:p>
        </p:txBody>
      </p:sp>
    </p:spTree>
    <p:extLst>
      <p:ext uri="{BB962C8B-B14F-4D97-AF65-F5344CB8AC3E}">
        <p14:creationId xmlns:p14="http://schemas.microsoft.com/office/powerpoint/2010/main" val="60207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without the Field Customizer applied (specifically the Location column)</a:t>
            </a:r>
          </a:p>
        </p:txBody>
      </p:sp>
      <p:sp>
        <p:nvSpPr>
          <p:cNvPr id="4" name="Slide Number Placeholder 3"/>
          <p:cNvSpPr>
            <a:spLocks noGrp="1"/>
          </p:cNvSpPr>
          <p:nvPr>
            <p:ph type="sldNum" sz="quarter" idx="10"/>
          </p:nvPr>
        </p:nvSpPr>
        <p:spPr/>
        <p:txBody>
          <a:bodyPr/>
          <a:lstStyle/>
          <a:p>
            <a:fld id="{333FB243-3016-4798-9CB3-7F16D7B1C2CE}" type="slidenum">
              <a:rPr lang="en-US" smtClean="0"/>
              <a:t>47</a:t>
            </a:fld>
            <a:endParaRPr lang="en-US"/>
          </a:p>
        </p:txBody>
      </p:sp>
    </p:spTree>
    <p:extLst>
      <p:ext uri="{BB962C8B-B14F-4D97-AF65-F5344CB8AC3E}">
        <p14:creationId xmlns:p14="http://schemas.microsoft.com/office/powerpoint/2010/main" val="3605218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48</a:t>
            </a:fld>
            <a:endParaRPr lang="en-US"/>
          </a:p>
        </p:txBody>
      </p:sp>
    </p:spTree>
    <p:extLst>
      <p:ext uri="{BB962C8B-B14F-4D97-AF65-F5344CB8AC3E}">
        <p14:creationId xmlns:p14="http://schemas.microsoft.com/office/powerpoint/2010/main" val="1922095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 Fahrenheit</a:t>
            </a:r>
          </a:p>
          <a:p>
            <a:endParaRPr lang="en-US" dirty="0"/>
          </a:p>
          <a:p>
            <a:r>
              <a:rPr lang="en-US" dirty="0"/>
              <a:t>Query String:</a:t>
            </a:r>
          </a:p>
          <a:p>
            <a:r>
              <a:rPr lang="en-US" dirty="0"/>
              <a:t>?loadSPFX=true&amp;debugManifestsFile=https://localhost:4321/temp/manifests.js&amp;fieldCustomizers={"Location":{"id":"b754b644-6821-4ce7-94b4-e374e7b657e0","properties":{"unit":"f"}}}</a:t>
            </a:r>
          </a:p>
        </p:txBody>
      </p:sp>
      <p:sp>
        <p:nvSpPr>
          <p:cNvPr id="4" name="Slide Number Placeholder 3"/>
          <p:cNvSpPr>
            <a:spLocks noGrp="1"/>
          </p:cNvSpPr>
          <p:nvPr>
            <p:ph type="sldNum" sz="quarter" idx="10"/>
          </p:nvPr>
        </p:nvSpPr>
        <p:spPr/>
        <p:txBody>
          <a:bodyPr/>
          <a:lstStyle/>
          <a:p>
            <a:fld id="{333FB243-3016-4798-9CB3-7F16D7B1C2CE}" type="slidenum">
              <a:rPr lang="en-US" smtClean="0"/>
              <a:t>49</a:t>
            </a:fld>
            <a:endParaRPr lang="en-US"/>
          </a:p>
        </p:txBody>
      </p:sp>
    </p:spTree>
    <p:extLst>
      <p:ext uri="{BB962C8B-B14F-4D97-AF65-F5344CB8AC3E}">
        <p14:creationId xmlns:p14="http://schemas.microsoft.com/office/powerpoint/2010/main" val="135073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 Celsius</a:t>
            </a:r>
          </a:p>
          <a:p>
            <a:endParaRPr lang="en-US" dirty="0"/>
          </a:p>
          <a:p>
            <a:r>
              <a:rPr lang="en-US" dirty="0"/>
              <a:t>Query String:</a:t>
            </a:r>
          </a:p>
          <a:p>
            <a:r>
              <a:rPr lang="en-US" dirty="0"/>
              <a:t>?loadSPFX=true&amp;debugManifestsFile=https://localhost:4321/temp/manifests.js&amp;fieldCustomizers={"Location":{"id":"b754b644-6821-4ce7-94b4-e374e7b657e0","properties":{"unit":"c"}}}</a:t>
            </a:r>
          </a:p>
        </p:txBody>
      </p:sp>
      <p:sp>
        <p:nvSpPr>
          <p:cNvPr id="4" name="Slide Number Placeholder 3"/>
          <p:cNvSpPr>
            <a:spLocks noGrp="1"/>
          </p:cNvSpPr>
          <p:nvPr>
            <p:ph type="sldNum" sz="quarter" idx="10"/>
          </p:nvPr>
        </p:nvSpPr>
        <p:spPr/>
        <p:txBody>
          <a:bodyPr/>
          <a:lstStyle/>
          <a:p>
            <a:fld id="{333FB243-3016-4798-9CB3-7F16D7B1C2CE}" type="slidenum">
              <a:rPr lang="en-US" smtClean="0"/>
              <a:t>50</a:t>
            </a:fld>
            <a:endParaRPr lang="en-US"/>
          </a:p>
        </p:txBody>
      </p:sp>
    </p:spTree>
    <p:extLst>
      <p:ext uri="{BB962C8B-B14F-4D97-AF65-F5344CB8AC3E}">
        <p14:creationId xmlns:p14="http://schemas.microsoft.com/office/powerpoint/2010/main" val="2250348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without the Field Customizer applied (specifically the Enabled field)</a:t>
            </a:r>
          </a:p>
        </p:txBody>
      </p:sp>
      <p:sp>
        <p:nvSpPr>
          <p:cNvPr id="4" name="Slide Number Placeholder 3"/>
          <p:cNvSpPr>
            <a:spLocks noGrp="1"/>
          </p:cNvSpPr>
          <p:nvPr>
            <p:ph type="sldNum" sz="quarter" idx="10"/>
          </p:nvPr>
        </p:nvSpPr>
        <p:spPr/>
        <p:txBody>
          <a:bodyPr/>
          <a:lstStyle/>
          <a:p>
            <a:fld id="{333FB243-3016-4798-9CB3-7F16D7B1C2CE}" type="slidenum">
              <a:rPr lang="en-US" smtClean="0"/>
              <a:t>52</a:t>
            </a:fld>
            <a:endParaRPr lang="en-US"/>
          </a:p>
        </p:txBody>
      </p:sp>
    </p:spTree>
    <p:extLst>
      <p:ext uri="{BB962C8B-B14F-4D97-AF65-F5344CB8AC3E}">
        <p14:creationId xmlns:p14="http://schemas.microsoft.com/office/powerpoint/2010/main" val="3523815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53</a:t>
            </a:fld>
            <a:endParaRPr lang="en-US"/>
          </a:p>
        </p:txBody>
      </p:sp>
    </p:spTree>
    <p:extLst>
      <p:ext uri="{BB962C8B-B14F-4D97-AF65-F5344CB8AC3E}">
        <p14:creationId xmlns:p14="http://schemas.microsoft.com/office/powerpoint/2010/main" val="1919276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Toggled!</a:t>
            </a:r>
          </a:p>
          <a:p>
            <a:endParaRPr lang="en-US" dirty="0"/>
          </a:p>
          <a:p>
            <a:r>
              <a:rPr lang="en-US" dirty="0"/>
              <a:t>Query String:</a:t>
            </a:r>
          </a:p>
          <a:p>
            <a:r>
              <a:rPr lang="en-US" dirty="0"/>
              <a:t>?</a:t>
            </a:r>
            <a:r>
              <a:rPr lang="en-US" dirty="0" err="1"/>
              <a:t>loadSPFX</a:t>
            </a:r>
            <a:r>
              <a:rPr lang="en-US" dirty="0"/>
              <a:t>=true&amp;debugManifestsFile=https://localhost:4321/temp/manifests.js&amp;fieldCustomizers={"Enabled":{"id":"972be477-1d2a-4656-a83a-63eb02552556","properties":{}}}</a:t>
            </a:r>
          </a:p>
        </p:txBody>
      </p:sp>
      <p:sp>
        <p:nvSpPr>
          <p:cNvPr id="4" name="Slide Number Placeholder 3"/>
          <p:cNvSpPr>
            <a:spLocks noGrp="1"/>
          </p:cNvSpPr>
          <p:nvPr>
            <p:ph type="sldNum" sz="quarter" idx="10"/>
          </p:nvPr>
        </p:nvSpPr>
        <p:spPr/>
        <p:txBody>
          <a:bodyPr/>
          <a:lstStyle/>
          <a:p>
            <a:fld id="{333FB243-3016-4798-9CB3-7F16D7B1C2CE}" type="slidenum">
              <a:rPr lang="en-US" smtClean="0"/>
              <a:t>54</a:t>
            </a:fld>
            <a:endParaRPr lang="en-US"/>
          </a:p>
        </p:txBody>
      </p:sp>
    </p:spTree>
    <p:extLst>
      <p:ext uri="{BB962C8B-B14F-4D97-AF65-F5344CB8AC3E}">
        <p14:creationId xmlns:p14="http://schemas.microsoft.com/office/powerpoint/2010/main" val="2975486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switch the toggle right from the list view</a:t>
            </a:r>
          </a:p>
        </p:txBody>
      </p:sp>
      <p:sp>
        <p:nvSpPr>
          <p:cNvPr id="4" name="Slide Number Placeholder 3"/>
          <p:cNvSpPr>
            <a:spLocks noGrp="1"/>
          </p:cNvSpPr>
          <p:nvPr>
            <p:ph type="sldNum" sz="quarter" idx="10"/>
          </p:nvPr>
        </p:nvSpPr>
        <p:spPr/>
        <p:txBody>
          <a:bodyPr/>
          <a:lstStyle/>
          <a:p>
            <a:fld id="{333FB243-3016-4798-9CB3-7F16D7B1C2CE}" type="slidenum">
              <a:rPr lang="en-US" smtClean="0"/>
              <a:t>55</a:t>
            </a:fld>
            <a:endParaRPr lang="en-US"/>
          </a:p>
        </p:txBody>
      </p:sp>
    </p:spTree>
    <p:extLst>
      <p:ext uri="{BB962C8B-B14F-4D97-AF65-F5344CB8AC3E}">
        <p14:creationId xmlns:p14="http://schemas.microsoft.com/office/powerpoint/2010/main" val="3402279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changes were actually applied!</a:t>
            </a:r>
          </a:p>
        </p:txBody>
      </p:sp>
      <p:sp>
        <p:nvSpPr>
          <p:cNvPr id="4" name="Slide Number Placeholder 3"/>
          <p:cNvSpPr>
            <a:spLocks noGrp="1"/>
          </p:cNvSpPr>
          <p:nvPr>
            <p:ph type="sldNum" sz="quarter" idx="10"/>
          </p:nvPr>
        </p:nvSpPr>
        <p:spPr/>
        <p:txBody>
          <a:bodyPr/>
          <a:lstStyle/>
          <a:p>
            <a:fld id="{333FB243-3016-4798-9CB3-7F16D7B1C2CE}" type="slidenum">
              <a:rPr lang="en-US" smtClean="0"/>
              <a:t>56</a:t>
            </a:fld>
            <a:endParaRPr lang="en-US"/>
          </a:p>
        </p:txBody>
      </p:sp>
    </p:spTree>
    <p:extLst>
      <p:ext uri="{BB962C8B-B14F-4D97-AF65-F5344CB8AC3E}">
        <p14:creationId xmlns:p14="http://schemas.microsoft.com/office/powerpoint/2010/main" val="2179628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view without the Command Set</a:t>
            </a:r>
          </a:p>
        </p:txBody>
      </p:sp>
      <p:sp>
        <p:nvSpPr>
          <p:cNvPr id="4" name="Slide Number Placeholder 3"/>
          <p:cNvSpPr>
            <a:spLocks noGrp="1"/>
          </p:cNvSpPr>
          <p:nvPr>
            <p:ph type="sldNum" sz="quarter" idx="10"/>
          </p:nvPr>
        </p:nvSpPr>
        <p:spPr/>
        <p:txBody>
          <a:bodyPr/>
          <a:lstStyle/>
          <a:p>
            <a:fld id="{333FB243-3016-4798-9CB3-7F16D7B1C2CE}" type="slidenum">
              <a:rPr lang="en-US" smtClean="0"/>
              <a:t>58</a:t>
            </a:fld>
            <a:endParaRPr lang="en-US"/>
          </a:p>
        </p:txBody>
      </p:sp>
    </p:spTree>
    <p:extLst>
      <p:ext uri="{BB962C8B-B14F-4D97-AF65-F5344CB8AC3E}">
        <p14:creationId xmlns:p14="http://schemas.microsoft.com/office/powerpoint/2010/main" val="155152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warning when using the debug query strings</a:t>
            </a:r>
          </a:p>
        </p:txBody>
      </p:sp>
      <p:sp>
        <p:nvSpPr>
          <p:cNvPr id="4" name="Slide Number Placeholder 3"/>
          <p:cNvSpPr>
            <a:spLocks noGrp="1"/>
          </p:cNvSpPr>
          <p:nvPr>
            <p:ph type="sldNum" sz="quarter" idx="10"/>
          </p:nvPr>
        </p:nvSpPr>
        <p:spPr/>
        <p:txBody>
          <a:bodyPr/>
          <a:lstStyle/>
          <a:p>
            <a:fld id="{333FB243-3016-4798-9CB3-7F16D7B1C2CE}" type="slidenum">
              <a:rPr lang="en-US" smtClean="0"/>
              <a:t>59</a:t>
            </a:fld>
            <a:endParaRPr lang="en-US"/>
          </a:p>
        </p:txBody>
      </p:sp>
    </p:spTree>
    <p:extLst>
      <p:ext uri="{BB962C8B-B14F-4D97-AF65-F5344CB8AC3E}">
        <p14:creationId xmlns:p14="http://schemas.microsoft.com/office/powerpoint/2010/main" val="667243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command set doesn’t show up until you’ve selected an item</a:t>
            </a:r>
          </a:p>
        </p:txBody>
      </p:sp>
      <p:sp>
        <p:nvSpPr>
          <p:cNvPr id="4" name="Slide Number Placeholder 3"/>
          <p:cNvSpPr>
            <a:spLocks noGrp="1"/>
          </p:cNvSpPr>
          <p:nvPr>
            <p:ph type="sldNum" sz="quarter" idx="10"/>
          </p:nvPr>
        </p:nvSpPr>
        <p:spPr/>
        <p:txBody>
          <a:bodyPr/>
          <a:lstStyle/>
          <a:p>
            <a:fld id="{333FB243-3016-4798-9CB3-7F16D7B1C2CE}" type="slidenum">
              <a:rPr lang="en-US" smtClean="0"/>
              <a:t>60</a:t>
            </a:fld>
            <a:endParaRPr lang="en-US"/>
          </a:p>
        </p:txBody>
      </p:sp>
    </p:spTree>
    <p:extLst>
      <p:ext uri="{BB962C8B-B14F-4D97-AF65-F5344CB8AC3E}">
        <p14:creationId xmlns:p14="http://schemas.microsoft.com/office/powerpoint/2010/main" val="3715915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Directions command set</a:t>
            </a:r>
          </a:p>
          <a:p>
            <a:endParaRPr lang="en-US" dirty="0"/>
          </a:p>
          <a:p>
            <a:r>
              <a:rPr lang="en-US" dirty="0"/>
              <a:t>Query String:</a:t>
            </a:r>
          </a:p>
          <a:p>
            <a:r>
              <a:rPr lang="en-US" dirty="0"/>
              <a:t>?loadSPFX=true&amp;debugManifestsFile=https://localhost:4321/temp/manifests.js&amp;customActions={"0fdd064c-5ded-433c-9078-332226423322":{"location":"ClientSideExtension.ListViewCommandSet.CommandBar","properties":{"startingLocation":"Charlotte,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61</a:t>
            </a:fld>
            <a:endParaRPr lang="en-US"/>
          </a:p>
        </p:txBody>
      </p:sp>
    </p:spTree>
    <p:extLst>
      <p:ext uri="{BB962C8B-B14F-4D97-AF65-F5344CB8AC3E}">
        <p14:creationId xmlns:p14="http://schemas.microsoft.com/office/powerpoint/2010/main" val="671307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to Plainfield, IN!</a:t>
            </a:r>
          </a:p>
          <a:p>
            <a:endParaRPr lang="en-US" dirty="0"/>
          </a:p>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62</a:t>
            </a:fld>
            <a:endParaRPr lang="en-US"/>
          </a:p>
        </p:txBody>
      </p:sp>
    </p:spTree>
    <p:extLst>
      <p:ext uri="{BB962C8B-B14F-4D97-AF65-F5344CB8AC3E}">
        <p14:creationId xmlns:p14="http://schemas.microsoft.com/office/powerpoint/2010/main" val="2091197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to Juneau, AK! Just a short walk.</a:t>
            </a:r>
          </a:p>
          <a:p>
            <a:endParaRPr lang="en-US" dirty="0"/>
          </a:p>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=https://localhost:4321/temp/manifests.js&amp;customActions={"0fdd064c-5ded-433c-9078-332226423322":{"location":"ClientSideExtension.ListViewCommandSet.CommandBar","properties":{"startingLocation":"Charlotte, NC","</a:t>
            </a:r>
            <a:r>
              <a:rPr lang="en-US" dirty="0" err="1"/>
              <a:t>addressColumnName</a:t>
            </a:r>
            <a:r>
              <a:rPr lang="en-US" dirty="0"/>
              <a:t>":"</a:t>
            </a:r>
            <a:r>
              <a:rPr lang="en-US" dirty="0" err="1"/>
              <a:t>Destination","title":"All</a:t>
            </a:r>
            <a:r>
              <a:rPr lang="en-US" dirty="0"/>
              <a:t> Roads Lead </a:t>
            </a:r>
            <a:r>
              <a:rPr lang="en-US" dirty="0" err="1"/>
              <a:t>Home","message":"Directions</a:t>
            </a:r>
            <a:r>
              <a:rPr lang="en-US" dirty="0"/>
              <a:t> to ","mode":"walking","</a:t>
            </a:r>
            <a:r>
              <a:rPr lang="en-US" dirty="0" err="1"/>
              <a:t>mapsApiKey</a:t>
            </a:r>
            <a:r>
              <a:rPr lang="en-US" dirty="0"/>
              <a:t>":“PROVIDE YOUR OWN GOOGLE MAPS API KEY HERE"}}}</a:t>
            </a:r>
          </a:p>
        </p:txBody>
      </p:sp>
      <p:sp>
        <p:nvSpPr>
          <p:cNvPr id="4" name="Slide Number Placeholder 3"/>
          <p:cNvSpPr>
            <a:spLocks noGrp="1"/>
          </p:cNvSpPr>
          <p:nvPr>
            <p:ph type="sldNum" sz="quarter" idx="10"/>
          </p:nvPr>
        </p:nvSpPr>
        <p:spPr/>
        <p:txBody>
          <a:bodyPr/>
          <a:lstStyle/>
          <a:p>
            <a:fld id="{333FB243-3016-4798-9CB3-7F16D7B1C2CE}" type="slidenum">
              <a:rPr lang="en-US" smtClean="0"/>
              <a:t>63</a:t>
            </a:fld>
            <a:endParaRPr lang="en-US"/>
          </a:p>
        </p:txBody>
      </p:sp>
    </p:spTree>
    <p:extLst>
      <p:ext uri="{BB962C8B-B14F-4D97-AF65-F5344CB8AC3E}">
        <p14:creationId xmlns:p14="http://schemas.microsoft.com/office/powerpoint/2010/main" val="17839648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=https://localhost:4321/temp/manifests.js&amp;fieldCustomizers={"Reorder":{"id":"e6bdc269-2080-47b8-b096-e7bf2a9263a9","properties":{}}}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5003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Insufficient Permissions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33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 Sheep!</a:t>
            </a:r>
          </a:p>
          <a:p>
            <a:endParaRPr lang="en-US" dirty="0"/>
          </a:p>
          <a:p>
            <a:r>
              <a:rPr lang="en-US" dirty="0"/>
              <a:t>Query String:</a:t>
            </a:r>
          </a:p>
          <a:p>
            <a:r>
              <a:rPr lang="en-US" dirty="0"/>
              <a:t>?</a:t>
            </a:r>
            <a:r>
              <a:rPr lang="en-US" dirty="0" err="1"/>
              <a:t>loadSPFX</a:t>
            </a:r>
            <a:r>
              <a:rPr lang="en-US" dirty="0"/>
              <a:t>=</a:t>
            </a:r>
            <a:r>
              <a:rPr lang="en-US" dirty="0" err="1"/>
              <a:t>true&amp;debugManifestsFile</a:t>
            </a:r>
            <a:r>
              <a:rPr lang="en-US" dirty="0"/>
              <a:t>=https://localhost:4321/temp/manifests.js&amp;customActions={"bf6645bd-42e4-4a30-aad7-6ff12d61fa1f":{"location":"ClientSideExtension.ListViewCommandSet"}}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FB243-3016-4798-9CB3-7F16D7B1C2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162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Basic Hello World web part. Added custom color property to better illustrate how the properties immediately change things.</a:t>
            </a:r>
          </a:p>
        </p:txBody>
      </p:sp>
      <p:sp>
        <p:nvSpPr>
          <p:cNvPr id="4" name="Slide Number Placeholder 3"/>
          <p:cNvSpPr>
            <a:spLocks noGrp="1"/>
          </p:cNvSpPr>
          <p:nvPr>
            <p:ph type="sldNum" sz="quarter" idx="10"/>
          </p:nvPr>
        </p:nvSpPr>
        <p:spPr/>
        <p:txBody>
          <a:bodyPr/>
          <a:lstStyle/>
          <a:p>
            <a:fld id="{333FB243-3016-4798-9CB3-7F16D7B1C2CE}" type="slidenum">
              <a:rPr lang="en-US" smtClean="0"/>
              <a:t>70</a:t>
            </a:fld>
            <a:endParaRPr lang="en-US"/>
          </a:p>
        </p:txBody>
      </p:sp>
    </p:spTree>
    <p:extLst>
      <p:ext uri="{BB962C8B-B14F-4D97-AF65-F5344CB8AC3E}">
        <p14:creationId xmlns:p14="http://schemas.microsoft.com/office/powerpoint/2010/main" val="61776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0857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01281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33117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6667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15311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18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4387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58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8924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6317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096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12015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9914560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6112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0332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3153939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9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235367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342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804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31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686642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623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Dark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563955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Light Tex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a:xfrm>
            <a:off x="302895" y="467360"/>
            <a:ext cx="11586211" cy="2854960"/>
          </a:xfrm>
        </p:spPr>
        <p:txBody>
          <a:bodyPr anchor="b">
            <a:noAutofit/>
          </a:bodyPr>
          <a:lstStyle>
            <a:lvl1pPr algn="ctr">
              <a:defRPr sz="6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E562B21-83B6-4256-AE0B-B5DF7B508E0E}"/>
              </a:ext>
            </a:extLst>
          </p:cNvPr>
          <p:cNvSpPr>
            <a:spLocks noGrp="1"/>
          </p:cNvSpPr>
          <p:nvPr>
            <p:ph type="body" idx="1"/>
          </p:nvPr>
        </p:nvSpPr>
        <p:spPr>
          <a:xfrm>
            <a:off x="302895" y="3384125"/>
            <a:ext cx="11586211" cy="1990515"/>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91727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ngle Title">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40630385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2173848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Angle Title - Dark">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BAFD9F-06A4-4DA5-95EA-97753BB449B6}"/>
              </a:ext>
            </a:extLst>
          </p:cNvPr>
          <p:cNvSpPr/>
          <p:nvPr userDrawn="1"/>
        </p:nvSpPr>
        <p:spPr>
          <a:xfrm>
            <a:off x="10988040" y="0"/>
            <a:ext cx="1203960" cy="642112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760BAC6F-F25D-485A-9980-15DA976F3D4D}"/>
              </a:ext>
            </a:extLst>
          </p:cNvPr>
          <p:cNvSpPr/>
          <p:nvPr userDrawn="1"/>
        </p:nvSpPr>
        <p:spPr>
          <a:xfrm rot="16200000">
            <a:off x="4480560" y="-86360"/>
            <a:ext cx="6421120" cy="6593840"/>
          </a:xfrm>
          <a:prstGeom prst="rtTriangle">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B9144-065C-484E-97D9-901E0E241CE8}"/>
              </a:ext>
            </a:extLst>
          </p:cNvPr>
          <p:cNvSpPr>
            <a:spLocks noGrp="1"/>
          </p:cNvSpPr>
          <p:nvPr userDrawn="1">
            <p:ph type="title"/>
          </p:nvPr>
        </p:nvSpPr>
        <p:spPr>
          <a:xfrm>
            <a:off x="497840" y="457200"/>
            <a:ext cx="7813040" cy="2367280"/>
          </a:xfrm>
        </p:spPr>
        <p:txBody>
          <a:bodyPr anchor="b">
            <a:noAutofit/>
          </a:bodyPr>
          <a:lstStyle>
            <a:lvl1pPr>
              <a:defRPr sz="44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EF2A93BD-5BF8-4907-BFB7-BD4F0F70BF73}"/>
              </a:ext>
            </a:extLst>
          </p:cNvPr>
          <p:cNvSpPr>
            <a:spLocks noGrp="1"/>
          </p:cNvSpPr>
          <p:nvPr userDrawn="1">
            <p:ph type="body" sz="half" idx="2"/>
          </p:nvPr>
        </p:nvSpPr>
        <p:spPr>
          <a:xfrm>
            <a:off x="497840" y="2824480"/>
            <a:ext cx="7813040" cy="1083628"/>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1140373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2656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Light Text">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B574-9B87-4DD9-99AA-BBB9DC2EF9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414289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951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Light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48938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Header Bar Light">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14015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Header Bar Dark">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1B7091-ACF2-443A-96DD-C114650BB74F}"/>
              </a:ext>
            </a:extLst>
          </p:cNvPr>
          <p:cNvSpPr/>
          <p:nvPr userDrawn="1"/>
        </p:nvSpPr>
        <p:spPr>
          <a:xfrm flipV="1">
            <a:off x="0" y="985520"/>
            <a:ext cx="12192000" cy="5435600"/>
          </a:xfrm>
          <a:prstGeom prst="rect">
            <a:avLst/>
          </a:prstGeom>
          <a:solidFill>
            <a:srgbClr val="0808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60662-873C-4690-9EE9-CB9542932F09}"/>
              </a:ext>
            </a:extLst>
          </p:cNvPr>
          <p:cNvSpPr>
            <a:spLocks noGrp="1"/>
          </p:cNvSpPr>
          <p:nvPr>
            <p:ph type="title"/>
          </p:nvPr>
        </p:nvSpPr>
        <p:spPr>
          <a:xfrm>
            <a:off x="302895" y="0"/>
            <a:ext cx="11586211" cy="985520"/>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76A76D-D87E-418F-9A6C-A06880159AB8}"/>
              </a:ext>
            </a:extLst>
          </p:cNvPr>
          <p:cNvSpPr>
            <a:spLocks noGrp="1"/>
          </p:cNvSpPr>
          <p:nvPr>
            <p:ph idx="1"/>
          </p:nvPr>
        </p:nvSpPr>
        <p:spPr>
          <a:xfrm>
            <a:off x="302894" y="1213989"/>
            <a:ext cx="11586211" cy="50441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60540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Half Block, 2 Columns">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A7923F-AB93-4BAB-9674-B9935D45FD51}"/>
              </a:ext>
            </a:extLst>
          </p:cNvPr>
          <p:cNvSpPr/>
          <p:nvPr userDrawn="1"/>
        </p:nvSpPr>
        <p:spPr>
          <a:xfrm>
            <a:off x="5892800" y="0"/>
            <a:ext cx="6299200" cy="6421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21173" y="523108"/>
            <a:ext cx="5716905" cy="801388"/>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4" y="1421086"/>
            <a:ext cx="5424169"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784862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Pointy, 2 Columns">
    <p:bg>
      <p:bgPr>
        <a:solidFill>
          <a:schemeClr val="accent1">
            <a:lumMod val="50000"/>
          </a:schemeClr>
        </a:solidFill>
        <a:effectLst/>
      </p:bgPr>
    </p:bg>
    <p:spTree>
      <p:nvGrpSpPr>
        <p:cNvPr id="1" name=""/>
        <p:cNvGrpSpPr/>
        <p:nvPr/>
      </p:nvGrpSpPr>
      <p:grpSpPr>
        <a:xfrm>
          <a:off x="0" y="0"/>
          <a:ext cx="0" cy="0"/>
          <a:chOff x="0" y="0"/>
          <a:chExt cx="0" cy="0"/>
        </a:xfrm>
      </p:grpSpPr>
      <p:sp>
        <p:nvSpPr>
          <p:cNvPr id="8" name="Shape 687">
            <a:extLst>
              <a:ext uri="{FF2B5EF4-FFF2-40B4-BE49-F238E27FC236}">
                <a16:creationId xmlns:a16="http://schemas.microsoft.com/office/drawing/2014/main" id="{E7E7ACE9-181C-4D5B-B50E-55E3FDF4549D}"/>
              </a:ext>
            </a:extLst>
          </p:cNvPr>
          <p:cNvSpPr/>
          <p:nvPr userDrawn="1"/>
        </p:nvSpPr>
        <p:spPr>
          <a:xfrm>
            <a:off x="0" y="0"/>
            <a:ext cx="6172200" cy="6421120"/>
          </a:xfrm>
          <a:prstGeom prst="homePlate">
            <a:avLst>
              <a:gd name="adj" fmla="val 12698"/>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2" name="Title 1">
            <a:extLst>
              <a:ext uri="{FF2B5EF4-FFF2-40B4-BE49-F238E27FC236}">
                <a16:creationId xmlns:a16="http://schemas.microsoft.com/office/drawing/2014/main" id="{BB4C19CA-663D-4EC5-8EE9-B7C7D89DDA1D}"/>
              </a:ext>
            </a:extLst>
          </p:cNvPr>
          <p:cNvSpPr>
            <a:spLocks noGrp="1"/>
          </p:cNvSpPr>
          <p:nvPr>
            <p:ph type="title"/>
          </p:nvPr>
        </p:nvSpPr>
        <p:spPr>
          <a:xfrm>
            <a:off x="311341" y="523108"/>
            <a:ext cx="5716905" cy="801388"/>
          </a:xfrm>
        </p:spPr>
        <p:txBody>
          <a:bodyPr>
            <a:normAutofit/>
          </a:bodyPr>
          <a:lstStyle>
            <a:lvl1pP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DAE740A-D188-4C21-BC18-1DB8ED28EE40}"/>
              </a:ext>
            </a:extLst>
          </p:cNvPr>
          <p:cNvSpPr>
            <a:spLocks noGrp="1"/>
          </p:cNvSpPr>
          <p:nvPr>
            <p:ph sz="half" idx="1"/>
          </p:nvPr>
        </p:nvSpPr>
        <p:spPr>
          <a:xfrm>
            <a:off x="302895" y="1421086"/>
            <a:ext cx="5181600" cy="465459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BDD5BD6-F991-49C2-A858-8F09F18A0527}"/>
              </a:ext>
            </a:extLst>
          </p:cNvPr>
          <p:cNvSpPr>
            <a:spLocks noGrp="1"/>
          </p:cNvSpPr>
          <p:nvPr>
            <p:ph sz="half" idx="2"/>
          </p:nvPr>
        </p:nvSpPr>
        <p:spPr>
          <a:xfrm>
            <a:off x="6299199" y="1421085"/>
            <a:ext cx="5716905" cy="46545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3516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5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58" y="3493674"/>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normAutofit/>
          </a:bodyPr>
          <a:lstStyle>
            <a:lvl1pPr marL="0" indent="0" algn="ctr" defTabSz="914400" rtl="0" eaLnBrk="1" latinLnBrk="0" hangingPunct="1">
              <a:buNone/>
              <a:defRPr lang="en-US" sz="2800"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normAutofit/>
          </a:bodyPr>
          <a:lstStyle>
            <a:lvl1pPr algn="ctr">
              <a:defRPr lang="en-US" sz="2800" b="1" kern="1200" dirty="0">
                <a:solidFill>
                  <a:schemeClr val="tx1"/>
                </a:solidFill>
                <a:latin typeface="+mj-lt"/>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480131"/>
          </a:xfrm>
        </p:spPr>
        <p:txBody>
          <a:bodyPr vert="horz" wrap="square" lIns="146304" tIns="45720" rIns="146304" bIns="45720" rtlCol="0">
            <a:spAutoFit/>
          </a:bodyPr>
          <a:lstStyle>
            <a:lvl1pPr marL="0" indent="0" algn="ctr">
              <a:buNone/>
              <a:defRPr lang="en-US" sz="2800" dirty="0">
                <a:solidFill>
                  <a:schemeClr val="tx1"/>
                </a:solidFill>
                <a:latin typeface="+mj-lt"/>
                <a:ea typeface="Segoe UI Black" panose="020B0A02040204020203" pitchFamily="34" charset="0"/>
                <a:cs typeface="Segoe UI Black" panose="020B0A02040204020203" pitchFamily="34" charset="0"/>
              </a:defRPr>
            </a:lvl1pPr>
          </a:lstStyle>
          <a:p>
            <a:pPr lvl="0" algn="ctr"/>
            <a:r>
              <a:rPr lang="en-US" dirty="0"/>
              <a:t>#</a:t>
            </a:r>
          </a:p>
        </p:txBody>
      </p:sp>
      <p:sp>
        <p:nvSpPr>
          <p:cNvPr id="22" name="Content Placeholder 2">
            <a:extLst>
              <a:ext uri="{FF2B5EF4-FFF2-40B4-BE49-F238E27FC236}">
                <a16:creationId xmlns:a16="http://schemas.microsoft.com/office/drawing/2014/main" id="{5D3BEB28-04D1-4C42-920A-C5326C08E005}"/>
              </a:ext>
            </a:extLst>
          </p:cNvPr>
          <p:cNvSpPr>
            <a:spLocks noGrp="1"/>
          </p:cNvSpPr>
          <p:nvPr>
            <p:ph idx="23"/>
          </p:nvPr>
        </p:nvSpPr>
        <p:spPr>
          <a:xfrm>
            <a:off x="2483635"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4898612"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7313589" y="3493673"/>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728566" y="3493672"/>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520639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32000">
                                          <p:cBhvr additive="base">
                                            <p:cTn id="3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14:presetBounceEnd="32000">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14:bounceEnd="32000">
                                          <p:cBhvr additive="base">
                                            <p:cTn id="4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14:presetBounceEnd="32000">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14:bounceEnd="32000">
                                          <p:cBhvr additive="base">
                                            <p:cTn id="5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ppt_x"/>
                                              </p:val>
                                            </p:tav>
                                            <p:tav tm="100000">
                                              <p:val>
                                                <p:strVal val="#ppt_x"/>
                                              </p:val>
                                            </p:tav>
                                          </p:tavLst>
                                        </p:anim>
                                        <p:anim calcmode="lin" valueType="num">
                                          <p:cBhvr additive="base">
                                            <p:cTn id="32" dur="7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decel="10000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750" fill="hold"/>
                                            <p:tgtEl>
                                              <p:spTgt spid="21"/>
                                            </p:tgtEl>
                                            <p:attrNameLst>
                                              <p:attrName>ppt_x</p:attrName>
                                            </p:attrNameLst>
                                          </p:cBhvr>
                                          <p:tavLst>
                                            <p:tav tm="0">
                                              <p:val>
                                                <p:strVal val="#ppt_x"/>
                                              </p:val>
                                            </p:tav>
                                            <p:tav tm="100000">
                                              <p:val>
                                                <p:strVal val="#ppt_x"/>
                                              </p:val>
                                            </p:tav>
                                          </p:tavLst>
                                        </p:anim>
                                        <p:anim calcmode="lin" valueType="num">
                                          <p:cBhvr additive="base">
                                            <p:cTn id="56" dur="75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750" fill="hold"/>
                                            <p:tgtEl>
                                              <p:spTgt spid="22"/>
                                            </p:tgtEl>
                                            <p:attrNameLst>
                                              <p:attrName>ppt_x</p:attrName>
                                            </p:attrNameLst>
                                          </p:cBhvr>
                                          <p:tavLst>
                                            <p:tav tm="0">
                                              <p:val>
                                                <p:strVal val="#ppt_x"/>
                                              </p:val>
                                            </p:tav>
                                            <p:tav tm="100000">
                                              <p:val>
                                                <p:strVal val="#ppt_x"/>
                                              </p:val>
                                            </p:tav>
                                          </p:tavLst>
                                        </p:anim>
                                        <p:anim calcmode="lin" valueType="num">
                                          <p:cBhvr additive="base">
                                            <p:cTn id="60" dur="75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750" fill="hold"/>
                                            <p:tgtEl>
                                              <p:spTgt spid="23"/>
                                            </p:tgtEl>
                                            <p:attrNameLst>
                                              <p:attrName>ppt_x</p:attrName>
                                            </p:attrNameLst>
                                          </p:cBhvr>
                                          <p:tavLst>
                                            <p:tav tm="0">
                                              <p:val>
                                                <p:strVal val="#ppt_x"/>
                                              </p:val>
                                            </p:tav>
                                            <p:tav tm="100000">
                                              <p:val>
                                                <p:strVal val="#ppt_x"/>
                                              </p:val>
                                            </p:tav>
                                          </p:tavLst>
                                        </p:anim>
                                        <p:anim calcmode="lin" valueType="num">
                                          <p:cBhvr additive="base">
                                            <p:cTn id="64" dur="75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750" fill="hold"/>
                                            <p:tgtEl>
                                              <p:spTgt spid="24"/>
                                            </p:tgtEl>
                                            <p:attrNameLst>
                                              <p:attrName>ppt_x</p:attrName>
                                            </p:attrNameLst>
                                          </p:cBhvr>
                                          <p:tavLst>
                                            <p:tav tm="0">
                                              <p:val>
                                                <p:strVal val="#ppt_x"/>
                                              </p:val>
                                            </p:tav>
                                            <p:tav tm="100000">
                                              <p:val>
                                                <p:strVal val="#ppt_x"/>
                                              </p:val>
                                            </p:tav>
                                          </p:tavLst>
                                        </p:anim>
                                        <p:anim calcmode="lin" valueType="num">
                                          <p:cBhvr additive="base">
                                            <p:cTn id="68" dur="75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750" fill="hold"/>
                                            <p:tgtEl>
                                              <p:spTgt spid="25"/>
                                            </p:tgtEl>
                                            <p:attrNameLst>
                                              <p:attrName>ppt_x</p:attrName>
                                            </p:attrNameLst>
                                          </p:cBhvr>
                                          <p:tavLst>
                                            <p:tav tm="0">
                                              <p:val>
                                                <p:strVal val="#ppt_x"/>
                                              </p:val>
                                            </p:tav>
                                            <p:tav tm="100000">
                                              <p:val>
                                                <p:strVal val="#ppt_x"/>
                                              </p:val>
                                            </p:tav>
                                          </p:tavLst>
                                        </p:anim>
                                        <p:anim calcmode="lin" valueType="num">
                                          <p:cBhvr additive="base">
                                            <p:cTn id="7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22" grpId="0" uiExpand="1">
            <p:tmplLst>
              <p:tmpl>
                <p:tnLst>
                  <p:par>
                    <p:cTn presetID="2" presetClass="entr" presetSubtype="4"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750" fill="hold"/>
                            <p:tgtEl>
                              <p:spTgt spid="22"/>
                            </p:tgtEl>
                            <p:attrNameLst>
                              <p:attrName>ppt_x</p:attrName>
                            </p:attrNameLst>
                          </p:cBhvr>
                          <p:tavLst>
                            <p:tav tm="0">
                              <p:val>
                                <p:strVal val="#ppt_x"/>
                              </p:val>
                            </p:tav>
                            <p:tav tm="100000">
                              <p:val>
                                <p:strVal val="#ppt_x"/>
                              </p:val>
                            </p:tav>
                          </p:tavLst>
                        </p:anim>
                        <p:anim calcmode="lin" valueType="num">
                          <p:cBhvr additive="base">
                            <p:cTn dur="75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4 Pillars">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170" y="3167100"/>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619432"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614263"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624601" y="3055492"/>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9" name="Content Placeholder 2"/>
          <p:cNvSpPr>
            <a:spLocks noGrp="1"/>
          </p:cNvSpPr>
          <p:nvPr>
            <p:ph idx="20" hasCustomPrompt="1"/>
          </p:nvPr>
        </p:nvSpPr>
        <p:spPr>
          <a:xfrm>
            <a:off x="3396001"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6390832"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3" name="Content Placeholder 2">
            <a:extLst>
              <a:ext uri="{FF2B5EF4-FFF2-40B4-BE49-F238E27FC236}">
                <a16:creationId xmlns:a16="http://schemas.microsoft.com/office/drawing/2014/main" id="{C2507C0B-77BF-4981-8E39-29AA7909911E}"/>
              </a:ext>
            </a:extLst>
          </p:cNvPr>
          <p:cNvSpPr>
            <a:spLocks noGrp="1"/>
          </p:cNvSpPr>
          <p:nvPr>
            <p:ph idx="24"/>
          </p:nvPr>
        </p:nvSpPr>
        <p:spPr>
          <a:xfrm>
            <a:off x="3396001"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6390832" y="3167099"/>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9385663" y="3167098"/>
            <a:ext cx="237744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hasCustomPrompt="1"/>
          </p:nvPr>
        </p:nvSpPr>
        <p:spPr>
          <a:xfrm>
            <a:off x="401170" y="2250822"/>
            <a:ext cx="237744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1" name="Content Placeholder 2"/>
          <p:cNvSpPr>
            <a:spLocks noGrp="1"/>
          </p:cNvSpPr>
          <p:nvPr>
            <p:ph idx="22" hasCustomPrompt="1"/>
          </p:nvPr>
        </p:nvSpPr>
        <p:spPr>
          <a:xfrm>
            <a:off x="9385663" y="2250822"/>
            <a:ext cx="237744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165312931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2000">
                                          <p:cBhvr additive="base">
                                            <p:cTn id="25"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32000">
                                          <p:cBhvr additive="base">
                                            <p:cTn id="39"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14:bounceEnd="32000">
                                          <p:cBhvr additive="base">
                                            <p:cTn id="53"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ppt_x"/>
                                              </p:val>
                                            </p:tav>
                                            <p:tav tm="100000">
                                              <p:val>
                                                <p:strVal val="#ppt_x"/>
                                              </p:val>
                                            </p:tav>
                                          </p:tavLst>
                                        </p:anim>
                                        <p:anim calcmode="lin" valueType="num">
                                          <p:cBhvr additive="base">
                                            <p:cTn id="26" dur="75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750" fill="hold"/>
                                            <p:tgtEl>
                                              <p:spTgt spid="24"/>
                                            </p:tgtEl>
                                            <p:attrNameLst>
                                              <p:attrName>ppt_x</p:attrName>
                                            </p:attrNameLst>
                                          </p:cBhvr>
                                          <p:tavLst>
                                            <p:tav tm="0">
                                              <p:val>
                                                <p:strVal val="#ppt_x"/>
                                              </p:val>
                                            </p:tav>
                                            <p:tav tm="100000">
                                              <p:val>
                                                <p:strVal val="#ppt_x"/>
                                              </p:val>
                                            </p:tav>
                                          </p:tavLst>
                                        </p:anim>
                                        <p:anim calcmode="lin" valueType="num">
                                          <p:cBhvr additive="base">
                                            <p:cTn id="44"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750" fill="hold"/>
                                            <p:tgtEl>
                                              <p:spTgt spid="21"/>
                                            </p:tgtEl>
                                            <p:attrNameLst>
                                              <p:attrName>ppt_x</p:attrName>
                                            </p:attrNameLst>
                                          </p:cBhvr>
                                          <p:tavLst>
                                            <p:tav tm="0">
                                              <p:val>
                                                <p:strVal val="#ppt_x"/>
                                              </p:val>
                                            </p:tav>
                                            <p:tav tm="100000">
                                              <p:val>
                                                <p:strVal val="#ppt_x"/>
                                              </p:val>
                                            </p:tav>
                                          </p:tavLst>
                                        </p:anim>
                                        <p:anim calcmode="lin" valueType="num">
                                          <p:cBhvr additive="base">
                                            <p:cTn id="54" dur="750" fill="hold"/>
                                            <p:tgtEl>
                                              <p:spTgt spid="21"/>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750" fill="hold"/>
                                            <p:tgtEl>
                                              <p:spTgt spid="25"/>
                                            </p:tgtEl>
                                            <p:attrNameLst>
                                              <p:attrName>ppt_x</p:attrName>
                                            </p:attrNameLst>
                                          </p:cBhvr>
                                          <p:tavLst>
                                            <p:tav tm="0">
                                              <p:val>
                                                <p:strVal val="#ppt_x"/>
                                              </p:val>
                                            </p:tav>
                                            <p:tav tm="100000">
                                              <p:val>
                                                <p:strVal val="#ppt_x"/>
                                              </p:val>
                                            </p:tav>
                                          </p:tavLst>
                                        </p:anim>
                                        <p:anim calcmode="lin" valueType="num">
                                          <p:cBhvr additive="base">
                                            <p:cTn id="58"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16" grpId="0" animBg="1"/>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3" grpId="0" uiExpand="1">
            <p:tmplLst>
              <p:tmpl>
                <p:tnLst>
                  <p:par>
                    <p:cTn presetID="2" presetClass="entr" presetSubtype="4" decel="10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50" fill="hold"/>
                            <p:tgtEl>
                              <p:spTgt spid="23"/>
                            </p:tgtEl>
                            <p:attrNameLst>
                              <p:attrName>ppt_x</p:attrName>
                            </p:attrNameLst>
                          </p:cBhvr>
                          <p:tavLst>
                            <p:tav tm="0">
                              <p:val>
                                <p:strVal val="#ppt_x"/>
                              </p:val>
                            </p:tav>
                            <p:tav tm="100000">
                              <p:val>
                                <p:strVal val="#ppt_x"/>
                              </p:val>
                            </p:tav>
                          </p:tavLst>
                        </p:anim>
                        <p:anim calcmode="lin" valueType="num">
                          <p:cBhvr additive="base">
                            <p:cTn dur="750" fill="hold"/>
                            <p:tgtEl>
                              <p:spTgt spid="23"/>
                            </p:tgtEl>
                            <p:attrNameLst>
                              <p:attrName>ppt_y</p:attrName>
                            </p:attrNameLst>
                          </p:cBhvr>
                          <p:tavLst>
                            <p:tav tm="0">
                              <p:val>
                                <p:strVal val="1+#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3 Pillars">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5308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8471262" y="3382066"/>
            <a:ext cx="310896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tx1"/>
                </a:solidFill>
                <a:latin typeface="+mn-lt"/>
                <a:cs typeface="Segoe UI Semilight" panose="020B0402040204020203" pitchFamily="34" charset="0"/>
              </a:defRPr>
            </a:lvl1pPr>
            <a:lvl2pPr marL="0" indent="0" algn="ctr">
              <a:buFontTx/>
              <a:buNone/>
              <a:defRPr sz="2200">
                <a:solidFill>
                  <a:schemeClr val="tx1"/>
                </a:solidFill>
                <a:latin typeface="+mn-lt"/>
                <a:cs typeface="Segoe UI Semilight" panose="020B0402040204020203" pitchFamily="34" charset="0"/>
              </a:defRPr>
            </a:lvl2pPr>
            <a:lvl3pPr marL="0" indent="0" algn="ctr">
              <a:buFontTx/>
              <a:buNone/>
              <a:defRPr sz="1800">
                <a:solidFill>
                  <a:schemeClr val="tx1"/>
                </a:solidFill>
                <a:latin typeface="+mn-lt"/>
              </a:defRPr>
            </a:lvl3pPr>
            <a:lvl4pPr marL="0" indent="0" algn="ctr">
              <a:buFontTx/>
              <a:buNone/>
              <a:defRPr sz="1800">
                <a:solidFill>
                  <a:schemeClr val="tx1"/>
                </a:solidFill>
                <a:latin typeface="+mn-lt"/>
              </a:defRPr>
            </a:lvl4pPr>
            <a:lvl5pPr marL="0" indent="0" algn="ctr">
              <a:buFontTx/>
              <a:buNone/>
              <a:defRPr sz="1600">
                <a:solidFill>
                  <a:schemeClr val="tx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88171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14:bounceEnd="32000">
                                          <p:cBhvr additive="base">
                                            <p:cTn id="39"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750" fill="hold"/>
                                            <p:tgtEl>
                                              <p:spTgt spid="24"/>
                                            </p:tgtEl>
                                            <p:attrNameLst>
                                              <p:attrName>ppt_x</p:attrName>
                                            </p:attrNameLst>
                                          </p:cBhvr>
                                          <p:tavLst>
                                            <p:tav tm="0">
                                              <p:val>
                                                <p:strVal val="#ppt_x"/>
                                              </p:val>
                                            </p:tav>
                                            <p:tav tm="100000">
                                              <p:val>
                                                <p:strVal val="#ppt_x"/>
                                              </p:val>
                                            </p:tav>
                                          </p:tavLst>
                                        </p:anim>
                                        <p:anim calcmode="lin" valueType="num">
                                          <p:cBhvr additive="base">
                                            <p:cTn id="30"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3 Pillars">
    <p:bg>
      <p:bgPr>
        <a:solidFill>
          <a:schemeClr val="accent5"/>
        </a:solidFill>
        <a:effectLst/>
      </p:bgPr>
    </p:bg>
    <p:spTree>
      <p:nvGrpSpPr>
        <p:cNvPr id="1" name=""/>
        <p:cNvGrpSpPr/>
        <p:nvPr/>
      </p:nvGrpSpPr>
      <p:grpSpPr>
        <a:xfrm>
          <a:off x="0" y="0"/>
          <a:ext cx="0" cy="0"/>
          <a:chOff x="0" y="0"/>
          <a:chExt cx="0" cy="0"/>
        </a:xfrm>
      </p:grpSpPr>
      <p:sp>
        <p:nvSpPr>
          <p:cNvPr id="21" name="Content Placeholder 2"/>
          <p:cNvSpPr>
            <a:spLocks noGrp="1"/>
          </p:cNvSpPr>
          <p:nvPr>
            <p:ph idx="22" hasCustomPrompt="1"/>
          </p:nvPr>
        </p:nvSpPr>
        <p:spPr>
          <a:xfrm>
            <a:off x="8288383" y="2577395"/>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17" name="Content Placeholder 2"/>
          <p:cNvSpPr>
            <a:spLocks noGrp="1"/>
          </p:cNvSpPr>
          <p:nvPr>
            <p:ph idx="18" hasCustomPrompt="1"/>
          </p:nvPr>
        </p:nvSpPr>
        <p:spPr>
          <a:xfrm>
            <a:off x="401170" y="2577396"/>
            <a:ext cx="3474720" cy="840230"/>
          </a:xfrm>
        </p:spPr>
        <p:txBody>
          <a:bodyPr lIns="146304" rIns="146304"/>
          <a:lstStyle>
            <a:lvl1pPr marL="0" indent="0" algn="ctr" defTabSz="914400" rtl="0" eaLnBrk="1" latinLnBrk="0" hangingPunct="1">
              <a:buNone/>
              <a:defRPr lang="en-US" sz="5400" kern="12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20" name="Content Placeholder 2"/>
          <p:cNvSpPr>
            <a:spLocks noGrp="1"/>
          </p:cNvSpPr>
          <p:nvPr>
            <p:ph idx="21" hasCustomPrompt="1"/>
          </p:nvPr>
        </p:nvSpPr>
        <p:spPr>
          <a:xfrm>
            <a:off x="4344776" y="2577396"/>
            <a:ext cx="3474720" cy="840230"/>
          </a:xfrm>
        </p:spPr>
        <p:txBody>
          <a:bodyPr vert="horz" wrap="square" lIns="146304" tIns="45720" rIns="146304" bIns="45720" rtlCol="0">
            <a:spAutoFit/>
          </a:bodyPr>
          <a:lstStyle>
            <a:lvl1pPr marL="0" indent="0" algn="ctr">
              <a:buNone/>
              <a:defRPr lang="en-US" sz="54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3" name="Content Placeholder 2"/>
          <p:cNvSpPr>
            <a:spLocks noGrp="1"/>
          </p:cNvSpPr>
          <p:nvPr>
            <p:ph idx="1"/>
          </p:nvPr>
        </p:nvSpPr>
        <p:spPr>
          <a:xfrm>
            <a:off x="401170" y="3493674"/>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629770" y="3382066"/>
            <a:ext cx="30175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userDrawn="1"/>
        </p:nvSpPr>
        <p:spPr>
          <a:xfrm>
            <a:off x="45308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ectangle 14"/>
          <p:cNvSpPr/>
          <p:nvPr userDrawn="1"/>
        </p:nvSpPr>
        <p:spPr>
          <a:xfrm>
            <a:off x="8471262" y="3382066"/>
            <a:ext cx="31089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24" name="Content Placeholder 2">
            <a:extLst>
              <a:ext uri="{FF2B5EF4-FFF2-40B4-BE49-F238E27FC236}">
                <a16:creationId xmlns:a16="http://schemas.microsoft.com/office/drawing/2014/main" id="{B2337D69-CD7F-4098-AC19-405A8092AC75}"/>
              </a:ext>
            </a:extLst>
          </p:cNvPr>
          <p:cNvSpPr>
            <a:spLocks noGrp="1"/>
          </p:cNvSpPr>
          <p:nvPr>
            <p:ph idx="25"/>
          </p:nvPr>
        </p:nvSpPr>
        <p:spPr>
          <a:xfrm>
            <a:off x="4344776" y="3493673"/>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a:extLst>
              <a:ext uri="{FF2B5EF4-FFF2-40B4-BE49-F238E27FC236}">
                <a16:creationId xmlns:a16="http://schemas.microsoft.com/office/drawing/2014/main" id="{78331A1A-555C-4ED6-9821-A871C182E5A3}"/>
              </a:ext>
            </a:extLst>
          </p:cNvPr>
          <p:cNvSpPr>
            <a:spLocks noGrp="1"/>
          </p:cNvSpPr>
          <p:nvPr>
            <p:ph idx="26"/>
          </p:nvPr>
        </p:nvSpPr>
        <p:spPr>
          <a:xfrm>
            <a:off x="8288383" y="3499109"/>
            <a:ext cx="3474720" cy="2226763"/>
          </a:xfrm>
        </p:spPr>
        <p:txBody>
          <a:bodyPr lIns="146304" rIns="146304"/>
          <a:lstStyle>
            <a:lvl1pPr marL="0" indent="0" algn="ctr">
              <a:buFontTx/>
              <a:buNone/>
              <a:defRPr sz="2200">
                <a:solidFill>
                  <a:schemeClr val="bg1"/>
                </a:solidFill>
                <a:latin typeface="+mn-lt"/>
                <a:cs typeface="Segoe UI Semilight" panose="020B0402040204020203" pitchFamily="34" charset="0"/>
              </a:defRPr>
            </a:lvl1pPr>
            <a:lvl2pPr marL="0" indent="0" algn="ctr">
              <a:buFontTx/>
              <a:buNone/>
              <a:defRPr sz="2200">
                <a:solidFill>
                  <a:schemeClr val="bg1"/>
                </a:solidFill>
                <a:latin typeface="+mn-lt"/>
                <a:cs typeface="Segoe UI Semilight" panose="020B0402040204020203" pitchFamily="34" charset="0"/>
              </a:defRPr>
            </a:lvl2pPr>
            <a:lvl3pPr marL="0" indent="0" algn="ctr">
              <a:buFontTx/>
              <a:buNone/>
              <a:defRPr sz="1800">
                <a:solidFill>
                  <a:schemeClr val="bg1"/>
                </a:solidFill>
                <a:latin typeface="+mn-lt"/>
              </a:defRPr>
            </a:lvl3pPr>
            <a:lvl4pPr marL="0" indent="0" algn="ctr">
              <a:buFontTx/>
              <a:buNone/>
              <a:defRPr sz="1800">
                <a:solidFill>
                  <a:schemeClr val="bg1"/>
                </a:solidFill>
                <a:latin typeface="+mn-lt"/>
              </a:defRPr>
            </a:lvl4pPr>
            <a:lvl5pPr marL="0" indent="0" algn="ctr">
              <a:buFontTx/>
              <a:buNone/>
              <a:defRPr sz="1600">
                <a:solidFill>
                  <a:schemeClr val="bg1"/>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49111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2000">
                                          <p:cBhvr additive="base">
                                            <p:cTn id="25"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14:presetBounceEnd="32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32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12" grpId="0" animBg="1"/>
          <p:bldP spid="14" grpId="0" animBg="1"/>
          <p:bldP spid="15" grpId="0" animBg="1"/>
          <p:bldP spid="24" grpId="0" uiExpand="1">
            <p:tmplLst>
              <p:tmpl>
                <p:tnLst>
                  <p:par>
                    <p:cTn presetID="2" presetClass="entr" presetSubtype="4" decel="10000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750" fill="hold"/>
                            <p:tgtEl>
                              <p:spTgt spid="24"/>
                            </p:tgtEl>
                            <p:attrNameLst>
                              <p:attrName>ppt_x</p:attrName>
                            </p:attrNameLst>
                          </p:cBhvr>
                          <p:tavLst>
                            <p:tav tm="0">
                              <p:val>
                                <p:strVal val="#ppt_x"/>
                              </p:val>
                            </p:tav>
                            <p:tav tm="100000">
                              <p:val>
                                <p:strVal val="#ppt_x"/>
                              </p:val>
                            </p:tav>
                          </p:tavLst>
                        </p:anim>
                        <p:anim calcmode="lin" valueType="num">
                          <p:cBhvr additive="base">
                            <p:cTn dur="750" fill="hold"/>
                            <p:tgtEl>
                              <p:spTgt spid="24"/>
                            </p:tgtEl>
                            <p:attrNameLst>
                              <p:attrName>ppt_y</p:attrName>
                            </p:attrNameLst>
                          </p:cBhvr>
                          <p:tavLst>
                            <p:tav tm="0">
                              <p:val>
                                <p:strVal val="1+#ppt_h/2"/>
                              </p:val>
                            </p:tav>
                            <p:tav tm="100000">
                              <p:val>
                                <p:strVal val="#ppt_y"/>
                              </p:val>
                            </p:tav>
                          </p:tavLst>
                        </p:anim>
                      </p:childTnLst>
                    </p:cTn>
                  </p:par>
                </p:tnLst>
              </p:tmpl>
            </p:tmplLst>
          </p:bldP>
          <p:bldP spid="25" grpId="0" uiExpand="1">
            <p:tmplLst>
              <p:tmpl>
                <p:tnLst>
                  <p:par>
                    <p:cTn presetID="2" presetClass="entr" presetSubtype="4"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750" fill="hold"/>
                            <p:tgtEl>
                              <p:spTgt spid="25"/>
                            </p:tgtEl>
                            <p:attrNameLst>
                              <p:attrName>ppt_x</p:attrName>
                            </p:attrNameLst>
                          </p:cBhvr>
                          <p:tavLst>
                            <p:tav tm="0">
                              <p:val>
                                <p:strVal val="#ppt_x"/>
                              </p:val>
                            </p:tav>
                            <p:tav tm="100000">
                              <p:val>
                                <p:strVal val="#ppt_x"/>
                              </p:val>
                            </p:tav>
                          </p:tavLst>
                        </p:anim>
                        <p:anim calcmode="lin" valueType="num">
                          <p:cBhvr additive="base">
                            <p:cTn dur="750" fill="hold"/>
                            <p:tgtEl>
                              <p:spTgt spid="25"/>
                            </p:tgtEl>
                            <p:attrNameLst>
                              <p:attrName>ppt_y</p:attrName>
                            </p:attrNameLst>
                          </p:cBhvr>
                          <p:tavLst>
                            <p:tav tm="0">
                              <p:val>
                                <p:strVal val="1+#ppt_h/2"/>
                              </p:val>
                            </p:tav>
                            <p:tav tm="100000">
                              <p:val>
                                <p:strVal val="#ppt_y"/>
                              </p:val>
                            </p:tav>
                          </p:tavLst>
                        </p:anim>
                      </p:childTnLst>
                    </p:cTn>
                  </p:par>
                </p:tnLst>
              </p:tmpl>
            </p:tmplLst>
          </p:bldP>
        </p:bldLst>
      </p:timing>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152191"/>
            <a:ext cx="8097838" cy="369332"/>
          </a:xfrm>
        </p:spPr>
        <p:txBody>
          <a:bodyPr/>
          <a:lstStyle>
            <a:lvl1pPr marL="0" indent="0" algn="r">
              <a:spcBef>
                <a:spcPts val="0"/>
              </a:spcBef>
              <a:buNone/>
              <a:defRPr sz="2000">
                <a:solidFill>
                  <a:schemeClr val="accent1"/>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082800"/>
            <a:ext cx="11658600" cy="2468879"/>
          </a:xfrm>
        </p:spPr>
        <p:txBody>
          <a:bodyPr anchor="ctr"/>
          <a:lstStyle>
            <a:lvl1pPr marL="0" indent="0" algn="ctr">
              <a:spcBef>
                <a:spcPts val="0"/>
              </a:spcBef>
              <a:buNone/>
              <a:defRPr sz="3600" b="0" baseline="0">
                <a:solidFill>
                  <a:schemeClr val="tx1">
                    <a:lumMod val="75000"/>
                    <a:lumOff val="25000"/>
                  </a:schemeClr>
                </a:solidFill>
              </a:defRPr>
            </a:lvl1pPr>
            <a:lvl2pPr marL="457200" indent="0" algn="ctr">
              <a:spcBef>
                <a:spcPts val="0"/>
              </a:spcBef>
              <a:buNone/>
              <a:defRPr sz="3600" b="1">
                <a:solidFill>
                  <a:schemeClr val="tx1">
                    <a:lumMod val="75000"/>
                    <a:lumOff val="25000"/>
                  </a:schemeClr>
                </a:solidFill>
                <a:latin typeface="+mn-lt"/>
              </a:defRPr>
            </a:lvl2pPr>
          </a:lstStyle>
          <a:p>
            <a:pPr lvl="0"/>
            <a:r>
              <a:rPr lang="en-US" dirty="0"/>
              <a:t>“QUOTATION.”</a:t>
            </a:r>
          </a:p>
          <a:p>
            <a:pPr lvl="1"/>
            <a:r>
              <a:rPr lang="en-US" dirty="0"/>
              <a:t>BOLD</a:t>
            </a:r>
          </a:p>
        </p:txBody>
      </p:sp>
    </p:spTree>
    <p:extLst>
      <p:ext uri="{BB962C8B-B14F-4D97-AF65-F5344CB8AC3E}">
        <p14:creationId xmlns:p14="http://schemas.microsoft.com/office/powerpoint/2010/main" val="24622340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7349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urple Hea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5E3A436-1048-CA4E-9C3F-FCB70029503E}" type="slidenum">
              <a:rPr lang="en-US" smtClean="0"/>
              <a:pPr/>
              <a:t>‹#›</a:t>
            </a:fld>
            <a:endParaRPr lang="en-US" dirty="0"/>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r="-18"/>
          <a:stretch/>
        </p:blipFill>
        <p:spPr>
          <a:xfrm>
            <a:off x="0" y="957"/>
            <a:ext cx="12192000" cy="1731403"/>
          </a:xfrm>
          <a:prstGeom prst="rect">
            <a:avLst/>
          </a:prstGeom>
        </p:spPr>
      </p:pic>
      <p:sp>
        <p:nvSpPr>
          <p:cNvPr id="5" name="Text Placeholder 2"/>
          <p:cNvSpPr>
            <a:spLocks noGrp="1"/>
          </p:cNvSpPr>
          <p:nvPr>
            <p:ph type="body" sz="quarter" idx="11"/>
          </p:nvPr>
        </p:nvSpPr>
        <p:spPr>
          <a:xfrm>
            <a:off x="569918" y="2425908"/>
            <a:ext cx="10312537" cy="2880560"/>
          </a:xfrm>
          <a:prstGeom prst="rect">
            <a:avLst/>
          </a:prstGeom>
        </p:spPr>
        <p:txBody>
          <a:bodyPr vert="horz"/>
          <a:lstStyle>
            <a:lvl1pPr marL="457189" indent="-457189">
              <a:buClr>
                <a:schemeClr val="accent1"/>
              </a:buClr>
              <a:buFont typeface="Lucida Grande"/>
              <a:buChar char="›"/>
              <a:defRPr sz="2667">
                <a:latin typeface="Raleway"/>
                <a:cs typeface="Raleway"/>
              </a:defRPr>
            </a:lvl1pPr>
            <a:lvl2pPr marL="992693" indent="-457189">
              <a:buClr>
                <a:schemeClr val="accent1"/>
              </a:buClr>
              <a:buFont typeface="Lucida Grande"/>
              <a:buChar char="›"/>
              <a:tabLst/>
              <a:defRPr sz="2667">
                <a:latin typeface="Raleway"/>
                <a:cs typeface="Raleway"/>
              </a:defRPr>
            </a:lvl2pPr>
            <a:lvl3pPr marL="1447764" indent="-457189">
              <a:buClr>
                <a:schemeClr val="accent1"/>
              </a:buClr>
              <a:buFont typeface="Lucida Grande"/>
              <a:buChar char="›"/>
              <a:defRPr sz="2667">
                <a:latin typeface="Raleway"/>
                <a:cs typeface="Raleway"/>
              </a:defRPr>
            </a:lvl3pPr>
            <a:lvl4pPr marL="1983268" indent="-457189">
              <a:buClr>
                <a:schemeClr val="accent1"/>
              </a:buClr>
              <a:buFont typeface="Lucida Grande"/>
              <a:buChar char="›"/>
              <a:defRPr sz="2667">
                <a:latin typeface="Raleway"/>
                <a:cs typeface="Raleway"/>
              </a:defRPr>
            </a:lvl4pPr>
            <a:lvl5pPr marL="2438339" indent="-457189">
              <a:buClr>
                <a:schemeClr val="accent1"/>
              </a:buClr>
              <a:buFont typeface="Lucida Grande"/>
              <a:buChar char="›"/>
              <a:tabLst/>
              <a:defRPr sz="2667">
                <a:latin typeface="Raleway"/>
                <a:cs typeface="Raleway"/>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hape 349"/>
          <p:cNvSpPr txBox="1">
            <a:spLocks noGrp="1"/>
          </p:cNvSpPr>
          <p:nvPr>
            <p:ph type="title" hasCustomPrompt="1"/>
          </p:nvPr>
        </p:nvSpPr>
        <p:spPr>
          <a:xfrm>
            <a:off x="609600" y="565837"/>
            <a:ext cx="10972800" cy="2076523"/>
          </a:xfrm>
          <a:prstGeom prst="rect">
            <a:avLst/>
          </a:prstGeom>
        </p:spPr>
        <p:txBody>
          <a:bodyPr lIns="91425" tIns="91425" rIns="91425" bIns="91425" anchor="t" anchorCtr="0"/>
          <a:lstStyle>
            <a:lvl1pPr rtl="0">
              <a:spcBef>
                <a:spcPts val="0"/>
              </a:spcBef>
              <a:buNone/>
              <a:defRPr sz="3733">
                <a:solidFill>
                  <a:schemeClr val="bg1"/>
                </a:solidFill>
              </a:defRPr>
            </a:lvl1pPr>
            <a:lvl2pPr rtl="0">
              <a:spcBef>
                <a:spcPts val="0"/>
              </a:spcBef>
              <a:buNone/>
              <a:defRPr/>
            </a:lvl2pPr>
            <a:lvl3pPr rtl="0">
              <a:spcBef>
                <a:spcPts val="0"/>
              </a:spcBef>
              <a:buNone/>
              <a:defRPr/>
            </a:lvl3pPr>
            <a:lvl4pPr rtl="0">
              <a:spcBef>
                <a:spcPts val="0"/>
              </a:spcBef>
              <a:buNone/>
              <a:defRPr/>
            </a:lvl4pPr>
            <a:lvl5pPr rtl="0">
              <a:spcBef>
                <a:spcPts val="0"/>
              </a:spcBef>
              <a:buNone/>
              <a:defRPr/>
            </a:lvl5pPr>
            <a:lvl6pPr rtl="0">
              <a:spcBef>
                <a:spcPts val="0"/>
              </a:spcBef>
              <a:buNone/>
              <a:defRPr/>
            </a:lvl6pPr>
            <a:lvl7pPr rtl="0">
              <a:spcBef>
                <a:spcPts val="0"/>
              </a:spcBef>
              <a:buNone/>
              <a:defRPr/>
            </a:lvl7pPr>
            <a:lvl8pPr rtl="0">
              <a:spcBef>
                <a:spcPts val="0"/>
              </a:spcBef>
              <a:buNone/>
              <a:defRPr/>
            </a:lvl8pPr>
            <a:lvl9pPr>
              <a:spcBef>
                <a:spcPts val="0"/>
              </a:spcBef>
              <a:buNone/>
              <a:defRPr/>
            </a:lvl9pPr>
          </a:lstStyle>
          <a:p>
            <a:r>
              <a:rPr lang="en-US" dirty="0"/>
              <a:t>CLICK TO EDIT MASTER TITLE STYLE</a:t>
            </a:r>
            <a:endParaRPr dirty="0"/>
          </a:p>
        </p:txBody>
      </p:sp>
    </p:spTree>
    <p:extLst>
      <p:ext uri="{BB962C8B-B14F-4D97-AF65-F5344CB8AC3E}">
        <p14:creationId xmlns:p14="http://schemas.microsoft.com/office/powerpoint/2010/main" val="4116896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40" y="1189178"/>
            <a:ext cx="11653523" cy="2050989"/>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2" indent="0">
              <a:buNone/>
              <a:defRPr/>
            </a:lvl3pPr>
            <a:lvl4pPr marL="448182" indent="0">
              <a:buNone/>
              <a:defRPr/>
            </a:lvl4pPr>
            <a:lvl5pPr marL="6722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0809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7598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678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wo Column 2-color Non-bulleted">
    <p:bg>
      <p:bgPr>
        <a:solidFill>
          <a:srgbClr val="F8F8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2101986"/>
          </a:xfrm>
        </p:spPr>
        <p:txBody>
          <a:bodyPr wrap="square">
            <a:spAutoFit/>
          </a:bodyPr>
          <a:lstStyle>
            <a:lvl1pPr marL="0" indent="0">
              <a:spcBef>
                <a:spcPts val="1200"/>
              </a:spcBef>
              <a:buClr>
                <a:schemeClr val="tx1"/>
              </a:buClr>
              <a:buFont typeface="Wingdings" pitchFamily="2" charset="2"/>
              <a:buNone/>
              <a:defRPr sz="3137">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4119299"/>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thechriskent.com/"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twitter.com/thechriskent"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hyperlink" Target="https://thechriskent.com/" TargetMode="Externa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image" Target="../media/image2.sv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image" Target="../media/image1.png"/><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hyperlink" Target="https://twitter.com/thechriskent"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7277"/>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11597277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347852"/>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FF4D40-1C3B-451E-B422-C9A8F798820B}"/>
              </a:ext>
            </a:extLst>
          </p:cNvPr>
          <p:cNvSpPr/>
          <p:nvPr userDrawn="1"/>
        </p:nvSpPr>
        <p:spPr>
          <a:xfrm>
            <a:off x="0" y="6428456"/>
            <a:ext cx="12192000" cy="44005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
        <p:nvSpPr>
          <p:cNvPr id="2" name="Title Placeholder 1">
            <a:extLst>
              <a:ext uri="{FF2B5EF4-FFF2-40B4-BE49-F238E27FC236}">
                <a16:creationId xmlns:a16="http://schemas.microsoft.com/office/drawing/2014/main" id="{2E5FAD47-440E-4527-8F7A-F845E9986EAA}"/>
              </a:ext>
            </a:extLst>
          </p:cNvPr>
          <p:cNvSpPr>
            <a:spLocks noGrp="1"/>
          </p:cNvSpPr>
          <p:nvPr>
            <p:ph type="title"/>
          </p:nvPr>
        </p:nvSpPr>
        <p:spPr>
          <a:xfrm>
            <a:off x="302895" y="370708"/>
            <a:ext cx="11586211" cy="8013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2E7D5-EF94-4008-B819-C8ECB377B92E}"/>
              </a:ext>
            </a:extLst>
          </p:cNvPr>
          <p:cNvSpPr>
            <a:spLocks noGrp="1"/>
          </p:cNvSpPr>
          <p:nvPr>
            <p:ph type="body" idx="1"/>
          </p:nvPr>
        </p:nvSpPr>
        <p:spPr>
          <a:xfrm>
            <a:off x="302894" y="1418301"/>
            <a:ext cx="11586211" cy="48398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hlinkClick r:id="rId26"/>
            <a:extLst>
              <a:ext uri="{FF2B5EF4-FFF2-40B4-BE49-F238E27FC236}">
                <a16:creationId xmlns:a16="http://schemas.microsoft.com/office/drawing/2014/main" id="{4F664193-D8FD-497F-8788-2A35A3692092}"/>
              </a:ext>
            </a:extLst>
          </p:cNvPr>
          <p:cNvSpPr txBox="1"/>
          <p:nvPr userDrawn="1"/>
        </p:nvSpPr>
        <p:spPr>
          <a:xfrm>
            <a:off x="5553635" y="6430789"/>
            <a:ext cx="6630843" cy="400110"/>
          </a:xfrm>
          <a:prstGeom prst="rect">
            <a:avLst/>
          </a:prstGeom>
          <a:noFill/>
        </p:spPr>
        <p:txBody>
          <a:bodyPr wrap="square" rtlCol="0" anchor="b">
            <a:spAutoFit/>
          </a:bodyPr>
          <a:lstStyle/>
          <a:p>
            <a:pPr algn="r"/>
            <a:r>
              <a:rPr lang="en-US" sz="2000" spc="300" dirty="0">
                <a:solidFill>
                  <a:schemeClr val="bg1"/>
                </a:solidFill>
                <a:latin typeface="+mj-lt"/>
              </a:rPr>
              <a:t>theChrisKent.com</a:t>
            </a:r>
          </a:p>
        </p:txBody>
      </p:sp>
      <p:sp>
        <p:nvSpPr>
          <p:cNvPr id="10" name="TextBox 9">
            <a:hlinkClick r:id="rId27"/>
            <a:extLst>
              <a:ext uri="{FF2B5EF4-FFF2-40B4-BE49-F238E27FC236}">
                <a16:creationId xmlns:a16="http://schemas.microsoft.com/office/drawing/2014/main" id="{872F76B5-A432-41F0-B5A2-F343D5CCFD18}"/>
              </a:ext>
            </a:extLst>
          </p:cNvPr>
          <p:cNvSpPr txBox="1"/>
          <p:nvPr userDrawn="1"/>
        </p:nvSpPr>
        <p:spPr>
          <a:xfrm>
            <a:off x="177928" y="6446057"/>
            <a:ext cx="2382375" cy="400110"/>
          </a:xfrm>
          <a:prstGeom prst="rect">
            <a:avLst/>
          </a:prstGeom>
          <a:noFill/>
        </p:spPr>
        <p:txBody>
          <a:bodyPr wrap="square" rtlCol="0">
            <a:spAutoFit/>
          </a:bodyPr>
          <a:lstStyle/>
          <a:p>
            <a:pPr algn="ctr"/>
            <a:r>
              <a:rPr lang="en-US" sz="2000" spc="20" baseline="0" dirty="0">
                <a:solidFill>
                  <a:schemeClr val="bg1"/>
                </a:solidFill>
                <a:latin typeface="+mj-lt"/>
              </a:rPr>
              <a:t>aka.ms/sppnp</a:t>
            </a:r>
          </a:p>
        </p:txBody>
      </p:sp>
      <p:pic>
        <p:nvPicPr>
          <p:cNvPr id="6" name="Graphic 5">
            <a:extLst>
              <a:ext uri="{FF2B5EF4-FFF2-40B4-BE49-F238E27FC236}">
                <a16:creationId xmlns:a16="http://schemas.microsoft.com/office/drawing/2014/main" id="{EC4C135A-322C-4670-8ADB-2B0EFE325794}"/>
              </a:ext>
            </a:extLst>
          </p:cNvPr>
          <p:cNvPicPr>
            <a:picLocks noChangeAspect="1"/>
          </p:cNvPicPr>
          <p:nvPr userDrawn="1"/>
        </p:nvPicPr>
        <p:blipFill rotWithShape="1">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b="57272"/>
          <a:stretch/>
        </p:blipFill>
        <p:spPr>
          <a:xfrm>
            <a:off x="61340" y="6441675"/>
            <a:ext cx="416645" cy="416325"/>
          </a:xfrm>
          <a:prstGeom prst="rect">
            <a:avLst/>
          </a:prstGeom>
        </p:spPr>
      </p:pic>
    </p:spTree>
    <p:extLst>
      <p:ext uri="{BB962C8B-B14F-4D97-AF65-F5344CB8AC3E}">
        <p14:creationId xmlns:p14="http://schemas.microsoft.com/office/powerpoint/2010/main" val="239942599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347663" indent="-347663"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1pPr>
      <a:lvl2pPr marL="804863" indent="-347663"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Segoe UI Light" panose="020B0502040204020203" pitchFamily="34" charset="0"/>
          <a:ea typeface="+mn-ea"/>
          <a:cs typeface="Segoe UI Light" panose="020B0502040204020203" pitchFamily="34" charset="0"/>
        </a:defRPr>
      </a:lvl2pPr>
      <a:lvl3pPr marL="1262063" indent="-347663"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Segoe UI Light" panose="020B0502040204020203" pitchFamily="34" charset="0"/>
          <a:ea typeface="+mn-ea"/>
          <a:cs typeface="Segoe UI Light" panose="020B0502040204020203" pitchFamily="34" charset="0"/>
        </a:defRPr>
      </a:lvl3pPr>
      <a:lvl4pPr marL="17192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4pPr>
      <a:lvl5pPr marL="2176463" indent="-347663"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9.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4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27.svg"/><Relationship Id="rId21" Type="http://schemas.openxmlformats.org/officeDocument/2006/relationships/image" Target="../media/image45.svg"/><Relationship Id="rId7" Type="http://schemas.openxmlformats.org/officeDocument/2006/relationships/image" Target="../media/image31.svg"/><Relationship Id="rId12" Type="http://schemas.openxmlformats.org/officeDocument/2006/relationships/image" Target="../media/image36.png"/><Relationship Id="rId17" Type="http://schemas.openxmlformats.org/officeDocument/2006/relationships/image" Target="../media/image41.svg"/><Relationship Id="rId25" Type="http://schemas.openxmlformats.org/officeDocument/2006/relationships/image" Target="../media/image49.svg"/><Relationship Id="rId2" Type="http://schemas.openxmlformats.org/officeDocument/2006/relationships/image" Target="../media/image26.png"/><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svg"/><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image" Target="../media/image35.svg"/><Relationship Id="rId24" Type="http://schemas.openxmlformats.org/officeDocument/2006/relationships/image" Target="../media/image48.png"/><Relationship Id="rId5" Type="http://schemas.openxmlformats.org/officeDocument/2006/relationships/image" Target="../media/image29.svg"/><Relationship Id="rId15" Type="http://schemas.openxmlformats.org/officeDocument/2006/relationships/image" Target="../media/image39.svg"/><Relationship Id="rId23" Type="http://schemas.openxmlformats.org/officeDocument/2006/relationships/image" Target="../media/image47.svg"/><Relationship Id="rId28" Type="http://schemas.openxmlformats.org/officeDocument/2006/relationships/image" Target="../media/image52.png"/><Relationship Id="rId10" Type="http://schemas.openxmlformats.org/officeDocument/2006/relationships/image" Target="../media/image34.png"/><Relationship Id="rId19" Type="http://schemas.openxmlformats.org/officeDocument/2006/relationships/image" Target="../media/image43.sv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sv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1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9.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svg"/><Relationship Id="rId7" Type="http://schemas.openxmlformats.org/officeDocument/2006/relationships/image" Target="../media/image72.sv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 Id="rId9" Type="http://schemas.openxmlformats.org/officeDocument/2006/relationships/image" Target="../media/image74.svg"/></Relationships>
</file>

<file path=ppt/slides/_rels/slide2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0.xml"/><Relationship Id="rId5" Type="http://schemas.openxmlformats.org/officeDocument/2006/relationships/image" Target="../media/image85.pn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6.tiff"/><Relationship Id="rId3" Type="http://schemas.openxmlformats.org/officeDocument/2006/relationships/image" Target="../media/image87.tiff"/><Relationship Id="rId7" Type="http://schemas.openxmlformats.org/officeDocument/2006/relationships/image" Target="../media/image91.tiff"/><Relationship Id="rId12" Type="http://schemas.openxmlformats.org/officeDocument/2006/relationships/image" Target="../media/image95.png"/><Relationship Id="rId2" Type="http://schemas.openxmlformats.org/officeDocument/2006/relationships/image" Target="../media/image86.tiff"/><Relationship Id="rId1" Type="http://schemas.openxmlformats.org/officeDocument/2006/relationships/slideLayout" Target="../slideLayouts/slideLayout10.xml"/><Relationship Id="rId6" Type="http://schemas.openxmlformats.org/officeDocument/2006/relationships/image" Target="../media/image90.png"/><Relationship Id="rId11" Type="http://schemas.microsoft.com/office/2007/relationships/hdphoto" Target="../media/hdphoto2.wdp"/><Relationship Id="rId5" Type="http://schemas.openxmlformats.org/officeDocument/2006/relationships/image" Target="../media/image89.emf"/><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30.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6.tiff"/><Relationship Id="rId3" Type="http://schemas.openxmlformats.org/officeDocument/2006/relationships/image" Target="../media/image87.tiff"/><Relationship Id="rId7" Type="http://schemas.openxmlformats.org/officeDocument/2006/relationships/image" Target="../media/image91.tiff"/><Relationship Id="rId12" Type="http://schemas.openxmlformats.org/officeDocument/2006/relationships/image" Target="../media/image95.png"/><Relationship Id="rId2" Type="http://schemas.openxmlformats.org/officeDocument/2006/relationships/image" Target="../media/image86.tiff"/><Relationship Id="rId1" Type="http://schemas.openxmlformats.org/officeDocument/2006/relationships/slideLayout" Target="../slideLayouts/slideLayout10.xml"/><Relationship Id="rId6" Type="http://schemas.openxmlformats.org/officeDocument/2006/relationships/image" Target="../media/image90.png"/><Relationship Id="rId11" Type="http://schemas.microsoft.com/office/2007/relationships/hdphoto" Target="../media/hdphoto2.wdp"/><Relationship Id="rId5" Type="http://schemas.openxmlformats.org/officeDocument/2006/relationships/image" Target="../media/image89.emf"/><Relationship Id="rId15" Type="http://schemas.openxmlformats.org/officeDocument/2006/relationships/image" Target="../media/image98.sv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 Id="rId14" Type="http://schemas.openxmlformats.org/officeDocument/2006/relationships/image" Target="../media/image9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svg"/><Relationship Id="rId7" Type="http://schemas.openxmlformats.org/officeDocument/2006/relationships/image" Target="../media/image104.svg"/><Relationship Id="rId2" Type="http://schemas.openxmlformats.org/officeDocument/2006/relationships/image" Target="../media/image99.png"/><Relationship Id="rId1" Type="http://schemas.openxmlformats.org/officeDocument/2006/relationships/slideLayout" Target="../slideLayouts/slideLayout3.xml"/><Relationship Id="rId6" Type="http://schemas.openxmlformats.org/officeDocument/2006/relationships/image" Target="../media/image103.png"/><Relationship Id="rId11" Type="http://schemas.openxmlformats.org/officeDocument/2006/relationships/image" Target="../media/image33.svg"/><Relationship Id="rId5" Type="http://schemas.openxmlformats.org/officeDocument/2006/relationships/image" Target="../media/image102.svg"/><Relationship Id="rId10" Type="http://schemas.openxmlformats.org/officeDocument/2006/relationships/image" Target="../media/image32.png"/><Relationship Id="rId4" Type="http://schemas.openxmlformats.org/officeDocument/2006/relationships/image" Target="../media/image101.png"/><Relationship Id="rId9" Type="http://schemas.openxmlformats.org/officeDocument/2006/relationships/image" Target="../media/image106.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9.jpeg"/><Relationship Id="rId1" Type="http://schemas.openxmlformats.org/officeDocument/2006/relationships/slideLayout" Target="../slideLayouts/slideLayout12.xml"/><Relationship Id="rId4" Type="http://schemas.openxmlformats.org/officeDocument/2006/relationships/image" Target="../media/image114.png"/></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20.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0.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41.gif"/><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3.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44.gif"/><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3" Type="http://schemas.openxmlformats.org/officeDocument/2006/relationships/image" Target="../media/image145.sv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8.xml"/></Relationships>
</file>

<file path=ppt/slides/_rels/slide78.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image" Target="../media/image146.png"/><Relationship Id="rId1" Type="http://schemas.openxmlformats.org/officeDocument/2006/relationships/slideLayout" Target="../slideLayouts/slideLayout38.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79.xml.rels><?xml version="1.0" encoding="UTF-8" standalone="yes"?>
<Relationships xmlns="http://schemas.openxmlformats.org/package/2006/relationships"><Relationship Id="rId3" Type="http://schemas.openxmlformats.org/officeDocument/2006/relationships/hyperlink" Target="http://aka.ms/sppnp-videos" TargetMode="External"/><Relationship Id="rId2" Type="http://schemas.openxmlformats.org/officeDocument/2006/relationships/hyperlink" Target="https://dev.office.com/pnp"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4466-83E0-48EA-8E70-CC44A7D438D5}"/>
              </a:ext>
            </a:extLst>
          </p:cNvPr>
          <p:cNvSpPr>
            <a:spLocks noGrp="1"/>
          </p:cNvSpPr>
          <p:nvPr>
            <p:ph type="title"/>
          </p:nvPr>
        </p:nvSpPr>
        <p:spPr>
          <a:xfrm>
            <a:off x="302895" y="467360"/>
            <a:ext cx="11586211" cy="3546856"/>
          </a:xfrm>
        </p:spPr>
        <p:txBody>
          <a:bodyPr/>
          <a:lstStyle/>
          <a:p>
            <a:r>
              <a:rPr lang="en-US" sz="6000" dirty="0">
                <a:latin typeface="+mn-lt"/>
              </a:rPr>
              <a:t>Understanding</a:t>
            </a:r>
            <a:br>
              <a:rPr lang="en-US" dirty="0"/>
            </a:br>
            <a:r>
              <a:rPr lang="en-US" sz="1800" dirty="0"/>
              <a:t> </a:t>
            </a:r>
            <a:br>
              <a:rPr lang="en-US" dirty="0"/>
            </a:br>
            <a:r>
              <a:rPr lang="en-US" sz="8800" dirty="0"/>
              <a:t>SharePoint </a:t>
            </a:r>
            <a:br>
              <a:rPr lang="en-US" sz="8800" dirty="0"/>
            </a:br>
            <a:r>
              <a:rPr lang="en-US" sz="8800" dirty="0"/>
              <a:t>Framework Extensions</a:t>
            </a:r>
            <a:endParaRPr lang="en-US" dirty="0"/>
          </a:p>
        </p:txBody>
      </p:sp>
      <p:sp>
        <p:nvSpPr>
          <p:cNvPr id="3" name="Text Placeholder 2">
            <a:extLst>
              <a:ext uri="{FF2B5EF4-FFF2-40B4-BE49-F238E27FC236}">
                <a16:creationId xmlns:a16="http://schemas.microsoft.com/office/drawing/2014/main" id="{B0B10662-2D7B-4CA3-817E-4AA759FA2C7F}"/>
              </a:ext>
            </a:extLst>
          </p:cNvPr>
          <p:cNvSpPr>
            <a:spLocks noGrp="1"/>
          </p:cNvSpPr>
          <p:nvPr>
            <p:ph type="body" idx="1"/>
          </p:nvPr>
        </p:nvSpPr>
        <p:spPr>
          <a:xfrm>
            <a:off x="302895" y="4718304"/>
            <a:ext cx="11586211" cy="1499616"/>
          </a:xfrm>
        </p:spPr>
        <p:txBody>
          <a:bodyPr>
            <a:normAutofit/>
          </a:bodyPr>
          <a:lstStyle/>
          <a:p>
            <a:r>
              <a:rPr lang="en-US" sz="4800" dirty="0"/>
              <a:t>Chris Kent</a:t>
            </a:r>
          </a:p>
          <a:p>
            <a:r>
              <a:rPr lang="en-US" sz="1800" dirty="0"/>
              <a:t>Office 365 Practice Lead, DMI</a:t>
            </a:r>
          </a:p>
        </p:txBody>
      </p:sp>
    </p:spTree>
    <p:extLst>
      <p:ext uri="{BB962C8B-B14F-4D97-AF65-F5344CB8AC3E}">
        <p14:creationId xmlns:p14="http://schemas.microsoft.com/office/powerpoint/2010/main" val="123480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710356"/>
      </p:ext>
    </p:extLst>
  </p:cSld>
  <p:clrMapOvr>
    <a:masterClrMapping/>
  </p:clrMapOvr>
  <mc:AlternateContent xmlns:mc="http://schemas.openxmlformats.org/markup-compatibility/2006" xmlns:p14="http://schemas.microsoft.com/office/powerpoint/2010/main">
    <mc:Choice Requires="p14">
      <p:transition spd="med" p14:dur="700" advClick="0" advTm="500">
        <p:fade/>
      </p:transition>
    </mc:Choice>
    <mc:Fallback xmlns="">
      <p:transition spd="med" advClick="0" advTm="5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D0B83E-70B6-4FBC-BBFB-11FB3483B352}"/>
              </a:ext>
            </a:extLst>
          </p:cNvPr>
          <p:cNvSpPr>
            <a:spLocks noGrp="1"/>
          </p:cNvSpPr>
          <p:nvPr>
            <p:ph idx="4294967295"/>
          </p:nvPr>
        </p:nvSpPr>
        <p:spPr>
          <a:xfrm>
            <a:off x="527165" y="2364769"/>
            <a:ext cx="5910263" cy="733425"/>
          </a:xfrm>
        </p:spPr>
        <p:txBody>
          <a:bodyPr>
            <a:normAutofit/>
          </a:bodyPr>
          <a:lstStyle/>
          <a:p>
            <a:pPr marL="0" indent="0" algn="ctr">
              <a:buNone/>
            </a:pPr>
            <a:r>
              <a:rPr lang="en-US" sz="4000" dirty="0">
                <a:solidFill>
                  <a:schemeClr val="bg1"/>
                </a:solidFill>
              </a:rPr>
              <a:t>@theChrisKent</a:t>
            </a:r>
          </a:p>
        </p:txBody>
      </p:sp>
      <p:sp>
        <p:nvSpPr>
          <p:cNvPr id="4" name="Title 3">
            <a:extLst>
              <a:ext uri="{FF2B5EF4-FFF2-40B4-BE49-F238E27FC236}">
                <a16:creationId xmlns:a16="http://schemas.microsoft.com/office/drawing/2014/main" id="{976D5D95-C18E-46C6-9AC0-0A0E5F6A9FFB}"/>
              </a:ext>
            </a:extLst>
          </p:cNvPr>
          <p:cNvSpPr>
            <a:spLocks noGrp="1"/>
          </p:cNvSpPr>
          <p:nvPr>
            <p:ph type="title" idx="4294967295"/>
          </p:nvPr>
        </p:nvSpPr>
        <p:spPr>
          <a:xfrm>
            <a:off x="8484616" y="5313363"/>
            <a:ext cx="3704336" cy="801687"/>
          </a:xfrm>
        </p:spPr>
        <p:txBody>
          <a:bodyPr>
            <a:noAutofit/>
          </a:bodyPr>
          <a:lstStyle/>
          <a:p>
            <a:r>
              <a:rPr lang="en-US" sz="5400" dirty="0">
                <a:solidFill>
                  <a:schemeClr val="bg1"/>
                </a:solidFill>
              </a:rPr>
              <a:t>Chris Kent</a:t>
            </a:r>
          </a:p>
        </p:txBody>
      </p:sp>
      <p:pic>
        <p:nvPicPr>
          <p:cNvPr id="6" name="Picture 5" descr="Incredibly Handsome Man">
            <a:extLst>
              <a:ext uri="{FF2B5EF4-FFF2-40B4-BE49-F238E27FC236}">
                <a16:creationId xmlns:a16="http://schemas.microsoft.com/office/drawing/2014/main" id="{A5979121-E7A9-4BE3-BAF1-54F013B0EB34}"/>
              </a:ext>
            </a:extLst>
          </p:cNvPr>
          <p:cNvPicPr>
            <a:picLocks noChangeAspect="1"/>
          </p:cNvPicPr>
          <p:nvPr/>
        </p:nvPicPr>
        <p:blipFill>
          <a:blip r:embed="rId3"/>
          <a:stretch>
            <a:fillRect/>
          </a:stretch>
        </p:blipFill>
        <p:spPr>
          <a:xfrm>
            <a:off x="6652615" y="919592"/>
            <a:ext cx="3880396" cy="38231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http://cdn.madeby.hm/img/twitter-bird-white-on-blue-xl.png">
            <a:extLst>
              <a:ext uri="{FF2B5EF4-FFF2-40B4-BE49-F238E27FC236}">
                <a16:creationId xmlns:a16="http://schemas.microsoft.com/office/drawing/2014/main" id="{6A5D6851-EA20-47BF-8F67-1C36FF1A6C22}"/>
              </a:ext>
            </a:extLst>
          </p:cNvPr>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2702014" y="1084483"/>
            <a:ext cx="1417431" cy="114910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Line Arrow: Clockwise curve">
            <a:extLst>
              <a:ext uri="{FF2B5EF4-FFF2-40B4-BE49-F238E27FC236}">
                <a16:creationId xmlns:a16="http://schemas.microsoft.com/office/drawing/2014/main" id="{74567391-1DD3-437D-9EE0-42B71DCC82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596053">
            <a:off x="7566141" y="5032253"/>
            <a:ext cx="914400" cy="914400"/>
          </a:xfrm>
          <a:prstGeom prst="rect">
            <a:avLst/>
          </a:prstGeom>
        </p:spPr>
      </p:pic>
      <p:pic>
        <p:nvPicPr>
          <p:cNvPr id="18" name="Graphic 17" descr="Hamster">
            <a:extLst>
              <a:ext uri="{FF2B5EF4-FFF2-40B4-BE49-F238E27FC236}">
                <a16:creationId xmlns:a16="http://schemas.microsoft.com/office/drawing/2014/main" id="{113D147C-2272-44BC-8B2F-06EC943984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60541" y="3419605"/>
            <a:ext cx="1500376" cy="1500376"/>
          </a:xfrm>
          <a:prstGeom prst="rect">
            <a:avLst/>
          </a:prstGeom>
        </p:spPr>
      </p:pic>
      <p:sp>
        <p:nvSpPr>
          <p:cNvPr id="19" name="Content Placeholder 4">
            <a:extLst>
              <a:ext uri="{FF2B5EF4-FFF2-40B4-BE49-F238E27FC236}">
                <a16:creationId xmlns:a16="http://schemas.microsoft.com/office/drawing/2014/main" id="{859479E5-DC15-4960-83FF-FB6F95D240BD}"/>
              </a:ext>
            </a:extLst>
          </p:cNvPr>
          <p:cNvSpPr txBox="1">
            <a:spLocks/>
          </p:cNvSpPr>
          <p:nvPr/>
        </p:nvSpPr>
        <p:spPr>
          <a:xfrm>
            <a:off x="455295" y="4919981"/>
            <a:ext cx="5910870" cy="779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Segoe UI"/>
                <a:ea typeface="+mn-ea"/>
                <a:cs typeface="+mn-cs"/>
              </a:rPr>
              <a:t>theChrisKent.com</a:t>
            </a:r>
          </a:p>
        </p:txBody>
      </p:sp>
      <p:pic>
        <p:nvPicPr>
          <p:cNvPr id="9" name="Picture 8" descr="A close up of a sign&#10;&#10;Description generated with very high confidence">
            <a:extLst>
              <a:ext uri="{FF2B5EF4-FFF2-40B4-BE49-F238E27FC236}">
                <a16:creationId xmlns:a16="http://schemas.microsoft.com/office/drawing/2014/main" id="{8BFDD5A1-1724-4AAA-88C2-EF2B28740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87123" y="0"/>
            <a:ext cx="914402" cy="1447803"/>
          </a:xfrm>
          <a:prstGeom prst="rect">
            <a:avLst/>
          </a:prstGeom>
        </p:spPr>
      </p:pic>
    </p:spTree>
    <p:extLst>
      <p:ext uri="{BB962C8B-B14F-4D97-AF65-F5344CB8AC3E}">
        <p14:creationId xmlns:p14="http://schemas.microsoft.com/office/powerpoint/2010/main" val="9787481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1+#ppt_w/2"/>
                                          </p:val>
                                        </p:tav>
                                        <p:tav tm="100000">
                                          <p:val>
                                            <p:strVal val="#ppt_x"/>
                                          </p:val>
                                        </p:tav>
                                      </p:tavLst>
                                    </p:anim>
                                    <p:anim calcmode="lin" valueType="num">
                                      <p:cBhvr additive="base">
                                        <p:cTn id="12" dur="250" fill="hold"/>
                                        <p:tgtEl>
                                          <p:spTgt spid="9"/>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0"/>
                                  </p:stCondLst>
                                  <p:childTnLst>
                                    <p:animRot by="21600000">
                                      <p:cBhvr>
                                        <p:cTn id="14" dur="250" fill="hold"/>
                                        <p:tgtEl>
                                          <p:spTgt spid="6"/>
                                        </p:tgtEl>
                                        <p:attrNameLst>
                                          <p:attrName>r</p:attrName>
                                        </p:attrNameLst>
                                      </p:cBhvr>
                                    </p:animRot>
                                  </p:childTnLst>
                                </p:cTn>
                              </p:par>
                            </p:childTnLst>
                          </p:cTn>
                        </p:par>
                        <p:par>
                          <p:cTn id="15" fill="hold">
                            <p:stCondLst>
                              <p:cond delay="250"/>
                            </p:stCondLst>
                            <p:childTnLst>
                              <p:par>
                                <p:cTn id="16" presetID="32" presetClass="emph" presetSubtype="0" fill="hold" nodeType="afterEffect">
                                  <p:stCondLst>
                                    <p:cond delay="0"/>
                                  </p:stCondLst>
                                  <p:childTnLst>
                                    <p:animRot by="120000">
                                      <p:cBhvr>
                                        <p:cTn id="17" dur="1" fill="hold">
                                          <p:stCondLst>
                                            <p:cond delay="0"/>
                                          </p:stCondLst>
                                        </p:cTn>
                                        <p:tgtEl>
                                          <p:spTgt spid="6"/>
                                        </p:tgtEl>
                                        <p:attrNameLst>
                                          <p:attrName>r</p:attrName>
                                        </p:attrNameLst>
                                      </p:cBhvr>
                                    </p:animRot>
                                    <p:animRot by="-240000">
                                      <p:cBhvr>
                                        <p:cTn id="18" dur="2" fill="hold">
                                          <p:stCondLst>
                                            <p:cond delay="27"/>
                                          </p:stCondLst>
                                        </p:cTn>
                                        <p:tgtEl>
                                          <p:spTgt spid="6"/>
                                        </p:tgtEl>
                                        <p:attrNameLst>
                                          <p:attrName>r</p:attrName>
                                        </p:attrNameLst>
                                      </p:cBhvr>
                                    </p:animRot>
                                    <p:animRot by="240000">
                                      <p:cBhvr>
                                        <p:cTn id="19" dur="2" fill="hold">
                                          <p:stCondLst>
                                            <p:cond delay="53"/>
                                          </p:stCondLst>
                                        </p:cTn>
                                        <p:tgtEl>
                                          <p:spTgt spid="6"/>
                                        </p:tgtEl>
                                        <p:attrNameLst>
                                          <p:attrName>r</p:attrName>
                                        </p:attrNameLst>
                                      </p:cBhvr>
                                    </p:animRot>
                                    <p:animRot by="-240000">
                                      <p:cBhvr>
                                        <p:cTn id="20" dur="2" fill="hold">
                                          <p:stCondLst>
                                            <p:cond delay="80"/>
                                          </p:stCondLst>
                                        </p:cTn>
                                        <p:tgtEl>
                                          <p:spTgt spid="6"/>
                                        </p:tgtEl>
                                        <p:attrNameLst>
                                          <p:attrName>r</p:attrName>
                                        </p:attrNameLst>
                                      </p:cBhvr>
                                    </p:animRot>
                                    <p:animRot by="120000">
                                      <p:cBhvr>
                                        <p:cTn id="21" dur="2" fill="hold">
                                          <p:stCondLst>
                                            <p:cond delay="149"/>
                                          </p:stCondLst>
                                        </p:cTn>
                                        <p:tgtEl>
                                          <p:spTgt spid="6"/>
                                        </p:tgtEl>
                                        <p:attrNameLst>
                                          <p:attrName>r</p:attrName>
                                        </p:attrNameLst>
                                      </p:cBhvr>
                                    </p:animRot>
                                  </p:childTnLst>
                                </p:cTn>
                              </p:par>
                              <p:par>
                                <p:cTn id="22" presetID="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50" fill="hold"/>
                                        <p:tgtEl>
                                          <p:spTgt spid="4"/>
                                        </p:tgtEl>
                                        <p:attrNameLst>
                                          <p:attrName>ppt_x</p:attrName>
                                        </p:attrNameLst>
                                      </p:cBhvr>
                                      <p:tavLst>
                                        <p:tav tm="0">
                                          <p:val>
                                            <p:strVal val="1+#ppt_w/2"/>
                                          </p:val>
                                        </p:tav>
                                        <p:tav tm="100000">
                                          <p:val>
                                            <p:strVal val="#ppt_x"/>
                                          </p:val>
                                        </p:tav>
                                      </p:tavLst>
                                    </p:anim>
                                    <p:anim calcmode="lin" valueType="num">
                                      <p:cBhvr additive="base">
                                        <p:cTn id="25" dur="25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randombar(horizontal)">
                                      <p:cBhvr>
                                        <p:cTn id="33" dur="500"/>
                                        <p:tgtEl>
                                          <p:spTgt spid="5">
                                            <p:txEl>
                                              <p:pRg st="0" end="0"/>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par>
                          <p:cTn id="37" fill="hold">
                            <p:stCondLst>
                              <p:cond delay="1500"/>
                            </p:stCondLst>
                            <p:childTnLst>
                              <p:par>
                                <p:cTn id="38" presetID="14" presetClass="entr" presetSubtype="1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500"/>
                                        <p:tgtEl>
                                          <p:spTgt spid="18"/>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44"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p:bldP spid="1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0D21B-A172-47DE-9AB1-47FB20239434}"/>
              </a:ext>
            </a:extLst>
          </p:cNvPr>
          <p:cNvPicPr>
            <a:picLocks noChangeAspect="1"/>
          </p:cNvPicPr>
          <p:nvPr/>
        </p:nvPicPr>
        <p:blipFill rotWithShape="1">
          <a:blip r:embed="rId3">
            <a:extLst>
              <a:ext uri="{28A0092B-C50C-407E-A947-70E740481C1C}">
                <a14:useLocalDpi xmlns:a14="http://schemas.microsoft.com/office/drawing/2010/main" val="0"/>
              </a:ext>
            </a:extLst>
          </a:blip>
          <a:srcRect b="16371"/>
          <a:stretch/>
        </p:blipFill>
        <p:spPr>
          <a:xfrm>
            <a:off x="2886075" y="1833889"/>
            <a:ext cx="6419850" cy="2437486"/>
          </a:xfrm>
          <a:prstGeom prst="rect">
            <a:avLst/>
          </a:prstGeom>
        </p:spPr>
      </p:pic>
      <p:sp>
        <p:nvSpPr>
          <p:cNvPr id="6" name="TextBox 5">
            <a:extLst>
              <a:ext uri="{FF2B5EF4-FFF2-40B4-BE49-F238E27FC236}">
                <a16:creationId xmlns:a16="http://schemas.microsoft.com/office/drawing/2014/main" id="{CF5EBE44-2188-4595-B34D-18FD9136A430}"/>
              </a:ext>
            </a:extLst>
          </p:cNvPr>
          <p:cNvSpPr txBox="1"/>
          <p:nvPr/>
        </p:nvSpPr>
        <p:spPr>
          <a:xfrm>
            <a:off x="4073047" y="4271375"/>
            <a:ext cx="40459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Segoe UI"/>
                <a:ea typeface="+mn-ea"/>
                <a:cs typeface="+mn-cs"/>
              </a:rPr>
              <a:t>dminc.com</a:t>
            </a:r>
          </a:p>
        </p:txBody>
      </p:sp>
    </p:spTree>
    <p:extLst>
      <p:ext uri="{BB962C8B-B14F-4D97-AF65-F5344CB8AC3E}">
        <p14:creationId xmlns:p14="http://schemas.microsoft.com/office/powerpoint/2010/main" val="7576107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 name="Graphic 19" descr="Line Arrow: Slight curve">
            <a:extLst>
              <a:ext uri="{FF2B5EF4-FFF2-40B4-BE49-F238E27FC236}">
                <a16:creationId xmlns:a16="http://schemas.microsoft.com/office/drawing/2014/main" id="{BF6FC395-A176-4557-BAFF-0475AC2322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983654">
            <a:off x="2145914" y="2793622"/>
            <a:ext cx="6932679" cy="5047541"/>
          </a:xfrm>
          <a:prstGeom prst="rect">
            <a:avLst/>
          </a:prstGeom>
        </p:spPr>
      </p:pic>
      <p:sp>
        <p:nvSpPr>
          <p:cNvPr id="2" name="Title 1">
            <a:extLst>
              <a:ext uri="{FF2B5EF4-FFF2-40B4-BE49-F238E27FC236}">
                <a16:creationId xmlns:a16="http://schemas.microsoft.com/office/drawing/2014/main" id="{D743E151-68B7-4A2B-ADEA-078E2E07BFD4}"/>
              </a:ext>
            </a:extLst>
          </p:cNvPr>
          <p:cNvSpPr>
            <a:spLocks noGrp="1"/>
          </p:cNvSpPr>
          <p:nvPr>
            <p:ph type="title"/>
          </p:nvPr>
        </p:nvSpPr>
        <p:spPr>
          <a:xfrm>
            <a:off x="302895" y="370708"/>
            <a:ext cx="11889105" cy="801388"/>
          </a:xfrm>
        </p:spPr>
        <p:txBody>
          <a:bodyPr>
            <a:normAutofit/>
          </a:bodyPr>
          <a:lstStyle/>
          <a:p>
            <a:r>
              <a:rPr lang="en-US" dirty="0"/>
              <a:t>HUMAN NEEDS FOR FELLOW HUMANS</a:t>
            </a:r>
          </a:p>
        </p:txBody>
      </p:sp>
      <p:sp>
        <p:nvSpPr>
          <p:cNvPr id="3" name="Content Placeholder 2">
            <a:extLst>
              <a:ext uri="{FF2B5EF4-FFF2-40B4-BE49-F238E27FC236}">
                <a16:creationId xmlns:a16="http://schemas.microsoft.com/office/drawing/2014/main" id="{BAA2BC75-2774-418B-9C5D-055DD4C2BAC4}"/>
              </a:ext>
            </a:extLst>
          </p:cNvPr>
          <p:cNvSpPr>
            <a:spLocks noGrp="1"/>
          </p:cNvSpPr>
          <p:nvPr>
            <p:ph idx="1"/>
          </p:nvPr>
        </p:nvSpPr>
        <p:spPr/>
        <p:txBody>
          <a:bodyPr/>
          <a:lstStyle/>
          <a:p>
            <a:r>
              <a:rPr lang="en-US" dirty="0"/>
              <a:t>Questions</a:t>
            </a:r>
          </a:p>
          <a:p>
            <a:r>
              <a:rPr lang="en-US" dirty="0"/>
              <a:t>OTHER HUMAN NEEDS</a:t>
            </a:r>
          </a:p>
          <a:p>
            <a:r>
              <a:rPr lang="en-US" dirty="0"/>
              <a:t>Slides will be Available on my</a:t>
            </a:r>
            <a:br>
              <a:rPr lang="en-US" dirty="0"/>
            </a:br>
            <a:r>
              <a:rPr lang="en-US" dirty="0"/>
              <a:t>website</a:t>
            </a:r>
          </a:p>
        </p:txBody>
      </p:sp>
      <p:pic>
        <p:nvPicPr>
          <p:cNvPr id="7" name="Graphic 6" descr="Team">
            <a:extLst>
              <a:ext uri="{FF2B5EF4-FFF2-40B4-BE49-F238E27FC236}">
                <a16:creationId xmlns:a16="http://schemas.microsoft.com/office/drawing/2014/main" id="{36C210C6-F85E-4E1A-92DD-ACC6380BD2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7960067" y="1468367"/>
            <a:ext cx="3843860" cy="3843860"/>
          </a:xfrm>
          <a:prstGeom prst="rect">
            <a:avLst/>
          </a:prstGeom>
        </p:spPr>
      </p:pic>
    </p:spTree>
    <p:extLst>
      <p:ext uri="{BB962C8B-B14F-4D97-AF65-F5344CB8AC3E}">
        <p14:creationId xmlns:p14="http://schemas.microsoft.com/office/powerpoint/2010/main" val="24616356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29CDD034-9C1F-44A8-969D-56735C17740A}"/>
              </a:ext>
            </a:extLst>
          </p:cNvPr>
          <p:cNvGrpSpPr/>
          <p:nvPr/>
        </p:nvGrpSpPr>
        <p:grpSpPr>
          <a:xfrm>
            <a:off x="572873" y="622176"/>
            <a:ext cx="10954372" cy="1280160"/>
            <a:chOff x="572873" y="2890042"/>
            <a:chExt cx="10954372" cy="1280160"/>
          </a:xfrm>
        </p:grpSpPr>
        <p:sp>
          <p:nvSpPr>
            <p:cNvPr id="27" name="Rectangle: Rounded Corners 26">
              <a:extLst>
                <a:ext uri="{FF2B5EF4-FFF2-40B4-BE49-F238E27FC236}">
                  <a16:creationId xmlns:a16="http://schemas.microsoft.com/office/drawing/2014/main" id="{3F607D7F-FB03-4DCF-BF7D-61A46F008DF1}"/>
                </a:ext>
              </a:extLst>
            </p:cNvPr>
            <p:cNvSpPr/>
            <p:nvPr/>
          </p:nvSpPr>
          <p:spPr>
            <a:xfrm>
              <a:off x="1618535" y="3369063"/>
              <a:ext cx="9908710" cy="339192"/>
            </a:xfrm>
            <a:prstGeom prst="roundRect">
              <a:avLst>
                <a:gd name="adj" fmla="val 50000"/>
              </a:avLst>
            </a:prstGeom>
            <a:pattFill prst="narHorz">
              <a:fgClr>
                <a:srgbClr val="F6BE24"/>
              </a:fgClr>
              <a:bgClr>
                <a:srgbClr val="DC9B0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Gold</a:t>
              </a:r>
            </a:p>
          </p:txBody>
        </p:sp>
        <p:pic>
          <p:nvPicPr>
            <p:cNvPr id="1028" name="Picture 4" descr="Image result for gold record">
              <a:extLst>
                <a:ext uri="{FF2B5EF4-FFF2-40B4-BE49-F238E27FC236}">
                  <a16:creationId xmlns:a16="http://schemas.microsoft.com/office/drawing/2014/main" id="{03714540-512E-484E-B3B3-EF5983CDD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873" y="2890042"/>
              <a:ext cx="1280160" cy="1280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48733D0B-B55F-451E-B3AA-733896A7F603}"/>
              </a:ext>
            </a:extLst>
          </p:cNvPr>
          <p:cNvGrpSpPr/>
          <p:nvPr/>
        </p:nvGrpSpPr>
        <p:grpSpPr>
          <a:xfrm>
            <a:off x="567214" y="2658448"/>
            <a:ext cx="10914742" cy="1280160"/>
            <a:chOff x="567214" y="837777"/>
            <a:chExt cx="10914742" cy="1280160"/>
          </a:xfrm>
        </p:grpSpPr>
        <p:sp>
          <p:nvSpPr>
            <p:cNvPr id="23" name="Rectangle: Rounded Corners 22">
              <a:extLst>
                <a:ext uri="{FF2B5EF4-FFF2-40B4-BE49-F238E27FC236}">
                  <a16:creationId xmlns:a16="http://schemas.microsoft.com/office/drawing/2014/main" id="{2085E1C9-3E23-481D-AD94-D6F274C2215D}"/>
                </a:ext>
              </a:extLst>
            </p:cNvPr>
            <p:cNvSpPr/>
            <p:nvPr/>
          </p:nvSpPr>
          <p:spPr>
            <a:xfrm>
              <a:off x="1573246" y="1298864"/>
              <a:ext cx="9908710" cy="339192"/>
            </a:xfrm>
            <a:prstGeom prst="roundRect">
              <a:avLst>
                <a:gd name="adj" fmla="val 50000"/>
              </a:avLst>
            </a:prstGeom>
            <a:pattFill prst="narHorz">
              <a:fgClr>
                <a:srgbClr val="85A2AC"/>
              </a:fgClr>
              <a:bgClr>
                <a:srgbClr val="5B8BA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Silver</a:t>
              </a:r>
            </a:p>
          </p:txBody>
        </p:sp>
        <p:pic>
          <p:nvPicPr>
            <p:cNvPr id="1026" name="Picture 2" descr="Image result for platinum record">
              <a:extLst>
                <a:ext uri="{FF2B5EF4-FFF2-40B4-BE49-F238E27FC236}">
                  <a16:creationId xmlns:a16="http://schemas.microsoft.com/office/drawing/2014/main" id="{17F865BB-FA50-48A2-AA51-8A125F19F5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65" t="6299" r="4383" b="4340"/>
            <a:stretch/>
          </p:blipFill>
          <p:spPr bwMode="auto">
            <a:xfrm>
              <a:off x="567214" y="837777"/>
              <a:ext cx="1291479" cy="12801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BA05D745-8EC4-40A2-9F93-5BEBD9DCCDCE}"/>
              </a:ext>
            </a:extLst>
          </p:cNvPr>
          <p:cNvGrpSpPr/>
          <p:nvPr/>
        </p:nvGrpSpPr>
        <p:grpSpPr>
          <a:xfrm>
            <a:off x="576685" y="4704221"/>
            <a:ext cx="10901459" cy="1280160"/>
            <a:chOff x="580496" y="4423664"/>
            <a:chExt cx="10901459" cy="1280160"/>
          </a:xfrm>
        </p:grpSpPr>
        <p:sp>
          <p:nvSpPr>
            <p:cNvPr id="28" name="Rectangle: Rounded Corners 27">
              <a:extLst>
                <a:ext uri="{FF2B5EF4-FFF2-40B4-BE49-F238E27FC236}">
                  <a16:creationId xmlns:a16="http://schemas.microsoft.com/office/drawing/2014/main" id="{91D9E637-41C5-40E3-A797-CD0F2ADFD859}"/>
                </a:ext>
              </a:extLst>
            </p:cNvPr>
            <p:cNvSpPr/>
            <p:nvPr/>
          </p:nvSpPr>
          <p:spPr>
            <a:xfrm>
              <a:off x="1573245" y="4902685"/>
              <a:ext cx="9908710" cy="339192"/>
            </a:xfrm>
            <a:prstGeom prst="roundRect">
              <a:avLst>
                <a:gd name="adj" fmla="val 50000"/>
              </a:avLst>
            </a:prstGeom>
            <a:pattFill prst="narHorz">
              <a:fgClr>
                <a:srgbClr val="C18003"/>
              </a:fgClr>
              <a:bgClr>
                <a:srgbClr val="955E0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    Bronze</a:t>
              </a:r>
            </a:p>
          </p:txBody>
        </p:sp>
        <p:pic>
          <p:nvPicPr>
            <p:cNvPr id="1030" name="Picture 6" descr="Image result for bronze record">
              <a:extLst>
                <a:ext uri="{FF2B5EF4-FFF2-40B4-BE49-F238E27FC236}">
                  <a16:creationId xmlns:a16="http://schemas.microsoft.com/office/drawing/2014/main" id="{8DAFF4A5-7D83-4A8A-A628-F9153934E4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75"/>
            <a:stretch/>
          </p:blipFill>
          <p:spPr bwMode="auto">
            <a:xfrm>
              <a:off x="580496" y="4423664"/>
              <a:ext cx="1272537" cy="128016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FAC18E9B-53AE-49BD-B5B3-1F7CD8DEAF0F}"/>
              </a:ext>
            </a:extLst>
          </p:cNvPr>
          <p:cNvSpPr txBox="1"/>
          <p:nvPr/>
        </p:nvSpPr>
        <p:spPr>
          <a:xfrm>
            <a:off x="3058510" y="189186"/>
            <a:ext cx="610651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262626"/>
                </a:solidFill>
                <a:effectLst/>
                <a:uLnTx/>
                <a:uFillTx/>
                <a:latin typeface="Segoe UI Semibold"/>
                <a:ea typeface="+mn-ea"/>
                <a:cs typeface="+mn-cs"/>
              </a:rPr>
              <a:t>SPS STL Sponsors</a:t>
            </a:r>
          </a:p>
        </p:txBody>
      </p:sp>
      <p:grpSp>
        <p:nvGrpSpPr>
          <p:cNvPr id="3" name="Group 2">
            <a:extLst>
              <a:ext uri="{FF2B5EF4-FFF2-40B4-BE49-F238E27FC236}">
                <a16:creationId xmlns:a16="http://schemas.microsoft.com/office/drawing/2014/main" id="{7F1C8237-8706-4B8D-AB44-C1FA5611B900}"/>
              </a:ext>
            </a:extLst>
          </p:cNvPr>
          <p:cNvGrpSpPr/>
          <p:nvPr/>
        </p:nvGrpSpPr>
        <p:grpSpPr>
          <a:xfrm>
            <a:off x="2052012" y="1639728"/>
            <a:ext cx="9161075" cy="1033463"/>
            <a:chOff x="2052012" y="3741791"/>
            <a:chExt cx="9161075" cy="1033463"/>
          </a:xfrm>
        </p:grpSpPr>
        <p:pic>
          <p:nvPicPr>
            <p:cNvPr id="30" name="Picture 2">
              <a:extLst>
                <a:ext uri="{FF2B5EF4-FFF2-40B4-BE49-F238E27FC236}">
                  <a16:creationId xmlns:a16="http://schemas.microsoft.com/office/drawing/2014/main" id="{DB473C64-4B24-407E-8E31-E443DD08F8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2012" y="3839422"/>
              <a:ext cx="1676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a:extLst>
                <a:ext uri="{FF2B5EF4-FFF2-40B4-BE49-F238E27FC236}">
                  <a16:creationId xmlns:a16="http://schemas.microsoft.com/office/drawing/2014/main" id="{1D0F5DF8-C21B-49E1-859D-AE68A2AE22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9741" y="3741791"/>
              <a:ext cx="2062163" cy="103346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
              <a:extLst>
                <a:ext uri="{FF2B5EF4-FFF2-40B4-BE49-F238E27FC236}">
                  <a16:creationId xmlns:a16="http://schemas.microsoft.com/office/drawing/2014/main" id="{1B81481E-3571-41C5-9C71-19E70FBB16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3233" y="3877522"/>
              <a:ext cx="1524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5989AB10-FBCE-42D9-9E1D-D9D7CF19DB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98562" y="4037066"/>
              <a:ext cx="1914525" cy="442912"/>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5">
            <a:extLst>
              <a:ext uri="{FF2B5EF4-FFF2-40B4-BE49-F238E27FC236}">
                <a16:creationId xmlns:a16="http://schemas.microsoft.com/office/drawing/2014/main" id="{872D0AE7-60C3-404B-B755-357E444D34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77399" y="3891833"/>
            <a:ext cx="16002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4C01B06D-F007-415A-8A41-FD27F659B6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989" y="4070427"/>
            <a:ext cx="2209800" cy="44291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a:extLst>
              <a:ext uri="{FF2B5EF4-FFF2-40B4-BE49-F238E27FC236}">
                <a16:creationId xmlns:a16="http://schemas.microsoft.com/office/drawing/2014/main" id="{7AF50D43-8918-47CA-904B-5F44850DE0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43512" y="5713324"/>
            <a:ext cx="1704975" cy="576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18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70D3EE-A70D-4143-BFEC-17EDBB3E2378}"/>
              </a:ext>
            </a:extLst>
          </p:cNvPr>
          <p:cNvSpPr txBox="1"/>
          <p:nvPr/>
        </p:nvSpPr>
        <p:spPr>
          <a:xfrm>
            <a:off x="641971" y="3148445"/>
            <a:ext cx="10908059"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white"/>
                </a:solidFill>
                <a:effectLst/>
                <a:uLnTx/>
                <a:uFillTx/>
                <a:latin typeface="Segoe UI Semibold"/>
                <a:ea typeface="+mn-ea"/>
                <a:cs typeface="+mn-cs"/>
              </a:rPr>
              <a:t>@</a:t>
            </a:r>
            <a:r>
              <a:rPr kumimoji="0" lang="en-US" sz="9600" b="0" i="0" u="none" strike="noStrike" kern="1200" cap="none" spc="0" normalizeH="0" baseline="0" noProof="0" dirty="0" err="1">
                <a:ln>
                  <a:noFill/>
                </a:ln>
                <a:solidFill>
                  <a:prstClr val="white"/>
                </a:solidFill>
                <a:effectLst/>
                <a:uLnTx/>
                <a:uFillTx/>
                <a:latin typeface="Segoe UI Semibold"/>
                <a:ea typeface="+mn-ea"/>
                <a:cs typeface="+mn-cs"/>
              </a:rPr>
              <a:t>SPSStLouis</a:t>
            </a:r>
            <a:endParaRPr kumimoji="0" lang="en-US" sz="9600" b="0" i="0" u="none" strike="noStrike" kern="1200" cap="none" spc="0" normalizeH="0" baseline="0" noProof="0" dirty="0">
              <a:ln>
                <a:noFill/>
              </a:ln>
              <a:solidFill>
                <a:prstClr val="white"/>
              </a:solidFill>
              <a:effectLst/>
              <a:uLnTx/>
              <a:uFillTx/>
              <a:latin typeface="Segoe UI Semibol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white"/>
                </a:solidFill>
                <a:effectLst/>
                <a:uLnTx/>
                <a:uFillTx/>
                <a:latin typeface="Segoe UI Semibold"/>
                <a:ea typeface="+mn-ea"/>
                <a:cs typeface="+mn-cs"/>
              </a:rPr>
              <a:t>#SPSSTL</a:t>
            </a:r>
          </a:p>
        </p:txBody>
      </p:sp>
      <p:pic>
        <p:nvPicPr>
          <p:cNvPr id="3" name="Picture 2" descr="Twitter Bird">
            <a:extLst>
              <a:ext uri="{FF2B5EF4-FFF2-40B4-BE49-F238E27FC236}">
                <a16:creationId xmlns:a16="http://schemas.microsoft.com/office/drawing/2014/main" id="{D49AEF54-E928-45AC-929F-64F79144309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3867" b="76267" l="33667" r="65567">
                        <a14:foregroundMark x1="34967" y1="31667" x2="34967" y2="31667"/>
                        <a14:foregroundMark x1="35533" y1="26600" x2="36133" y2="33133"/>
                        <a14:foregroundMark x1="56667" y1="25533" x2="56667" y2="25533"/>
                        <a14:foregroundMark x1="39133" y1="73800" x2="39133" y2="73800"/>
                        <a14:foregroundMark x1="45200" y1="76267" x2="45200" y2="76267"/>
                        <a14:foregroundMark x1="34833" y1="71733" x2="34833" y2="71733"/>
                        <a14:foregroundMark x1="33667" y1="71067" x2="33667" y2="71067"/>
                        <a14:foregroundMark x1="65267" y1="25800" x2="65267" y2="25800"/>
                        <a14:foregroundMark x1="65600" y1="30867" x2="65600" y2="30867"/>
                        <a14:foregroundMark x1="65400" y1="24600" x2="65400" y2="24600"/>
                        <a14:foregroundMark x1="56533" y1="23867" x2="56533" y2="23867"/>
                      </a14:backgroundRemoval>
                    </a14:imgEffect>
                  </a14:imgLayer>
                </a14:imgProps>
              </a:ext>
              <a:ext uri="{28A0092B-C50C-407E-A947-70E740481C1C}">
                <a14:useLocalDpi xmlns:a14="http://schemas.microsoft.com/office/drawing/2010/main" val="0"/>
              </a:ext>
            </a:extLst>
          </a:blip>
          <a:srcRect l="31977" t="21485" r="32227" b="20477"/>
          <a:stretch/>
        </p:blipFill>
        <p:spPr bwMode="auto">
          <a:xfrm>
            <a:off x="4249110" y="222038"/>
            <a:ext cx="3693780" cy="299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89356"/>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50A8A-A28D-4DDB-B92B-1B6A0A10E12B}"/>
              </a:ext>
            </a:extLst>
          </p:cNvPr>
          <p:cNvSpPr txBox="1">
            <a:spLocks/>
          </p:cNvSpPr>
          <p:nvPr/>
        </p:nvSpPr>
        <p:spPr>
          <a:xfrm>
            <a:off x="0" y="2145506"/>
            <a:ext cx="12192000" cy="256698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3800" b="0" i="0" u="none" strike="noStrike" kern="1200" cap="all" spc="0" normalizeH="0" baseline="0" noProof="0" dirty="0">
                <a:ln>
                  <a:noFill/>
                </a:ln>
                <a:solidFill>
                  <a:prstClr val="white"/>
                </a:solidFill>
                <a:effectLst/>
                <a:uLnTx/>
                <a:uFillTx/>
                <a:latin typeface="Segoe UI Semibold"/>
                <a:ea typeface="+mj-ea"/>
                <a:cs typeface="+mj-cs"/>
              </a:rPr>
              <a:t>Goals</a:t>
            </a:r>
            <a:endParaRPr kumimoji="0" lang="en-US" sz="6000" b="0" i="0" u="none" strike="noStrike" kern="1200" cap="all" spc="0" normalizeH="0" baseline="0" noProof="0" dirty="0">
              <a:ln>
                <a:noFill/>
              </a:ln>
              <a:solidFill>
                <a:prstClr val="white"/>
              </a:solidFill>
              <a:effectLst/>
              <a:uLnTx/>
              <a:uFillTx/>
              <a:latin typeface="Segoe UI Semibold"/>
              <a:ea typeface="+mj-ea"/>
              <a:cs typeface="+mj-cs"/>
            </a:endParaRPr>
          </a:p>
        </p:txBody>
      </p:sp>
    </p:spTree>
    <p:extLst>
      <p:ext uri="{BB962C8B-B14F-4D97-AF65-F5344CB8AC3E}">
        <p14:creationId xmlns:p14="http://schemas.microsoft.com/office/powerpoint/2010/main" val="21207794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SharePoint Framework</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219448"/>
            <a:ext cx="12192000" cy="714375"/>
          </a:xfrm>
        </p:spPr>
        <p:txBody>
          <a:bodyPr>
            <a:noAutofit/>
          </a:bodyPr>
          <a:lstStyle/>
          <a:p>
            <a:pPr marL="0" indent="0" algn="ctr">
              <a:buNone/>
            </a:pPr>
            <a:r>
              <a:rPr lang="en-US" sz="6200" dirty="0">
                <a:solidFill>
                  <a:schemeClr val="accent1"/>
                </a:solidFill>
              </a:rPr>
              <a:t>What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When </a:t>
            </a:r>
            <a:r>
              <a:rPr lang="en-US" sz="6200" b="1" dirty="0">
                <a:solidFill>
                  <a:schemeClr val="accent3">
                    <a:lumMod val="60000"/>
                    <a:lumOff val="40000"/>
                  </a:schemeClr>
                </a:solidFill>
                <a:cs typeface="Arial" panose="020B0604020202020204" pitchFamily="34" charset="0"/>
              </a:rPr>
              <a:t>| </a:t>
            </a:r>
            <a:r>
              <a:rPr lang="en-US" sz="6200" dirty="0">
                <a:solidFill>
                  <a:schemeClr val="accent1"/>
                </a:solidFill>
                <a:cs typeface="Arial" panose="020B0604020202020204" pitchFamily="34" charset="0"/>
              </a:rPr>
              <a:t>Why</a:t>
            </a:r>
            <a:endParaRPr lang="en-US" sz="6200" dirty="0">
              <a:solidFill>
                <a:schemeClr val="accent1"/>
              </a:solidFill>
            </a:endParaRPr>
          </a:p>
        </p:txBody>
      </p:sp>
    </p:spTree>
    <p:extLst>
      <p:ext uri="{BB962C8B-B14F-4D97-AF65-F5344CB8AC3E}">
        <p14:creationId xmlns:p14="http://schemas.microsoft.com/office/powerpoint/2010/main" val="25736217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80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667764"/>
            <a:ext cx="12192000" cy="2675636"/>
          </a:xfrm>
        </p:spPr>
        <p:txBody>
          <a:bodyPr anchor="ctr">
            <a:noAutofit/>
          </a:bodyPr>
          <a:lstStyle/>
          <a:p>
            <a:pPr algn="ctr"/>
            <a:r>
              <a:rPr lang="en-US" sz="8800" cap="all" dirty="0">
                <a:solidFill>
                  <a:schemeClr val="bg1"/>
                </a:solidFill>
              </a:rPr>
              <a:t>SharePoint Framework Extensions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4607754"/>
            <a:ext cx="12192000" cy="714375"/>
          </a:xfrm>
        </p:spPr>
        <p:txBody>
          <a:bodyPr>
            <a:noAutofit/>
          </a:bodyPr>
          <a:lstStyle/>
          <a:p>
            <a:pPr marL="0" indent="0" algn="ctr">
              <a:buNone/>
            </a:pPr>
            <a:r>
              <a:rPr lang="en-US" sz="6200" dirty="0">
                <a:solidFill>
                  <a:schemeClr val="accent1"/>
                </a:solidFill>
              </a:rPr>
              <a:t>Types </a:t>
            </a:r>
            <a:r>
              <a:rPr lang="en-US" sz="6200" b="1" dirty="0">
                <a:solidFill>
                  <a:schemeClr val="accent3">
                    <a:lumMod val="60000"/>
                    <a:lumOff val="40000"/>
                  </a:schemeClr>
                </a:solidFill>
                <a:cs typeface="Arial" panose="020B0604020202020204" pitchFamily="34" charset="0"/>
              </a:rPr>
              <a:t>|</a:t>
            </a:r>
            <a:r>
              <a:rPr lang="en-US" sz="6200" dirty="0">
                <a:solidFill>
                  <a:schemeClr val="accent1"/>
                </a:solidFill>
              </a:rPr>
              <a:t> When </a:t>
            </a:r>
            <a:r>
              <a:rPr lang="en-US" sz="6200" b="1" dirty="0">
                <a:solidFill>
                  <a:schemeClr val="accent3">
                    <a:lumMod val="60000"/>
                    <a:lumOff val="40000"/>
                  </a:schemeClr>
                </a:solidFill>
                <a:cs typeface="Arial" panose="020B0604020202020204" pitchFamily="34" charset="0"/>
              </a:rPr>
              <a:t>|</a:t>
            </a:r>
            <a:r>
              <a:rPr lang="en-US" sz="6200" dirty="0">
                <a:solidFill>
                  <a:schemeClr val="accent1"/>
                </a:solidFill>
              </a:rPr>
              <a:t> How</a:t>
            </a:r>
          </a:p>
        </p:txBody>
      </p:sp>
    </p:spTree>
    <p:extLst>
      <p:ext uri="{BB962C8B-B14F-4D97-AF65-F5344CB8AC3E}">
        <p14:creationId xmlns:p14="http://schemas.microsoft.com/office/powerpoint/2010/main" val="23648474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65C9DC-1B23-4A84-BD5E-9AF081FC7893}"/>
              </a:ext>
            </a:extLst>
          </p:cNvPr>
          <p:cNvSpPr>
            <a:spLocks noGrp="1"/>
          </p:cNvSpPr>
          <p:nvPr>
            <p:ph type="title" idx="4294967295"/>
          </p:nvPr>
        </p:nvSpPr>
        <p:spPr>
          <a:xfrm>
            <a:off x="0" y="1265238"/>
            <a:ext cx="12192000" cy="2566987"/>
          </a:xfrm>
          <a:noFill/>
        </p:spPr>
        <p:txBody>
          <a:bodyPr anchor="ctr">
            <a:noAutofit/>
          </a:bodyPr>
          <a:lstStyle/>
          <a:p>
            <a:pPr algn="ctr"/>
            <a:r>
              <a:rPr lang="en-US" sz="8800" cap="all" dirty="0">
                <a:solidFill>
                  <a:schemeClr val="bg1"/>
                </a:solidFill>
              </a:rPr>
              <a:t>Patterns &amp; Practices</a:t>
            </a:r>
            <a:endParaRPr lang="en-US" sz="4400" cap="all" dirty="0">
              <a:solidFill>
                <a:schemeClr val="bg1"/>
              </a:solidFill>
            </a:endParaRPr>
          </a:p>
        </p:txBody>
      </p:sp>
      <p:sp>
        <p:nvSpPr>
          <p:cNvPr id="6" name="Content Placeholder 5">
            <a:extLst>
              <a:ext uri="{FF2B5EF4-FFF2-40B4-BE49-F238E27FC236}">
                <a16:creationId xmlns:a16="http://schemas.microsoft.com/office/drawing/2014/main" id="{2C734695-1686-40C4-8C42-CDD476DA7665}"/>
              </a:ext>
            </a:extLst>
          </p:cNvPr>
          <p:cNvSpPr>
            <a:spLocks noGrp="1"/>
          </p:cNvSpPr>
          <p:nvPr>
            <p:ph idx="4294967295"/>
          </p:nvPr>
        </p:nvSpPr>
        <p:spPr>
          <a:xfrm>
            <a:off x="0" y="3832225"/>
            <a:ext cx="12192000" cy="1544638"/>
          </a:xfrm>
        </p:spPr>
        <p:txBody>
          <a:bodyPr>
            <a:normAutofit/>
          </a:bodyPr>
          <a:lstStyle/>
          <a:p>
            <a:pPr marL="0" indent="0" algn="ctr">
              <a:buNone/>
            </a:pPr>
            <a:r>
              <a:rPr lang="en-US" sz="6200" dirty="0">
                <a:solidFill>
                  <a:schemeClr val="accent1"/>
                </a:solidFill>
              </a:rPr>
              <a:t>Why</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What</a:t>
            </a:r>
            <a:r>
              <a:rPr lang="en-US" sz="6200" dirty="0">
                <a:solidFill>
                  <a:schemeClr val="accent2"/>
                </a:solidFill>
              </a:rPr>
              <a:t> </a:t>
            </a:r>
            <a:r>
              <a:rPr lang="en-US" sz="6200" b="1" dirty="0">
                <a:solidFill>
                  <a:schemeClr val="accent3">
                    <a:lumMod val="60000"/>
                    <a:lumOff val="40000"/>
                  </a:schemeClr>
                </a:solidFill>
                <a:cs typeface="Arial" panose="020B0604020202020204" pitchFamily="34" charset="0"/>
              </a:rPr>
              <a:t>|</a:t>
            </a:r>
            <a:r>
              <a:rPr lang="en-US" sz="6200" dirty="0">
                <a:solidFill>
                  <a:schemeClr val="accent2"/>
                </a:solidFill>
              </a:rPr>
              <a:t> </a:t>
            </a:r>
            <a:r>
              <a:rPr lang="en-US" sz="6200" dirty="0">
                <a:solidFill>
                  <a:schemeClr val="accent1"/>
                </a:solidFill>
              </a:rPr>
              <a:t>How</a:t>
            </a:r>
          </a:p>
        </p:txBody>
      </p:sp>
    </p:spTree>
    <p:extLst>
      <p:ext uri="{BB962C8B-B14F-4D97-AF65-F5344CB8AC3E}">
        <p14:creationId xmlns:p14="http://schemas.microsoft.com/office/powerpoint/2010/main" val="643448749"/>
      </p:ext>
    </p:extLst>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30D0-8AAE-4D90-87D9-5F0B1E40A8A9}"/>
              </a:ext>
            </a:extLst>
          </p:cNvPr>
          <p:cNvSpPr>
            <a:spLocks noGrp="1"/>
          </p:cNvSpPr>
          <p:nvPr>
            <p:ph type="title"/>
          </p:nvPr>
        </p:nvSpPr>
        <p:spPr/>
        <p:txBody>
          <a:bodyPr/>
          <a:lstStyle/>
          <a:p>
            <a:r>
              <a:rPr lang="en-US" dirty="0">
                <a:solidFill>
                  <a:schemeClr val="bg1"/>
                </a:solidFill>
              </a:rPr>
              <a:t>Audience Participation!</a:t>
            </a:r>
          </a:p>
        </p:txBody>
      </p:sp>
      <p:graphicFrame>
        <p:nvGraphicFramePr>
          <p:cNvPr id="4" name="Content Placeholder 3">
            <a:extLst>
              <a:ext uri="{FF2B5EF4-FFF2-40B4-BE49-F238E27FC236}">
                <a16:creationId xmlns:a16="http://schemas.microsoft.com/office/drawing/2014/main" id="{5E27581B-F3BE-4848-B052-A9738DC28462}"/>
              </a:ext>
            </a:extLst>
          </p:cNvPr>
          <p:cNvGraphicFramePr>
            <a:graphicFrameLocks noGrp="1"/>
          </p:cNvGraphicFramePr>
          <p:nvPr>
            <p:ph idx="1"/>
            <p:extLst>
              <p:ext uri="{D42A27DB-BD31-4B8C-83A1-F6EECF244321}">
                <p14:modId xmlns:p14="http://schemas.microsoft.com/office/powerpoint/2010/main" val="3749231607"/>
              </p:ext>
            </p:extLst>
          </p:nvPr>
        </p:nvGraphicFramePr>
        <p:xfrm>
          <a:off x="303213" y="1417638"/>
          <a:ext cx="11585575" cy="4840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293021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A85A8286-7E58-49F9-AC99-76F7076C78BD}"/>
                                            </p:graphicEl>
                                          </p:spTgt>
                                        </p:tgtEl>
                                        <p:attrNameLst>
                                          <p:attrName>style.visibility</p:attrName>
                                        </p:attrNameLst>
                                      </p:cBhvr>
                                      <p:to>
                                        <p:strVal val="visible"/>
                                      </p:to>
                                    </p:set>
                                    <p:animEffect transition="in" filter="fade">
                                      <p:cBhvr>
                                        <p:cTn id="7" dur="500"/>
                                        <p:tgtEl>
                                          <p:spTgt spid="4">
                                            <p:graphicEl>
                                              <a:dgm id="{A85A8286-7E58-49F9-AC99-76F7076C78B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3F19E1EA-81B4-4D9C-A79E-0F181B0BC050}"/>
                                            </p:graphicEl>
                                          </p:spTgt>
                                        </p:tgtEl>
                                        <p:attrNameLst>
                                          <p:attrName>style.visibility</p:attrName>
                                        </p:attrNameLst>
                                      </p:cBhvr>
                                      <p:to>
                                        <p:strVal val="visible"/>
                                      </p:to>
                                    </p:set>
                                    <p:animEffect transition="in" filter="fade">
                                      <p:cBhvr>
                                        <p:cTn id="10" dur="500"/>
                                        <p:tgtEl>
                                          <p:spTgt spid="4">
                                            <p:graphicEl>
                                              <a:dgm id="{3F19E1EA-81B4-4D9C-A79E-0F181B0BC05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3ECE30E5-8F31-4690-9AB0-8C9505A0BC53}"/>
                                            </p:graphicEl>
                                          </p:spTgt>
                                        </p:tgtEl>
                                        <p:attrNameLst>
                                          <p:attrName>style.visibility</p:attrName>
                                        </p:attrNameLst>
                                      </p:cBhvr>
                                      <p:to>
                                        <p:strVal val="visible"/>
                                      </p:to>
                                    </p:set>
                                    <p:animEffect transition="in" filter="fade">
                                      <p:cBhvr>
                                        <p:cTn id="15" dur="500"/>
                                        <p:tgtEl>
                                          <p:spTgt spid="4">
                                            <p:graphicEl>
                                              <a:dgm id="{3ECE30E5-8F31-4690-9AB0-8C9505A0BC53}"/>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37E2759D-D81E-4814-98BD-87590E66ABC9}"/>
                                            </p:graphicEl>
                                          </p:spTgt>
                                        </p:tgtEl>
                                        <p:attrNameLst>
                                          <p:attrName>style.visibility</p:attrName>
                                        </p:attrNameLst>
                                      </p:cBhvr>
                                      <p:to>
                                        <p:strVal val="visible"/>
                                      </p:to>
                                    </p:set>
                                    <p:animEffect transition="in" filter="fade">
                                      <p:cBhvr>
                                        <p:cTn id="18" dur="500"/>
                                        <p:tgtEl>
                                          <p:spTgt spid="4">
                                            <p:graphicEl>
                                              <a:dgm id="{37E2759D-D81E-4814-98BD-87590E66ABC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A8FDAC24-141E-4505-A3A2-47C697741950}"/>
                                            </p:graphicEl>
                                          </p:spTgt>
                                        </p:tgtEl>
                                        <p:attrNameLst>
                                          <p:attrName>style.visibility</p:attrName>
                                        </p:attrNameLst>
                                      </p:cBhvr>
                                      <p:to>
                                        <p:strVal val="visible"/>
                                      </p:to>
                                    </p:set>
                                    <p:animEffect transition="in" filter="fade">
                                      <p:cBhvr>
                                        <p:cTn id="23" dur="500"/>
                                        <p:tgtEl>
                                          <p:spTgt spid="4">
                                            <p:graphicEl>
                                              <a:dgm id="{A8FDAC24-141E-4505-A3A2-47C69774195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E11FEA0D-6978-421B-BE0B-271D706AB8AC}"/>
                                            </p:graphicEl>
                                          </p:spTgt>
                                        </p:tgtEl>
                                        <p:attrNameLst>
                                          <p:attrName>style.visibility</p:attrName>
                                        </p:attrNameLst>
                                      </p:cBhvr>
                                      <p:to>
                                        <p:strVal val="visible"/>
                                      </p:to>
                                    </p:set>
                                    <p:animEffect transition="in" filter="fade">
                                      <p:cBhvr>
                                        <p:cTn id="26" dur="500"/>
                                        <p:tgtEl>
                                          <p:spTgt spid="4">
                                            <p:graphicEl>
                                              <a:dgm id="{E11FEA0D-6978-421B-BE0B-271D706AB8A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C8C727A5-2B40-470D-90A6-66D1C9ACBD84}"/>
                                            </p:graphicEl>
                                          </p:spTgt>
                                        </p:tgtEl>
                                        <p:attrNameLst>
                                          <p:attrName>style.visibility</p:attrName>
                                        </p:attrNameLst>
                                      </p:cBhvr>
                                      <p:to>
                                        <p:strVal val="visible"/>
                                      </p:to>
                                    </p:set>
                                    <p:animEffect transition="in" filter="fade">
                                      <p:cBhvr>
                                        <p:cTn id="31" dur="500"/>
                                        <p:tgtEl>
                                          <p:spTgt spid="4">
                                            <p:graphicEl>
                                              <a:dgm id="{C8C727A5-2B40-470D-90A6-66D1C9ACBD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E47A2582-4153-4A85-AC7D-D9AC34A2957B}"/>
                                            </p:graphicEl>
                                          </p:spTgt>
                                        </p:tgtEl>
                                        <p:attrNameLst>
                                          <p:attrName>style.visibility</p:attrName>
                                        </p:attrNameLst>
                                      </p:cBhvr>
                                      <p:to>
                                        <p:strVal val="visible"/>
                                      </p:to>
                                    </p:set>
                                    <p:animEffect transition="in" filter="fade">
                                      <p:cBhvr>
                                        <p:cTn id="34" dur="500"/>
                                        <p:tgtEl>
                                          <p:spTgt spid="4">
                                            <p:graphicEl>
                                              <a:dgm id="{E47A2582-4153-4A85-AC7D-D9AC34A295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0" name="Graphic 19" descr="Silo">
            <a:extLst>
              <a:ext uri="{FF2B5EF4-FFF2-40B4-BE49-F238E27FC236}">
                <a16:creationId xmlns:a16="http://schemas.microsoft.com/office/drawing/2014/main" id="{ED2C91ED-C5AD-47E8-A727-23F3B771A1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65984" y="3443739"/>
            <a:ext cx="1521748" cy="1521748"/>
          </a:xfrm>
          <a:prstGeom prst="rect">
            <a:avLst/>
          </a:prstGeom>
        </p:spPr>
      </p:pic>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SharePoint Development</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A Brief History</a:t>
            </a:r>
          </a:p>
        </p:txBody>
      </p:sp>
      <p:pic>
        <p:nvPicPr>
          <p:cNvPr id="5" name="Graphic 4" descr="Barn">
            <a:extLst>
              <a:ext uri="{FF2B5EF4-FFF2-40B4-BE49-F238E27FC236}">
                <a16:creationId xmlns:a16="http://schemas.microsoft.com/office/drawing/2014/main" id="{B14FDCF6-FD42-4EFD-8B0A-8CEBCA5430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98560" y="3268028"/>
            <a:ext cx="2472372" cy="2472372"/>
          </a:xfrm>
          <a:prstGeom prst="rect">
            <a:avLst/>
          </a:prstGeom>
        </p:spPr>
      </p:pic>
      <p:pic>
        <p:nvPicPr>
          <p:cNvPr id="6" name="Graphic 5" descr="Satellite dish">
            <a:extLst>
              <a:ext uri="{FF2B5EF4-FFF2-40B4-BE49-F238E27FC236}">
                <a16:creationId xmlns:a16="http://schemas.microsoft.com/office/drawing/2014/main" id="{82388FC6-928D-4317-9BCA-779902C6CD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267773">
            <a:off x="9281994" y="3117693"/>
            <a:ext cx="653630" cy="653630"/>
          </a:xfrm>
          <a:prstGeom prst="rect">
            <a:avLst/>
          </a:prstGeom>
        </p:spPr>
      </p:pic>
      <p:pic>
        <p:nvPicPr>
          <p:cNvPr id="8" name="Graphic 7" descr="Filter">
            <a:extLst>
              <a:ext uri="{FF2B5EF4-FFF2-40B4-BE49-F238E27FC236}">
                <a16:creationId xmlns:a16="http://schemas.microsoft.com/office/drawing/2014/main" id="{63A69F1D-2EDB-40B4-8EC3-E2C3D24C810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861323" y="3033624"/>
            <a:ext cx="914400" cy="914400"/>
          </a:xfrm>
          <a:prstGeom prst="rect">
            <a:avLst/>
          </a:prstGeom>
        </p:spPr>
      </p:pic>
      <p:pic>
        <p:nvPicPr>
          <p:cNvPr id="10" name="Graphic 9" descr="Gears">
            <a:extLst>
              <a:ext uri="{FF2B5EF4-FFF2-40B4-BE49-F238E27FC236}">
                <a16:creationId xmlns:a16="http://schemas.microsoft.com/office/drawing/2014/main" id="{0AB6CBD5-5FD6-489A-992D-D33C0512554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87168" y="2658355"/>
            <a:ext cx="541395" cy="541395"/>
          </a:xfrm>
          <a:prstGeom prst="rect">
            <a:avLst/>
          </a:prstGeom>
        </p:spPr>
      </p:pic>
      <p:pic>
        <p:nvPicPr>
          <p:cNvPr id="12" name="Graphic 11" descr="Scissors">
            <a:extLst>
              <a:ext uri="{FF2B5EF4-FFF2-40B4-BE49-F238E27FC236}">
                <a16:creationId xmlns:a16="http://schemas.microsoft.com/office/drawing/2014/main" id="{83FD3F4C-15F2-4DE9-AEE8-94E63A6B416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10648578">
            <a:off x="7440061" y="3857109"/>
            <a:ext cx="633467" cy="633467"/>
          </a:xfrm>
          <a:prstGeom prst="rect">
            <a:avLst/>
          </a:prstGeom>
        </p:spPr>
      </p:pic>
      <p:pic>
        <p:nvPicPr>
          <p:cNvPr id="16" name="Graphic 15" descr="Bonfire">
            <a:extLst>
              <a:ext uri="{FF2B5EF4-FFF2-40B4-BE49-F238E27FC236}">
                <a16:creationId xmlns:a16="http://schemas.microsoft.com/office/drawing/2014/main" id="{9075BB5A-3EA0-42BC-95E6-1187838DA85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45918" y="5177974"/>
            <a:ext cx="380503" cy="380503"/>
          </a:xfrm>
          <a:prstGeom prst="rect">
            <a:avLst/>
          </a:prstGeom>
        </p:spPr>
      </p:pic>
      <p:pic>
        <p:nvPicPr>
          <p:cNvPr id="18" name="Graphic 17" descr="Cow">
            <a:extLst>
              <a:ext uri="{FF2B5EF4-FFF2-40B4-BE49-F238E27FC236}">
                <a16:creationId xmlns:a16="http://schemas.microsoft.com/office/drawing/2014/main" id="{9E12587A-44F9-434E-BD2D-4F4309EA2CB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7325862" y="4974553"/>
            <a:ext cx="524419" cy="524419"/>
          </a:xfrm>
          <a:prstGeom prst="rect">
            <a:avLst/>
          </a:prstGeom>
        </p:spPr>
      </p:pic>
      <p:pic>
        <p:nvPicPr>
          <p:cNvPr id="22" name="Graphic 21" descr="Needle">
            <a:extLst>
              <a:ext uri="{FF2B5EF4-FFF2-40B4-BE49-F238E27FC236}">
                <a16:creationId xmlns:a16="http://schemas.microsoft.com/office/drawing/2014/main" id="{7CA6F921-38C1-4FB6-8B4E-D89D53B77BA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20663547">
            <a:off x="11617908" y="3626838"/>
            <a:ext cx="487507" cy="487507"/>
          </a:xfrm>
          <a:prstGeom prst="rect">
            <a:avLst/>
          </a:prstGeom>
        </p:spPr>
      </p:pic>
      <p:pic>
        <p:nvPicPr>
          <p:cNvPr id="26" name="Graphic 25" descr="Traffic cone">
            <a:extLst>
              <a:ext uri="{FF2B5EF4-FFF2-40B4-BE49-F238E27FC236}">
                <a16:creationId xmlns:a16="http://schemas.microsoft.com/office/drawing/2014/main" id="{825D5391-2323-4640-9C10-469C3829115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877079" y="5351154"/>
            <a:ext cx="414646" cy="414646"/>
          </a:xfrm>
          <a:prstGeom prst="rect">
            <a:avLst/>
          </a:prstGeom>
        </p:spPr>
      </p:pic>
      <p:pic>
        <p:nvPicPr>
          <p:cNvPr id="28" name="Graphic 27" descr="Jack hammer">
            <a:extLst>
              <a:ext uri="{FF2B5EF4-FFF2-40B4-BE49-F238E27FC236}">
                <a16:creationId xmlns:a16="http://schemas.microsoft.com/office/drawing/2014/main" id="{ADE3774D-D730-410B-8DC2-D6311944FEBF}"/>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rot="970505">
            <a:off x="10291510" y="3266831"/>
            <a:ext cx="549559" cy="549559"/>
          </a:xfrm>
          <a:prstGeom prst="rect">
            <a:avLst/>
          </a:prstGeom>
        </p:spPr>
      </p:pic>
      <p:pic>
        <p:nvPicPr>
          <p:cNvPr id="30" name="Graphic 29" descr="Mop and bucket">
            <a:extLst>
              <a:ext uri="{FF2B5EF4-FFF2-40B4-BE49-F238E27FC236}">
                <a16:creationId xmlns:a16="http://schemas.microsoft.com/office/drawing/2014/main" id="{4380E603-0EA7-4186-AD35-F5E5C48ED93F}"/>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749717" y="5104593"/>
            <a:ext cx="383347" cy="383347"/>
          </a:xfrm>
          <a:prstGeom prst="rect">
            <a:avLst/>
          </a:prstGeom>
        </p:spPr>
      </p:pic>
      <p:pic>
        <p:nvPicPr>
          <p:cNvPr id="31" name="Graphic 30" descr="Silo">
            <a:extLst>
              <a:ext uri="{FF2B5EF4-FFF2-40B4-BE49-F238E27FC236}">
                <a16:creationId xmlns:a16="http://schemas.microsoft.com/office/drawing/2014/main" id="{0E38887E-8F77-4A85-AF5D-71DB69E759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53583" y="3908108"/>
            <a:ext cx="1521748" cy="1521748"/>
          </a:xfrm>
          <a:prstGeom prst="rect">
            <a:avLst/>
          </a:prstGeom>
        </p:spPr>
      </p:pic>
      <p:pic>
        <p:nvPicPr>
          <p:cNvPr id="32" name="Graphic 31" descr="Needle">
            <a:extLst>
              <a:ext uri="{FF2B5EF4-FFF2-40B4-BE49-F238E27FC236}">
                <a16:creationId xmlns:a16="http://schemas.microsoft.com/office/drawing/2014/main" id="{74BD7E56-5AEF-4724-B448-A3FB63DB811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8041269">
            <a:off x="11149390" y="3626838"/>
            <a:ext cx="487507" cy="487507"/>
          </a:xfrm>
          <a:prstGeom prst="rect">
            <a:avLst/>
          </a:prstGeom>
        </p:spPr>
      </p:pic>
      <p:pic>
        <p:nvPicPr>
          <p:cNvPr id="33" name="Graphic 32" descr="Traffic cone">
            <a:extLst>
              <a:ext uri="{FF2B5EF4-FFF2-40B4-BE49-F238E27FC236}">
                <a16:creationId xmlns:a16="http://schemas.microsoft.com/office/drawing/2014/main" id="{2A2CA160-CAE6-4CF6-AE37-2D51CF247C9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546994" y="5545777"/>
            <a:ext cx="414646" cy="414646"/>
          </a:xfrm>
          <a:prstGeom prst="rect">
            <a:avLst/>
          </a:prstGeom>
        </p:spPr>
      </p:pic>
      <p:pic>
        <p:nvPicPr>
          <p:cNvPr id="34" name="Graphic 33" descr="Traffic cone">
            <a:extLst>
              <a:ext uri="{FF2B5EF4-FFF2-40B4-BE49-F238E27FC236}">
                <a16:creationId xmlns:a16="http://schemas.microsoft.com/office/drawing/2014/main" id="{8F63711B-9E7D-4D6D-9F4F-4E2D65CAE8A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074635" y="5600980"/>
            <a:ext cx="414646" cy="414646"/>
          </a:xfrm>
          <a:prstGeom prst="rect">
            <a:avLst/>
          </a:prstGeom>
        </p:spPr>
      </p:pic>
      <p:pic>
        <p:nvPicPr>
          <p:cNvPr id="35" name="Graphic 34" descr="Traffic cone">
            <a:extLst>
              <a:ext uri="{FF2B5EF4-FFF2-40B4-BE49-F238E27FC236}">
                <a16:creationId xmlns:a16="http://schemas.microsoft.com/office/drawing/2014/main" id="{B3B61800-48CC-4E76-8173-816DC83BE30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9631133" y="5577222"/>
            <a:ext cx="414646" cy="414646"/>
          </a:xfrm>
          <a:prstGeom prst="rect">
            <a:avLst/>
          </a:prstGeom>
        </p:spPr>
      </p:pic>
      <p:pic>
        <p:nvPicPr>
          <p:cNvPr id="36" name="Graphic 35" descr="Cow">
            <a:extLst>
              <a:ext uri="{FF2B5EF4-FFF2-40B4-BE49-F238E27FC236}">
                <a16:creationId xmlns:a16="http://schemas.microsoft.com/office/drawing/2014/main" id="{C903C54F-AF06-42A2-B0BB-C48D46DD6DE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567498" y="5034058"/>
            <a:ext cx="524419" cy="524419"/>
          </a:xfrm>
          <a:prstGeom prst="rect">
            <a:avLst/>
          </a:prstGeom>
        </p:spPr>
      </p:pic>
      <p:sp>
        <p:nvSpPr>
          <p:cNvPr id="37" name="Oval 36">
            <a:extLst>
              <a:ext uri="{FF2B5EF4-FFF2-40B4-BE49-F238E27FC236}">
                <a16:creationId xmlns:a16="http://schemas.microsoft.com/office/drawing/2014/main" id="{118E296D-D5B2-4763-A9FF-A981BE2463FA}"/>
              </a:ext>
            </a:extLst>
          </p:cNvPr>
          <p:cNvSpPr/>
          <p:nvPr/>
        </p:nvSpPr>
        <p:spPr>
          <a:xfrm rot="244237">
            <a:off x="8052845" y="5511876"/>
            <a:ext cx="412234" cy="110307"/>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Paint">
            <a:extLst>
              <a:ext uri="{FF2B5EF4-FFF2-40B4-BE49-F238E27FC236}">
                <a16:creationId xmlns:a16="http://schemas.microsoft.com/office/drawing/2014/main" id="{423209DB-0639-47C6-8296-E8C78D4C7295}"/>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4896701">
            <a:off x="7896898" y="5217084"/>
            <a:ext cx="374658" cy="374658"/>
          </a:xfrm>
          <a:prstGeom prst="rect">
            <a:avLst/>
          </a:prstGeom>
        </p:spPr>
      </p:pic>
      <p:pic>
        <p:nvPicPr>
          <p:cNvPr id="39" name="Graphic 38" descr="Needle">
            <a:extLst>
              <a:ext uri="{FF2B5EF4-FFF2-40B4-BE49-F238E27FC236}">
                <a16:creationId xmlns:a16="http://schemas.microsoft.com/office/drawing/2014/main" id="{912383C4-D414-4407-952E-8F9C7BC6D97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6872114">
            <a:off x="6484632" y="4917169"/>
            <a:ext cx="303449" cy="303449"/>
          </a:xfrm>
          <a:prstGeom prst="rect">
            <a:avLst/>
          </a:prstGeom>
        </p:spPr>
      </p:pic>
      <p:pic>
        <p:nvPicPr>
          <p:cNvPr id="40" name="Graphic 39" descr="Needle">
            <a:extLst>
              <a:ext uri="{FF2B5EF4-FFF2-40B4-BE49-F238E27FC236}">
                <a16:creationId xmlns:a16="http://schemas.microsoft.com/office/drawing/2014/main" id="{00FC384E-AC39-49BB-82C9-0CF20F7A928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388613">
            <a:off x="8663636" y="3961560"/>
            <a:ext cx="384555" cy="384555"/>
          </a:xfrm>
          <a:prstGeom prst="rect">
            <a:avLst/>
          </a:prstGeom>
        </p:spPr>
      </p:pic>
      <p:pic>
        <p:nvPicPr>
          <p:cNvPr id="42" name="Graphic 41" descr="Fire">
            <a:extLst>
              <a:ext uri="{FF2B5EF4-FFF2-40B4-BE49-F238E27FC236}">
                <a16:creationId xmlns:a16="http://schemas.microsoft.com/office/drawing/2014/main" id="{04061888-F2FE-4D8D-AE90-ADEBBA18A43C}"/>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19734794">
            <a:off x="9001618" y="3457100"/>
            <a:ext cx="487260" cy="487260"/>
          </a:xfrm>
          <a:prstGeom prst="rect">
            <a:avLst/>
          </a:prstGeom>
        </p:spPr>
      </p:pic>
      <p:pic>
        <p:nvPicPr>
          <p:cNvPr id="43" name="Graphic 42" descr="Cow">
            <a:extLst>
              <a:ext uri="{FF2B5EF4-FFF2-40B4-BE49-F238E27FC236}">
                <a16:creationId xmlns:a16="http://schemas.microsoft.com/office/drawing/2014/main" id="{F42C4CCF-1215-4CD5-9921-A1D8DE8B1BB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318405" y="5600980"/>
            <a:ext cx="433340" cy="433340"/>
          </a:xfrm>
          <a:prstGeom prst="rect">
            <a:avLst/>
          </a:prstGeom>
        </p:spPr>
      </p:pic>
    </p:spTree>
    <p:extLst>
      <p:ext uri="{BB962C8B-B14F-4D97-AF65-F5344CB8AC3E}">
        <p14:creationId xmlns:p14="http://schemas.microsoft.com/office/powerpoint/2010/main" val="34970841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205274" y="1"/>
            <a:ext cx="6690049" cy="707886"/>
          </a:xfrm>
          <a:prstGeom prst="rect">
            <a:avLst/>
          </a:prstGeom>
          <a:noFill/>
        </p:spPr>
        <p:txBody>
          <a:bodyPr wrap="square" rtlCol="0">
            <a:spAutoFit/>
          </a:bodyPr>
          <a:lstStyle/>
          <a:p>
            <a:pPr defTabSz="914377"/>
            <a:r>
              <a:rPr lang="en-US" sz="4000" dirty="0">
                <a:latin typeface="Segoe UI Semibold" panose="020B0702040204020203" pitchFamily="34" charset="0"/>
                <a:cs typeface="Segoe UI Semibold" panose="020B0702040204020203" pitchFamily="34" charset="0"/>
              </a:rPr>
              <a:t>SharePoint as a Platform</a:t>
            </a:r>
          </a:p>
        </p:txBody>
      </p:sp>
      <p:grpSp>
        <p:nvGrpSpPr>
          <p:cNvPr id="9" name="Group 8"/>
          <p:cNvGrpSpPr/>
          <p:nvPr/>
        </p:nvGrpSpPr>
        <p:grpSpPr>
          <a:xfrm>
            <a:off x="1203309" y="837265"/>
            <a:ext cx="2118311" cy="2118311"/>
            <a:chOff x="3444400" y="119435"/>
            <a:chExt cx="5303201" cy="5303201"/>
          </a:xfrm>
        </p:grpSpPr>
        <p:sp>
          <p:nvSpPr>
            <p:cNvPr id="10" name="Oval 9"/>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2" name="Group 11"/>
          <p:cNvGrpSpPr/>
          <p:nvPr/>
        </p:nvGrpSpPr>
        <p:grpSpPr>
          <a:xfrm>
            <a:off x="5230137" y="862883"/>
            <a:ext cx="2118311" cy="2118311"/>
            <a:chOff x="3552634" y="119435"/>
            <a:chExt cx="5303201" cy="5303201"/>
          </a:xfrm>
        </p:grpSpPr>
        <p:sp>
          <p:nvSpPr>
            <p:cNvPr id="13" name="Oval 12"/>
            <p:cNvSpPr/>
            <p:nvPr/>
          </p:nvSpPr>
          <p:spPr bwMode="auto">
            <a:xfrm>
              <a:off x="3552634"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5" name="Group 14"/>
          <p:cNvGrpSpPr/>
          <p:nvPr/>
        </p:nvGrpSpPr>
        <p:grpSpPr>
          <a:xfrm>
            <a:off x="9159272" y="862883"/>
            <a:ext cx="2118311" cy="2118311"/>
            <a:chOff x="3444400" y="119435"/>
            <a:chExt cx="5303201" cy="5303201"/>
          </a:xfrm>
        </p:grpSpPr>
        <p:sp>
          <p:nvSpPr>
            <p:cNvPr id="16" name="Oval 15"/>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8" name="Group 17"/>
          <p:cNvGrpSpPr/>
          <p:nvPr/>
        </p:nvGrpSpPr>
        <p:grpSpPr>
          <a:xfrm>
            <a:off x="1203309" y="3597637"/>
            <a:ext cx="2118311" cy="2118311"/>
            <a:chOff x="3444400" y="119435"/>
            <a:chExt cx="5303201" cy="5303201"/>
          </a:xfrm>
        </p:grpSpPr>
        <p:sp>
          <p:nvSpPr>
            <p:cNvPr id="19" name="Oval 18"/>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26" name="Group 25"/>
          <p:cNvGrpSpPr/>
          <p:nvPr/>
        </p:nvGrpSpPr>
        <p:grpSpPr>
          <a:xfrm>
            <a:off x="5228428" y="3646469"/>
            <a:ext cx="2118311" cy="2118311"/>
            <a:chOff x="3444400" y="119435"/>
            <a:chExt cx="5303201" cy="5303201"/>
          </a:xfrm>
        </p:grpSpPr>
        <p:sp>
          <p:nvSpPr>
            <p:cNvPr id="27" name="Oval 26"/>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0120" y="1694641"/>
              <a:ext cx="4877481" cy="2438740"/>
            </a:xfrm>
            <a:prstGeom prst="rect">
              <a:avLst/>
            </a:prstGeom>
          </p:spPr>
        </p:pic>
      </p:grpSp>
      <p:grpSp>
        <p:nvGrpSpPr>
          <p:cNvPr id="29" name="Group 28"/>
          <p:cNvGrpSpPr/>
          <p:nvPr/>
        </p:nvGrpSpPr>
        <p:grpSpPr>
          <a:xfrm>
            <a:off x="9159274" y="3641410"/>
            <a:ext cx="2118311" cy="2118311"/>
            <a:chOff x="3444400" y="119435"/>
            <a:chExt cx="5303201" cy="5303201"/>
          </a:xfrm>
        </p:grpSpPr>
        <p:sp>
          <p:nvSpPr>
            <p:cNvPr id="30" name="Oval 29"/>
            <p:cNvSpPr/>
            <p:nvPr/>
          </p:nvSpPr>
          <p:spPr bwMode="auto">
            <a:xfrm>
              <a:off x="3444400" y="119435"/>
              <a:ext cx="5303201" cy="5303201"/>
            </a:xfrm>
            <a:prstGeom prst="ellipse">
              <a:avLst/>
            </a:prstGeom>
            <a:solidFill>
              <a:schemeClr val="bg1"/>
            </a:solidFill>
            <a:ln w="2857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080" fontAlgn="base">
                <a:spcBef>
                  <a:spcPct val="0"/>
                </a:spcBef>
                <a:spcAft>
                  <a:spcPct val="0"/>
                </a:spcAft>
                <a:defRPr/>
              </a:pPr>
              <a:endParaRPr lang="en-US" sz="1961" dirty="0">
                <a:gradFill>
                  <a:gsLst>
                    <a:gs pos="5439">
                      <a:srgbClr val="F8F8F8"/>
                    </a:gs>
                    <a:gs pos="10000">
                      <a:srgbClr val="F8F8F8"/>
                    </a:gs>
                  </a:gsLst>
                  <a:lin ang="5400000" scaled="0"/>
                </a:gradFill>
                <a:latin typeface="Segoe UI"/>
              </a:endParaRPr>
            </a:p>
          </p:txBody>
        </p:sp>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sp>
        <p:nvSpPr>
          <p:cNvPr id="32" name="TextBox 31"/>
          <p:cNvSpPr txBox="1"/>
          <p:nvPr/>
        </p:nvSpPr>
        <p:spPr>
          <a:xfrm>
            <a:off x="537615" y="2955576"/>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Branding</a:t>
            </a:r>
          </a:p>
        </p:txBody>
      </p:sp>
      <p:sp>
        <p:nvSpPr>
          <p:cNvPr id="33" name="TextBox 32"/>
          <p:cNvSpPr txBox="1"/>
          <p:nvPr/>
        </p:nvSpPr>
        <p:spPr>
          <a:xfrm>
            <a:off x="443343" y="5764781"/>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APIs</a:t>
            </a:r>
          </a:p>
        </p:txBody>
      </p:sp>
      <p:sp>
        <p:nvSpPr>
          <p:cNvPr id="34" name="TextBox 33"/>
          <p:cNvSpPr txBox="1"/>
          <p:nvPr/>
        </p:nvSpPr>
        <p:spPr>
          <a:xfrm>
            <a:off x="4562734" y="5764781"/>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Processes</a:t>
            </a:r>
          </a:p>
        </p:txBody>
      </p:sp>
      <p:sp>
        <p:nvSpPr>
          <p:cNvPr id="35" name="TextBox 34"/>
          <p:cNvSpPr txBox="1"/>
          <p:nvPr/>
        </p:nvSpPr>
        <p:spPr>
          <a:xfrm>
            <a:off x="7753849" y="5764780"/>
            <a:ext cx="4929164"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Packaging &amp; Deployment</a:t>
            </a:r>
          </a:p>
        </p:txBody>
      </p:sp>
      <p:sp>
        <p:nvSpPr>
          <p:cNvPr id="36" name="TextBox 35"/>
          <p:cNvSpPr txBox="1"/>
          <p:nvPr/>
        </p:nvSpPr>
        <p:spPr>
          <a:xfrm>
            <a:off x="4468463" y="2949672"/>
            <a:ext cx="3449700"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User Experience</a:t>
            </a:r>
          </a:p>
        </p:txBody>
      </p:sp>
      <p:sp>
        <p:nvSpPr>
          <p:cNvPr id="37" name="TextBox 36"/>
          <p:cNvSpPr txBox="1"/>
          <p:nvPr/>
        </p:nvSpPr>
        <p:spPr>
          <a:xfrm>
            <a:off x="8147221" y="2947596"/>
            <a:ext cx="4142419" cy="461665"/>
          </a:xfrm>
          <a:prstGeom prst="rect">
            <a:avLst/>
          </a:prstGeom>
          <a:noFill/>
        </p:spPr>
        <p:txBody>
          <a:bodyPr wrap="square" rtlCol="0">
            <a:spAutoFit/>
          </a:bodyPr>
          <a:lstStyle/>
          <a:p>
            <a:pPr algn="ctr" defTabSz="914377"/>
            <a:r>
              <a:rPr lang="en-US" sz="2400" dirty="0">
                <a:latin typeface="Segoe UI Semibold" panose="020B0702040204020203" pitchFamily="34" charset="0"/>
                <a:cs typeface="Segoe UI Semibold" panose="020B0702040204020203" pitchFamily="34" charset="0"/>
              </a:rPr>
              <a:t>Business Intelligence</a:t>
            </a:r>
          </a:p>
        </p:txBody>
      </p:sp>
    </p:spTree>
    <p:extLst>
      <p:ext uri="{BB962C8B-B14F-4D97-AF65-F5344CB8AC3E}">
        <p14:creationId xmlns:p14="http://schemas.microsoft.com/office/powerpoint/2010/main" val="28287437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616639" y="563516"/>
            <a:ext cx="914400" cy="914400"/>
            <a:chOff x="3444400" y="119435"/>
            <a:chExt cx="5303201" cy="5303201"/>
          </a:xfrm>
        </p:grpSpPr>
        <p:sp>
          <p:nvSpPr>
            <p:cNvPr id="10" name="Oval 9"/>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2" name="Group 11"/>
          <p:cNvGrpSpPr/>
          <p:nvPr/>
        </p:nvGrpSpPr>
        <p:grpSpPr>
          <a:xfrm>
            <a:off x="2492679" y="567132"/>
            <a:ext cx="914400" cy="914400"/>
            <a:chOff x="3552634" y="119435"/>
            <a:chExt cx="5303201" cy="5303201"/>
          </a:xfrm>
        </p:grpSpPr>
        <p:sp>
          <p:nvSpPr>
            <p:cNvPr id="13" name="Oval 12"/>
            <p:cNvSpPr/>
            <p:nvPr/>
          </p:nvSpPr>
          <p:spPr bwMode="auto">
            <a:xfrm>
              <a:off x="3552634"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5" name="Group 14"/>
          <p:cNvGrpSpPr/>
          <p:nvPr/>
        </p:nvGrpSpPr>
        <p:grpSpPr>
          <a:xfrm>
            <a:off x="4542569" y="567132"/>
            <a:ext cx="914400" cy="914400"/>
            <a:chOff x="3444400" y="119435"/>
            <a:chExt cx="5303201" cy="5303201"/>
          </a:xfrm>
        </p:grpSpPr>
        <p:sp>
          <p:nvSpPr>
            <p:cNvPr id="16" name="Oval 15"/>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18" name="Group 17"/>
          <p:cNvGrpSpPr/>
          <p:nvPr/>
        </p:nvGrpSpPr>
        <p:grpSpPr>
          <a:xfrm>
            <a:off x="6691453" y="557801"/>
            <a:ext cx="914400" cy="914400"/>
            <a:chOff x="3444400" y="119435"/>
            <a:chExt cx="5303201" cy="5303201"/>
          </a:xfrm>
        </p:grpSpPr>
        <p:sp>
          <p:nvSpPr>
            <p:cNvPr id="19" name="Oval 18"/>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grpSp>
        <p:nvGrpSpPr>
          <p:cNvPr id="26" name="Group 25"/>
          <p:cNvGrpSpPr/>
          <p:nvPr/>
        </p:nvGrpSpPr>
        <p:grpSpPr>
          <a:xfrm>
            <a:off x="8741344" y="567132"/>
            <a:ext cx="914400" cy="914400"/>
            <a:chOff x="3444400" y="119435"/>
            <a:chExt cx="5303201" cy="5303201"/>
          </a:xfrm>
        </p:grpSpPr>
        <p:sp>
          <p:nvSpPr>
            <p:cNvPr id="27" name="Oval 26"/>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0120" y="1694641"/>
              <a:ext cx="4877481" cy="2438740"/>
            </a:xfrm>
            <a:prstGeom prst="rect">
              <a:avLst/>
            </a:prstGeom>
          </p:spPr>
        </p:pic>
      </p:grpSp>
      <p:grpSp>
        <p:nvGrpSpPr>
          <p:cNvPr id="29" name="Group 28"/>
          <p:cNvGrpSpPr/>
          <p:nvPr/>
        </p:nvGrpSpPr>
        <p:grpSpPr>
          <a:xfrm>
            <a:off x="10657039" y="557801"/>
            <a:ext cx="914400" cy="914400"/>
            <a:chOff x="3444400" y="119435"/>
            <a:chExt cx="5303201" cy="5303201"/>
          </a:xfrm>
        </p:grpSpPr>
        <p:sp>
          <p:nvSpPr>
            <p:cNvPr id="30" name="Oval 29"/>
            <p:cNvSpPr/>
            <p:nvPr/>
          </p:nvSpPr>
          <p:spPr bwMode="auto">
            <a:xfrm>
              <a:off x="3444400" y="119435"/>
              <a:ext cx="5303201" cy="5303201"/>
            </a:xfrm>
            <a:prstGeom prst="ellipse">
              <a:avLst/>
            </a:prstGeom>
            <a:solidFill>
              <a:schemeClr val="bg1"/>
            </a:solidFill>
            <a:ln w="9525">
              <a:solidFill>
                <a:schemeClr val="tx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dirty="0">
                <a:ln>
                  <a:noFill/>
                </a:ln>
                <a:gradFill>
                  <a:gsLst>
                    <a:gs pos="5439">
                      <a:srgbClr val="F8F8F8"/>
                    </a:gs>
                    <a:gs pos="10000">
                      <a:srgbClr val="F8F8F8"/>
                    </a:gs>
                  </a:gsLst>
                  <a:lin ang="5400000" scaled="0"/>
                </a:gradFill>
                <a:effectLst/>
                <a:uLnTx/>
                <a:uFillTx/>
                <a:latin typeface="Segoe UI"/>
                <a:ea typeface="+mn-ea"/>
                <a:cs typeface="+mn-cs"/>
              </a:endParaRPr>
            </a:p>
          </p:txBody>
        </p:sp>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57259" y="1551665"/>
              <a:ext cx="4877481" cy="2438740"/>
            </a:xfrm>
            <a:prstGeom prst="rect">
              <a:avLst/>
            </a:prstGeom>
          </p:spPr>
        </p:pic>
      </p:grpSp>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262626"/>
                </a:solidFill>
                <a:effectLst/>
                <a:uLnTx/>
                <a:uFillTx/>
                <a:latin typeface="Indira K"/>
                <a:ea typeface="+mn-ea"/>
                <a:cs typeface="Segoe UI Semibold" panose="020B0702040204020203" pitchFamily="34" charset="0"/>
              </a:rPr>
              <a:t>SharePoint as a Platform</a:t>
            </a:r>
          </a:p>
        </p:txBody>
      </p:sp>
    </p:spTree>
    <p:extLst>
      <p:ext uri="{BB962C8B-B14F-4D97-AF65-F5344CB8AC3E}">
        <p14:creationId xmlns:p14="http://schemas.microsoft.com/office/powerpoint/2010/main" val="2101587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0244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2018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3793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55677"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PowerPivot</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PerformancePoint</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2010 Workflows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InfoPath &amp; SPD</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Full Trust Solutions</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97" name="Rectangle 96"/>
          <p:cNvSpPr/>
          <p:nvPr/>
        </p:nvSpPr>
        <p:spPr>
          <a:xfrm>
            <a:off x="6588966" y="93081"/>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SP 2010</a:t>
            </a:r>
          </a:p>
        </p:txBody>
      </p:sp>
      <p:sp>
        <p:nvSpPr>
          <p:cNvPr id="30" name="Rectangle 29">
            <a:extLst>
              <a:ext uri="{FF2B5EF4-FFF2-40B4-BE49-F238E27FC236}">
                <a16:creationId xmlns:a16="http://schemas.microsoft.com/office/drawing/2014/main" id="{AB05D5F1-7C33-4AD7-B83C-14F1E432BB3E}"/>
              </a:ext>
            </a:extLst>
          </p:cNvPr>
          <p:cNvSpPr/>
          <p:nvPr/>
        </p:nvSpPr>
        <p:spPr>
          <a:xfrm>
            <a:off x="10178128" y="93081"/>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Recent</a:t>
            </a:r>
          </a:p>
        </p:txBody>
      </p:sp>
      <p:sp>
        <p:nvSpPr>
          <p:cNvPr id="36" name="Rectangle 35">
            <a:extLst>
              <a:ext uri="{FF2B5EF4-FFF2-40B4-BE49-F238E27FC236}">
                <a16:creationId xmlns:a16="http://schemas.microsoft.com/office/drawing/2014/main" id="{A0FEF7CB-9B07-4BF9-8117-A1678B8B6181}"/>
              </a:ext>
            </a:extLst>
          </p:cNvPr>
          <p:cNvSpPr/>
          <p:nvPr/>
        </p:nvSpPr>
        <p:spPr>
          <a:xfrm>
            <a:off x="6120139" y="345962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CSOM &amp; JSOM</a:t>
            </a:r>
          </a:p>
        </p:txBody>
      </p:sp>
      <p:sp>
        <p:nvSpPr>
          <p:cNvPr id="37" name="Rectangle 36">
            <a:extLst>
              <a:ext uri="{FF2B5EF4-FFF2-40B4-BE49-F238E27FC236}">
                <a16:creationId xmlns:a16="http://schemas.microsoft.com/office/drawing/2014/main" id="{662EC837-B7F3-4476-96D9-1CB7BA5CADE5}"/>
              </a:ext>
            </a:extLst>
          </p:cNvPr>
          <p:cNvSpPr/>
          <p:nvPr/>
        </p:nvSpPr>
        <p:spPr>
          <a:xfrm>
            <a:off x="6120139" y="398637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Web Services</a:t>
            </a:r>
          </a:p>
        </p:txBody>
      </p:sp>
      <p:sp>
        <p:nvSpPr>
          <p:cNvPr id="38" name="Rectangle 37">
            <a:extLst>
              <a:ext uri="{FF2B5EF4-FFF2-40B4-BE49-F238E27FC236}">
                <a16:creationId xmlns:a16="http://schemas.microsoft.com/office/drawing/2014/main" id="{1E7931B3-DDA6-42B7-B84A-2A1F5FF2811C}"/>
              </a:ext>
            </a:extLst>
          </p:cNvPr>
          <p:cNvSpPr/>
          <p:nvPr/>
        </p:nvSpPr>
        <p:spPr>
          <a:xfrm>
            <a:off x="6120139" y="4512466"/>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lumMod val="75000"/>
                    <a:lumOff val="25000"/>
                  </a:srgbClr>
                </a:solidFill>
                <a:effectLst/>
                <a:uLnTx/>
                <a:uFillTx/>
                <a:latin typeface="Segoe UI Light" panose="020B0502040204020203" pitchFamily="34" charset="0"/>
                <a:ea typeface="+mn-ea"/>
                <a:cs typeface="Segoe UI Light" panose="020B0502040204020203" pitchFamily="34" charset="0"/>
              </a:rPr>
              <a:t>Server Side APIs</a:t>
            </a:r>
          </a:p>
        </p:txBody>
      </p:sp>
      <p:sp>
        <p:nvSpPr>
          <p:cNvPr id="33" name="Rectangle 32">
            <a:extLst>
              <a:ext uri="{FF2B5EF4-FFF2-40B4-BE49-F238E27FC236}">
                <a16:creationId xmlns:a16="http://schemas.microsoft.com/office/drawing/2014/main" id="{7CF17B5C-BA37-4F38-9A76-D35C9124216B}"/>
              </a:ext>
            </a:extLst>
          </p:cNvPr>
          <p:cNvSpPr/>
          <p:nvPr/>
        </p:nvSpPr>
        <p:spPr>
          <a:xfrm>
            <a:off x="66907" y="364478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Themes</a:t>
            </a:r>
          </a:p>
        </p:txBody>
      </p:sp>
      <p:sp>
        <p:nvSpPr>
          <p:cNvPr id="34" name="Rectangle 33">
            <a:extLst>
              <a:ext uri="{FF2B5EF4-FFF2-40B4-BE49-F238E27FC236}">
                <a16:creationId xmlns:a16="http://schemas.microsoft.com/office/drawing/2014/main" id="{6A9104FA-ED32-4405-9167-B5256C168646}"/>
              </a:ext>
            </a:extLst>
          </p:cNvPr>
          <p:cNvSpPr/>
          <p:nvPr/>
        </p:nvSpPr>
        <p:spPr>
          <a:xfrm>
            <a:off x="66905" y="416601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Alternate CSS</a:t>
            </a:r>
          </a:p>
        </p:txBody>
      </p:sp>
      <p:sp>
        <p:nvSpPr>
          <p:cNvPr id="43" name="Rectangle 42">
            <a:extLst>
              <a:ext uri="{FF2B5EF4-FFF2-40B4-BE49-F238E27FC236}">
                <a16:creationId xmlns:a16="http://schemas.microsoft.com/office/drawing/2014/main" id="{09568CCE-3243-4E8B-9E74-5522692D8A2C}"/>
              </a:ext>
            </a:extLst>
          </p:cNvPr>
          <p:cNvSpPr/>
          <p:nvPr/>
        </p:nvSpPr>
        <p:spPr>
          <a:xfrm>
            <a:off x="66905" y="5740730"/>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Master Page</a:t>
            </a:r>
          </a:p>
        </p:txBody>
      </p:sp>
    </p:spTree>
    <p:extLst>
      <p:ext uri="{BB962C8B-B14F-4D97-AF65-F5344CB8AC3E}">
        <p14:creationId xmlns:p14="http://schemas.microsoft.com/office/powerpoint/2010/main" val="172189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183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39581"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57326"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PowerPivot</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PerformancePoint</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Remote Event Receivers</a:t>
            </a:r>
          </a:p>
        </p:txBody>
      </p:sp>
      <p:sp>
        <p:nvSpPr>
          <p:cNvPr id="84" name="Rectangle 83"/>
          <p:cNvSpPr/>
          <p:nvPr/>
        </p:nvSpPr>
        <p:spPr>
          <a:xfrm>
            <a:off x="10174257" y="2563923"/>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Full Trust Solutions</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98" name="Rectangle 97"/>
          <p:cNvSpPr/>
          <p:nvPr/>
        </p:nvSpPr>
        <p:spPr>
          <a:xfrm>
            <a:off x="6588966" y="92468"/>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SP 2013</a:t>
            </a:r>
          </a:p>
        </p:txBody>
      </p:sp>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Recent</a:t>
            </a:r>
          </a:p>
        </p:txBody>
      </p:sp>
      <p:sp>
        <p:nvSpPr>
          <p:cNvPr id="49" name="Rectangle 48">
            <a:extLst>
              <a:ext uri="{FF2B5EF4-FFF2-40B4-BE49-F238E27FC236}">
                <a16:creationId xmlns:a16="http://schemas.microsoft.com/office/drawing/2014/main" id="{47CE279C-3FF0-4303-B102-77D4F35D6197}"/>
              </a:ext>
            </a:extLst>
          </p:cNvPr>
          <p:cNvSpPr/>
          <p:nvPr/>
        </p:nvSpPr>
        <p:spPr>
          <a:xfrm>
            <a:off x="6114324" y="2418106"/>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PnP PowerShell</a:t>
            </a:r>
          </a:p>
        </p:txBody>
      </p:sp>
      <p:sp>
        <p:nvSpPr>
          <p:cNvPr id="50" name="Rectangle 49">
            <a:extLst>
              <a:ext uri="{FF2B5EF4-FFF2-40B4-BE49-F238E27FC236}">
                <a16:creationId xmlns:a16="http://schemas.microsoft.com/office/drawing/2014/main" id="{3E8F6A97-65A0-4693-B795-E5768E22D4EB}"/>
              </a:ext>
            </a:extLst>
          </p:cNvPr>
          <p:cNvSpPr/>
          <p:nvPr/>
        </p:nvSpPr>
        <p:spPr>
          <a:xfrm>
            <a:off x="6120139" y="293840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REST</a:t>
            </a:r>
          </a:p>
        </p:txBody>
      </p:sp>
      <p:sp>
        <p:nvSpPr>
          <p:cNvPr id="51" name="Rectangle 50">
            <a:extLst>
              <a:ext uri="{FF2B5EF4-FFF2-40B4-BE49-F238E27FC236}">
                <a16:creationId xmlns:a16="http://schemas.microsoft.com/office/drawing/2014/main" id="{1D655775-500D-4B71-8FD6-83E5C031B8D8}"/>
              </a:ext>
            </a:extLst>
          </p:cNvPr>
          <p:cNvSpPr/>
          <p:nvPr/>
        </p:nvSpPr>
        <p:spPr>
          <a:xfrm>
            <a:off x="6120139" y="345962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CSOM &amp; JSOM</a:t>
            </a:r>
          </a:p>
        </p:txBody>
      </p:sp>
      <p:sp>
        <p:nvSpPr>
          <p:cNvPr id="52" name="Rectangle 51">
            <a:extLst>
              <a:ext uri="{FF2B5EF4-FFF2-40B4-BE49-F238E27FC236}">
                <a16:creationId xmlns:a16="http://schemas.microsoft.com/office/drawing/2014/main" id="{2FD1BB73-0EF7-4360-BC8D-83F7390F644C}"/>
              </a:ext>
            </a:extLst>
          </p:cNvPr>
          <p:cNvSpPr/>
          <p:nvPr/>
        </p:nvSpPr>
        <p:spPr>
          <a:xfrm>
            <a:off x="6120139" y="398637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Web Services</a:t>
            </a:r>
          </a:p>
        </p:txBody>
      </p:sp>
      <p:sp>
        <p:nvSpPr>
          <p:cNvPr id="53" name="Rectangle 52">
            <a:extLst>
              <a:ext uri="{FF2B5EF4-FFF2-40B4-BE49-F238E27FC236}">
                <a16:creationId xmlns:a16="http://schemas.microsoft.com/office/drawing/2014/main" id="{8E4876BF-4659-46F1-AD37-4FCF3A50ED36}"/>
              </a:ext>
            </a:extLst>
          </p:cNvPr>
          <p:cNvSpPr/>
          <p:nvPr/>
        </p:nvSpPr>
        <p:spPr>
          <a:xfrm>
            <a:off x="6120139" y="4512466"/>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lumMod val="75000"/>
                    <a:lumOff val="25000"/>
                  </a:srgbClr>
                </a:solidFill>
                <a:effectLst/>
                <a:uLnTx/>
                <a:uFillTx/>
                <a:latin typeface="Segoe UI Light" panose="020B0502040204020203" pitchFamily="34" charset="0"/>
                <a:ea typeface="+mn-ea"/>
                <a:cs typeface="Segoe UI Light" panose="020B0502040204020203" pitchFamily="34" charset="0"/>
              </a:rPr>
              <a:t>Server Side APIs</a:t>
            </a:r>
          </a:p>
        </p:txBody>
      </p:sp>
      <p:sp>
        <p:nvSpPr>
          <p:cNvPr id="56" name="Rectangle 55">
            <a:extLst>
              <a:ext uri="{FF2B5EF4-FFF2-40B4-BE49-F238E27FC236}">
                <a16:creationId xmlns:a16="http://schemas.microsoft.com/office/drawing/2014/main" id="{F44833A1-0CBC-440A-A76D-9DC4AA65F3E9}"/>
              </a:ext>
            </a:extLst>
          </p:cNvPr>
          <p:cNvSpPr/>
          <p:nvPr/>
        </p:nvSpPr>
        <p:spPr>
          <a:xfrm>
            <a:off x="66907" y="364478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Themes</a:t>
            </a:r>
          </a:p>
        </p:txBody>
      </p:sp>
      <p:sp>
        <p:nvSpPr>
          <p:cNvPr id="57" name="Rectangle 56">
            <a:extLst>
              <a:ext uri="{FF2B5EF4-FFF2-40B4-BE49-F238E27FC236}">
                <a16:creationId xmlns:a16="http://schemas.microsoft.com/office/drawing/2014/main" id="{84521781-E354-42E2-B6FC-E20CA7BF081F}"/>
              </a:ext>
            </a:extLst>
          </p:cNvPr>
          <p:cNvSpPr/>
          <p:nvPr/>
        </p:nvSpPr>
        <p:spPr>
          <a:xfrm>
            <a:off x="66905" y="416601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Alternate CSS</a:t>
            </a:r>
          </a:p>
        </p:txBody>
      </p:sp>
      <p:sp>
        <p:nvSpPr>
          <p:cNvPr id="58" name="Rectangle 57">
            <a:extLst>
              <a:ext uri="{FF2B5EF4-FFF2-40B4-BE49-F238E27FC236}">
                <a16:creationId xmlns:a16="http://schemas.microsoft.com/office/drawing/2014/main" id="{70BB6E20-197C-4CCD-B1C8-C0D3ED0119AB}"/>
              </a:ext>
            </a:extLst>
          </p:cNvPr>
          <p:cNvSpPr/>
          <p:nvPr/>
        </p:nvSpPr>
        <p:spPr>
          <a:xfrm>
            <a:off x="66905" y="468723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Composed Looks</a:t>
            </a:r>
          </a:p>
        </p:txBody>
      </p:sp>
      <p:sp>
        <p:nvSpPr>
          <p:cNvPr id="67" name="Rectangle 66">
            <a:extLst>
              <a:ext uri="{FF2B5EF4-FFF2-40B4-BE49-F238E27FC236}">
                <a16:creationId xmlns:a16="http://schemas.microsoft.com/office/drawing/2014/main" id="{A3A58357-5D37-4BAC-9791-40671F70A674}"/>
              </a:ext>
            </a:extLst>
          </p:cNvPr>
          <p:cNvSpPr/>
          <p:nvPr/>
        </p:nvSpPr>
        <p:spPr>
          <a:xfrm>
            <a:off x="66905" y="52139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JS Injection</a:t>
            </a:r>
          </a:p>
        </p:txBody>
      </p:sp>
      <p:sp>
        <p:nvSpPr>
          <p:cNvPr id="68" name="Rectangle 67">
            <a:extLst>
              <a:ext uri="{FF2B5EF4-FFF2-40B4-BE49-F238E27FC236}">
                <a16:creationId xmlns:a16="http://schemas.microsoft.com/office/drawing/2014/main" id="{8281D8DA-DB8E-430F-A077-3E31B99CC5BF}"/>
              </a:ext>
            </a:extLst>
          </p:cNvPr>
          <p:cNvSpPr/>
          <p:nvPr/>
        </p:nvSpPr>
        <p:spPr>
          <a:xfrm>
            <a:off x="66905" y="5740730"/>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Master Page</a:t>
            </a:r>
          </a:p>
        </p:txBody>
      </p:sp>
    </p:spTree>
    <p:extLst>
      <p:ext uri="{BB962C8B-B14F-4D97-AF65-F5344CB8AC3E}">
        <p14:creationId xmlns:p14="http://schemas.microsoft.com/office/powerpoint/2010/main" val="74865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fade">
                                      <p:cBhvr>
                                        <p:cTn id="10" dur="500"/>
                                        <p:tgtEl>
                                          <p:spTgt spid="8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7" name="Rectangle 56"/>
          <p:cNvSpPr/>
          <p:nvPr/>
        </p:nvSpPr>
        <p:spPr>
          <a:xfrm>
            <a:off x="2084649" y="1887235"/>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SPFx</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PowerPivot</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PerformancePoint</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Full Trust Solutions</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99" name="Rectangle 98"/>
          <p:cNvSpPr/>
          <p:nvPr/>
        </p:nvSpPr>
        <p:spPr>
          <a:xfrm>
            <a:off x="6588966" y="92468"/>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SP2016</a:t>
            </a:r>
          </a:p>
        </p:txBody>
      </p:sp>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Recent</a:t>
            </a:r>
          </a:p>
        </p:txBody>
      </p:sp>
      <p:sp>
        <p:nvSpPr>
          <p:cNvPr id="97" name="Rectangle 96">
            <a:extLst>
              <a:ext uri="{FF2B5EF4-FFF2-40B4-BE49-F238E27FC236}">
                <a16:creationId xmlns:a16="http://schemas.microsoft.com/office/drawing/2014/main" id="{A6ED29E9-C9DD-4B9B-9232-AF5F040C5122}"/>
              </a:ext>
            </a:extLst>
          </p:cNvPr>
          <p:cNvSpPr/>
          <p:nvPr/>
        </p:nvSpPr>
        <p:spPr>
          <a:xfrm>
            <a:off x="6114324" y="2418106"/>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PnP PowerShell</a:t>
            </a:r>
          </a:p>
        </p:txBody>
      </p:sp>
      <p:sp>
        <p:nvSpPr>
          <p:cNvPr id="98" name="Rectangle 97">
            <a:extLst>
              <a:ext uri="{FF2B5EF4-FFF2-40B4-BE49-F238E27FC236}">
                <a16:creationId xmlns:a16="http://schemas.microsoft.com/office/drawing/2014/main" id="{1549E4E8-DA22-4E46-ACB1-D2C18227D077}"/>
              </a:ext>
            </a:extLst>
          </p:cNvPr>
          <p:cNvSpPr/>
          <p:nvPr/>
        </p:nvSpPr>
        <p:spPr>
          <a:xfrm>
            <a:off x="6120139" y="293840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REST</a:t>
            </a:r>
          </a:p>
        </p:txBody>
      </p:sp>
      <p:sp>
        <p:nvSpPr>
          <p:cNvPr id="100" name="Rectangle 99">
            <a:extLst>
              <a:ext uri="{FF2B5EF4-FFF2-40B4-BE49-F238E27FC236}">
                <a16:creationId xmlns:a16="http://schemas.microsoft.com/office/drawing/2014/main" id="{6AF8F10E-76D4-4B4B-AC86-3CDCB340BDB5}"/>
              </a:ext>
            </a:extLst>
          </p:cNvPr>
          <p:cNvSpPr/>
          <p:nvPr/>
        </p:nvSpPr>
        <p:spPr>
          <a:xfrm>
            <a:off x="6120139" y="345962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CSOM &amp; JSOM</a:t>
            </a:r>
          </a:p>
        </p:txBody>
      </p:sp>
      <p:sp>
        <p:nvSpPr>
          <p:cNvPr id="101" name="Rectangle 100">
            <a:extLst>
              <a:ext uri="{FF2B5EF4-FFF2-40B4-BE49-F238E27FC236}">
                <a16:creationId xmlns:a16="http://schemas.microsoft.com/office/drawing/2014/main" id="{C31E807E-31BB-440D-9269-B3B0A3B2FD9C}"/>
              </a:ext>
            </a:extLst>
          </p:cNvPr>
          <p:cNvSpPr/>
          <p:nvPr/>
        </p:nvSpPr>
        <p:spPr>
          <a:xfrm>
            <a:off x="6120139" y="398637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Web Services</a:t>
            </a:r>
          </a:p>
        </p:txBody>
      </p:sp>
      <p:sp>
        <p:nvSpPr>
          <p:cNvPr id="102" name="Rectangle 101">
            <a:extLst>
              <a:ext uri="{FF2B5EF4-FFF2-40B4-BE49-F238E27FC236}">
                <a16:creationId xmlns:a16="http://schemas.microsoft.com/office/drawing/2014/main" id="{E8009574-05D5-4E27-A481-779AC20C943C}"/>
              </a:ext>
            </a:extLst>
          </p:cNvPr>
          <p:cNvSpPr/>
          <p:nvPr/>
        </p:nvSpPr>
        <p:spPr>
          <a:xfrm>
            <a:off x="6120139" y="4512466"/>
            <a:ext cx="1879307"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lumMod val="75000"/>
                    <a:lumOff val="25000"/>
                  </a:srgbClr>
                </a:solidFill>
                <a:effectLst/>
                <a:uLnTx/>
                <a:uFillTx/>
                <a:latin typeface="Segoe UI Light" panose="020B0502040204020203" pitchFamily="34" charset="0"/>
                <a:ea typeface="+mn-ea"/>
                <a:cs typeface="Segoe UI Light" panose="020B0502040204020203" pitchFamily="34" charset="0"/>
              </a:rPr>
              <a:t>Server Side APIs</a:t>
            </a:r>
          </a:p>
        </p:txBody>
      </p:sp>
      <p:sp>
        <p:nvSpPr>
          <p:cNvPr id="48" name="Rectangle 47">
            <a:extLst>
              <a:ext uri="{FF2B5EF4-FFF2-40B4-BE49-F238E27FC236}">
                <a16:creationId xmlns:a16="http://schemas.microsoft.com/office/drawing/2014/main" id="{5A7ED369-A5F0-453D-B248-619AD5C4F75F}"/>
              </a:ext>
            </a:extLst>
          </p:cNvPr>
          <p:cNvSpPr/>
          <p:nvPr/>
        </p:nvSpPr>
        <p:spPr>
          <a:xfrm>
            <a:off x="66907" y="364478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Themes</a:t>
            </a:r>
          </a:p>
        </p:txBody>
      </p:sp>
      <p:sp>
        <p:nvSpPr>
          <p:cNvPr id="49" name="Rectangle 48">
            <a:extLst>
              <a:ext uri="{FF2B5EF4-FFF2-40B4-BE49-F238E27FC236}">
                <a16:creationId xmlns:a16="http://schemas.microsoft.com/office/drawing/2014/main" id="{FF6EDC76-D3FF-47D1-934E-E23904C0AC1D}"/>
              </a:ext>
            </a:extLst>
          </p:cNvPr>
          <p:cNvSpPr/>
          <p:nvPr/>
        </p:nvSpPr>
        <p:spPr>
          <a:xfrm>
            <a:off x="66905" y="416601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Alternate CSS</a:t>
            </a:r>
          </a:p>
        </p:txBody>
      </p:sp>
      <p:sp>
        <p:nvSpPr>
          <p:cNvPr id="50" name="Rectangle 49">
            <a:extLst>
              <a:ext uri="{FF2B5EF4-FFF2-40B4-BE49-F238E27FC236}">
                <a16:creationId xmlns:a16="http://schemas.microsoft.com/office/drawing/2014/main" id="{50FCDCAF-0612-42DB-AF77-3DF0F96CFBB8}"/>
              </a:ext>
            </a:extLst>
          </p:cNvPr>
          <p:cNvSpPr/>
          <p:nvPr/>
        </p:nvSpPr>
        <p:spPr>
          <a:xfrm>
            <a:off x="66905" y="468723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Composed Looks</a:t>
            </a:r>
          </a:p>
        </p:txBody>
      </p:sp>
      <p:sp>
        <p:nvSpPr>
          <p:cNvPr id="51" name="Rectangle 50">
            <a:extLst>
              <a:ext uri="{FF2B5EF4-FFF2-40B4-BE49-F238E27FC236}">
                <a16:creationId xmlns:a16="http://schemas.microsoft.com/office/drawing/2014/main" id="{267E3A55-CA30-4B89-884D-63BA1855C989}"/>
              </a:ext>
            </a:extLst>
          </p:cNvPr>
          <p:cNvSpPr/>
          <p:nvPr/>
        </p:nvSpPr>
        <p:spPr>
          <a:xfrm>
            <a:off x="66905" y="52139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JS Injection</a:t>
            </a:r>
          </a:p>
        </p:txBody>
      </p:sp>
      <p:sp>
        <p:nvSpPr>
          <p:cNvPr id="52" name="Rectangle 51">
            <a:extLst>
              <a:ext uri="{FF2B5EF4-FFF2-40B4-BE49-F238E27FC236}">
                <a16:creationId xmlns:a16="http://schemas.microsoft.com/office/drawing/2014/main" id="{B11EE13D-9881-4B46-ACD3-15ED4C15408D}"/>
              </a:ext>
            </a:extLst>
          </p:cNvPr>
          <p:cNvSpPr/>
          <p:nvPr/>
        </p:nvSpPr>
        <p:spPr>
          <a:xfrm>
            <a:off x="66905" y="5740730"/>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Master Page</a:t>
            </a:r>
          </a:p>
        </p:txBody>
      </p:sp>
    </p:spTree>
    <p:extLst>
      <p:ext uri="{BB962C8B-B14F-4D97-AF65-F5344CB8AC3E}">
        <p14:creationId xmlns:p14="http://schemas.microsoft.com/office/powerpoint/2010/main" val="105402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7" name="Rectangle 56"/>
          <p:cNvSpPr/>
          <p:nvPr/>
        </p:nvSpPr>
        <p:spPr>
          <a:xfrm>
            <a:off x="2084649"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PowerPivot</a:t>
            </a:r>
          </a:p>
        </p:txBody>
      </p:sp>
      <p:sp>
        <p:nvSpPr>
          <p:cNvPr id="65" name="Rectangle 64"/>
          <p:cNvSpPr/>
          <p:nvPr/>
        </p:nvSpPr>
        <p:spPr>
          <a:xfrm>
            <a:off x="4121021" y="3456429"/>
            <a:ext cx="1879307" cy="64008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Reporting Services</a:t>
            </a:r>
          </a:p>
        </p:txBody>
      </p:sp>
      <p:sp>
        <p:nvSpPr>
          <p:cNvPr id="66" name="Rectangle 65"/>
          <p:cNvSpPr/>
          <p:nvPr/>
        </p:nvSpPr>
        <p:spPr>
          <a:xfrm>
            <a:off x="4121021" y="4253243"/>
            <a:ext cx="1879307" cy="36576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PerformancePoint</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Add-ins</a:t>
            </a:r>
          </a:p>
        </p:txBody>
      </p:sp>
      <p:sp>
        <p:nvSpPr>
          <p:cNvPr id="87" name="Rectangle 86"/>
          <p:cNvSpPr/>
          <p:nvPr/>
        </p:nvSpPr>
        <p:spPr>
          <a:xfrm>
            <a:off x="10174257" y="4138640"/>
            <a:ext cx="1879307" cy="64008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Declarative Sandbox</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InfoPath &amp; SPD</a:t>
            </a:r>
          </a:p>
        </p:txBody>
      </p:sp>
      <p:sp>
        <p:nvSpPr>
          <p:cNvPr id="90" name="Rectangle 89"/>
          <p:cNvSpPr/>
          <p:nvPr/>
        </p:nvSpPr>
        <p:spPr>
          <a:xfrm>
            <a:off x="2103273" y="5749723"/>
            <a:ext cx="1879307" cy="64008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ASP.NET 4.5 Integration</a:t>
            </a:r>
          </a:p>
        </p:txBody>
      </p:sp>
      <p:sp>
        <p:nvSpPr>
          <p:cNvPr id="91" name="Rectangle 90"/>
          <p:cNvSpPr/>
          <p:nvPr/>
        </p:nvSpPr>
        <p:spPr>
          <a:xfrm>
            <a:off x="8137881" y="4770215"/>
            <a:ext cx="1879307" cy="36576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Event Receivers</a:t>
            </a:r>
          </a:p>
        </p:txBody>
      </p:sp>
      <p:sp>
        <p:nvSpPr>
          <p:cNvPr id="92" name="Rectangle 91"/>
          <p:cNvSpPr/>
          <p:nvPr/>
        </p:nvSpPr>
        <p:spPr>
          <a:xfrm>
            <a:off x="8156511" y="5291439"/>
            <a:ext cx="1879307" cy="36576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SSIS</a:t>
            </a:r>
          </a:p>
        </p:txBody>
      </p:sp>
      <p:sp>
        <p:nvSpPr>
          <p:cNvPr id="93" name="Rectangle 92"/>
          <p:cNvSpPr/>
          <p:nvPr/>
        </p:nvSpPr>
        <p:spPr>
          <a:xfrm>
            <a:off x="10174257" y="4936733"/>
            <a:ext cx="1879307" cy="36576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.NET Sandbox</a:t>
            </a:r>
          </a:p>
        </p:txBody>
      </p:sp>
      <p:sp>
        <p:nvSpPr>
          <p:cNvPr id="94" name="Rectangle 93"/>
          <p:cNvSpPr/>
          <p:nvPr/>
        </p:nvSpPr>
        <p:spPr>
          <a:xfrm>
            <a:off x="10174257" y="5460507"/>
            <a:ext cx="1879307" cy="64008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Full Trust Solutions</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96" name="Rectangle 95"/>
          <p:cNvSpPr/>
          <p:nvPr/>
        </p:nvSpPr>
        <p:spPr>
          <a:xfrm>
            <a:off x="10035818" y="93081"/>
            <a:ext cx="2156182"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62626"/>
                </a:solidFill>
                <a:effectLst/>
                <a:uLnTx/>
                <a:uFillTx/>
                <a:latin typeface="Indira K"/>
                <a:ea typeface="+mn-ea"/>
                <a:cs typeface="Segoe UI Light" panose="020B0502040204020203" pitchFamily="34" charset="0"/>
              </a:rPr>
              <a:t>On-</a:t>
            </a:r>
            <a:r>
              <a:rPr kumimoji="0" lang="en-US" sz="2000" b="1" i="0" u="none" strike="noStrike" kern="1200" cap="none" spc="0" normalizeH="0" baseline="0" noProof="0" dirty="0" err="1">
                <a:ln>
                  <a:noFill/>
                </a:ln>
                <a:solidFill>
                  <a:srgbClr val="262626"/>
                </a:solidFill>
                <a:effectLst/>
                <a:uLnTx/>
                <a:uFillTx/>
                <a:latin typeface="Indira K"/>
                <a:ea typeface="+mn-ea"/>
                <a:cs typeface="Segoe UI Light" panose="020B0502040204020203" pitchFamily="34" charset="0"/>
              </a:rPr>
              <a:t>Prem</a:t>
            </a:r>
            <a:r>
              <a:rPr kumimoji="0" lang="en-US" sz="2000" b="1" i="0" u="none" strike="noStrike" kern="1200" cap="none" spc="0" normalizeH="0" baseline="0" noProof="0" dirty="0">
                <a:ln>
                  <a:noFill/>
                </a:ln>
                <a:solidFill>
                  <a:srgbClr val="262626"/>
                </a:solidFill>
                <a:effectLst/>
                <a:uLnTx/>
                <a:uFillTx/>
                <a:latin typeface="Indira K"/>
                <a:ea typeface="+mn-ea"/>
                <a:cs typeface="Segoe UI Light" panose="020B0502040204020203" pitchFamily="34" charset="0"/>
              </a:rPr>
              <a:t> </a:t>
            </a:r>
            <a:r>
              <a:rPr kumimoji="0" lang="en-US" sz="2000" b="1" i="0" u="none" strike="noStrike" kern="1200" cap="none" spc="0" normalizeH="0" baseline="0" noProof="0" dirty="0" err="1">
                <a:ln>
                  <a:noFill/>
                </a:ln>
                <a:solidFill>
                  <a:srgbClr val="262626"/>
                </a:solidFill>
                <a:effectLst/>
                <a:uLnTx/>
                <a:uFillTx/>
                <a:latin typeface="Indira K"/>
                <a:ea typeface="+mn-ea"/>
                <a:cs typeface="Segoe UI Light" panose="020B0502040204020203" pitchFamily="34" charset="0"/>
              </a:rPr>
              <a:t>Opts</a:t>
            </a:r>
            <a:endParaRPr kumimoji="0" lang="en-US" sz="2000" b="1" i="0" u="none" strike="noStrike" kern="1200" cap="none" spc="0" normalizeH="0" baseline="0" noProof="0" dirty="0">
              <a:ln>
                <a:noFill/>
              </a:ln>
              <a:solidFill>
                <a:srgbClr val="262626"/>
              </a:solidFill>
              <a:effectLst/>
              <a:uLnTx/>
              <a:uFillTx/>
              <a:latin typeface="Indira K"/>
              <a:ea typeface="+mn-ea"/>
              <a:cs typeface="Segoe UI Light" panose="020B0502040204020203" pitchFamily="34" charset="0"/>
            </a:endParaRPr>
          </a:p>
        </p:txBody>
      </p:sp>
      <p:sp>
        <p:nvSpPr>
          <p:cNvPr id="51" name="Rectangle 50"/>
          <p:cNvSpPr/>
          <p:nvPr/>
        </p:nvSpPr>
        <p:spPr>
          <a:xfrm>
            <a:off x="6067933" y="93081"/>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Not</a:t>
            </a:r>
            <a:r>
              <a:rPr kumimoji="0" lang="en-US" sz="1467" b="0" i="0" u="none" strike="noStrike" kern="1200" cap="none" spc="0" normalizeH="0" baseline="0" noProof="0" dirty="0">
                <a:ln>
                  <a:noFill/>
                </a:ln>
                <a:solidFill>
                  <a:srgbClr val="B4B4B4"/>
                </a:solidFill>
                <a:effectLst/>
                <a:uLnTx/>
                <a:uFillTx/>
                <a:latin typeface="Segoe UI Light" panose="020B0502040204020203" pitchFamily="34" charset="0"/>
                <a:ea typeface="+mn-ea"/>
                <a:cs typeface="Segoe UI Light" panose="020B0502040204020203" pitchFamily="34" charset="0"/>
              </a:rPr>
              <a:t> </a:t>
            </a:r>
            <a:r>
              <a:rPr kumimoji="0" lang="en-US" sz="1467"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Recommended</a:t>
            </a:r>
          </a:p>
        </p:txBody>
      </p:sp>
      <p:sp>
        <p:nvSpPr>
          <p:cNvPr id="75" name="Rectangle 74">
            <a:extLst>
              <a:ext uri="{FF2B5EF4-FFF2-40B4-BE49-F238E27FC236}">
                <a16:creationId xmlns:a16="http://schemas.microsoft.com/office/drawing/2014/main" id="{7BE81EF1-36BC-4737-BA22-E4CF8427BF58}"/>
              </a:ext>
            </a:extLst>
          </p:cNvPr>
          <p:cNvSpPr/>
          <p:nvPr/>
        </p:nvSpPr>
        <p:spPr>
          <a:xfrm>
            <a:off x="6114324" y="2418106"/>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PowerShell</a:t>
            </a:r>
          </a:p>
        </p:txBody>
      </p:sp>
      <p:sp>
        <p:nvSpPr>
          <p:cNvPr id="76" name="Rectangle 75">
            <a:extLst>
              <a:ext uri="{FF2B5EF4-FFF2-40B4-BE49-F238E27FC236}">
                <a16:creationId xmlns:a16="http://schemas.microsoft.com/office/drawing/2014/main" id="{78BAE24F-AAB8-4F3E-B077-67380B24624D}"/>
              </a:ext>
            </a:extLst>
          </p:cNvPr>
          <p:cNvSpPr/>
          <p:nvPr/>
        </p:nvSpPr>
        <p:spPr>
          <a:xfrm>
            <a:off x="6120139" y="293840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REST</a:t>
            </a:r>
          </a:p>
        </p:txBody>
      </p:sp>
      <p:sp>
        <p:nvSpPr>
          <p:cNvPr id="77" name="Rectangle 76">
            <a:extLst>
              <a:ext uri="{FF2B5EF4-FFF2-40B4-BE49-F238E27FC236}">
                <a16:creationId xmlns:a16="http://schemas.microsoft.com/office/drawing/2014/main" id="{4481EEAE-C96F-4D66-8F0F-62B3DB3D1B6A}"/>
              </a:ext>
            </a:extLst>
          </p:cNvPr>
          <p:cNvSpPr/>
          <p:nvPr/>
        </p:nvSpPr>
        <p:spPr>
          <a:xfrm>
            <a:off x="6120139" y="345962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CSOM &amp; JSOM</a:t>
            </a:r>
          </a:p>
        </p:txBody>
      </p:sp>
      <p:sp>
        <p:nvSpPr>
          <p:cNvPr id="97" name="Rectangle 96">
            <a:extLst>
              <a:ext uri="{FF2B5EF4-FFF2-40B4-BE49-F238E27FC236}">
                <a16:creationId xmlns:a16="http://schemas.microsoft.com/office/drawing/2014/main" id="{0A2B7711-D48D-4E94-9B26-1FE964CCC0BC}"/>
              </a:ext>
            </a:extLst>
          </p:cNvPr>
          <p:cNvSpPr/>
          <p:nvPr/>
        </p:nvSpPr>
        <p:spPr>
          <a:xfrm>
            <a:off x="6120139" y="3986370"/>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Web Services</a:t>
            </a:r>
          </a:p>
        </p:txBody>
      </p:sp>
      <p:sp>
        <p:nvSpPr>
          <p:cNvPr id="98" name="Rectangle 97">
            <a:extLst>
              <a:ext uri="{FF2B5EF4-FFF2-40B4-BE49-F238E27FC236}">
                <a16:creationId xmlns:a16="http://schemas.microsoft.com/office/drawing/2014/main" id="{3E0D3829-2180-4E71-B81A-C5EF6AA53A0A}"/>
              </a:ext>
            </a:extLst>
          </p:cNvPr>
          <p:cNvSpPr/>
          <p:nvPr/>
        </p:nvSpPr>
        <p:spPr>
          <a:xfrm>
            <a:off x="6120139" y="4512466"/>
            <a:ext cx="1879307" cy="365760"/>
          </a:xfrm>
          <a:prstGeom prst="rect">
            <a:avLst/>
          </a:prstGeom>
          <a:solidFill>
            <a:schemeClr val="accent3">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Server Side APIs</a:t>
            </a:r>
          </a:p>
        </p:txBody>
      </p:sp>
      <p:sp>
        <p:nvSpPr>
          <p:cNvPr id="48" name="Rectangle 47">
            <a:extLst>
              <a:ext uri="{FF2B5EF4-FFF2-40B4-BE49-F238E27FC236}">
                <a16:creationId xmlns:a16="http://schemas.microsoft.com/office/drawing/2014/main" id="{82121EFF-497E-4FB8-A500-7E38B4AD947F}"/>
              </a:ext>
            </a:extLst>
          </p:cNvPr>
          <p:cNvSpPr/>
          <p:nvPr/>
        </p:nvSpPr>
        <p:spPr>
          <a:xfrm>
            <a:off x="66907" y="364478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Themes</a:t>
            </a:r>
          </a:p>
        </p:txBody>
      </p:sp>
      <p:sp>
        <p:nvSpPr>
          <p:cNvPr id="49" name="Rectangle 48">
            <a:extLst>
              <a:ext uri="{FF2B5EF4-FFF2-40B4-BE49-F238E27FC236}">
                <a16:creationId xmlns:a16="http://schemas.microsoft.com/office/drawing/2014/main" id="{09D4EE6C-E71A-41D1-B754-5DFE2D2D38BF}"/>
              </a:ext>
            </a:extLst>
          </p:cNvPr>
          <p:cNvSpPr/>
          <p:nvPr/>
        </p:nvSpPr>
        <p:spPr>
          <a:xfrm>
            <a:off x="66905" y="416601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Alternate CSS</a:t>
            </a:r>
          </a:p>
        </p:txBody>
      </p:sp>
      <p:sp>
        <p:nvSpPr>
          <p:cNvPr id="50" name="Rectangle 49">
            <a:extLst>
              <a:ext uri="{FF2B5EF4-FFF2-40B4-BE49-F238E27FC236}">
                <a16:creationId xmlns:a16="http://schemas.microsoft.com/office/drawing/2014/main" id="{A5841D73-8D8A-448B-AECA-2FD91233FF05}"/>
              </a:ext>
            </a:extLst>
          </p:cNvPr>
          <p:cNvSpPr/>
          <p:nvPr/>
        </p:nvSpPr>
        <p:spPr>
          <a:xfrm>
            <a:off x="66905" y="468723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Composed Looks</a:t>
            </a:r>
          </a:p>
        </p:txBody>
      </p:sp>
      <p:sp>
        <p:nvSpPr>
          <p:cNvPr id="52" name="Rectangle 51">
            <a:extLst>
              <a:ext uri="{FF2B5EF4-FFF2-40B4-BE49-F238E27FC236}">
                <a16:creationId xmlns:a16="http://schemas.microsoft.com/office/drawing/2014/main" id="{5DD9F289-D992-4DFE-8695-BA7FD2B70884}"/>
              </a:ext>
            </a:extLst>
          </p:cNvPr>
          <p:cNvSpPr/>
          <p:nvPr/>
        </p:nvSpPr>
        <p:spPr>
          <a:xfrm>
            <a:off x="66905" y="52139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JS Injection</a:t>
            </a:r>
          </a:p>
        </p:txBody>
      </p:sp>
      <p:sp>
        <p:nvSpPr>
          <p:cNvPr id="53" name="Rectangle 52">
            <a:extLst>
              <a:ext uri="{FF2B5EF4-FFF2-40B4-BE49-F238E27FC236}">
                <a16:creationId xmlns:a16="http://schemas.microsoft.com/office/drawing/2014/main" id="{9D361863-4751-44DF-955A-D4A679C920DD}"/>
              </a:ext>
            </a:extLst>
          </p:cNvPr>
          <p:cNvSpPr/>
          <p:nvPr/>
        </p:nvSpPr>
        <p:spPr>
          <a:xfrm>
            <a:off x="66905" y="5740730"/>
            <a:ext cx="1879307" cy="64008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Custom Master Page</a:t>
            </a:r>
          </a:p>
        </p:txBody>
      </p:sp>
    </p:spTree>
    <p:extLst>
      <p:ext uri="{BB962C8B-B14F-4D97-AF65-F5344CB8AC3E}">
        <p14:creationId xmlns:p14="http://schemas.microsoft.com/office/powerpoint/2010/main" val="277857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7" name="Rectangle 56"/>
          <p:cNvSpPr/>
          <p:nvPr/>
        </p:nvSpPr>
        <p:spPr>
          <a:xfrm>
            <a:off x="2084649"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a:t>
            </a:r>
          </a:p>
        </p:txBody>
      </p:sp>
      <p:sp>
        <p:nvSpPr>
          <p:cNvPr id="58" name="Rectangle 57"/>
          <p:cNvSpPr/>
          <p:nvPr/>
        </p:nvSpPr>
        <p:spPr>
          <a:xfrm>
            <a:off x="2084649"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Power Apps</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Client Side Rendering</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Actions</a:t>
            </a:r>
          </a:p>
        </p:txBody>
      </p:sp>
      <p:sp>
        <p:nvSpPr>
          <p:cNvPr id="61" name="Rectangle 60"/>
          <p:cNvSpPr/>
          <p:nvPr/>
        </p:nvSpPr>
        <p:spPr>
          <a:xfrm>
            <a:off x="2084647" y="424498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PowerPivot</a:t>
            </a:r>
          </a:p>
        </p:txBody>
      </p:sp>
      <p:sp>
        <p:nvSpPr>
          <p:cNvPr id="67" name="Rectangle 66"/>
          <p:cNvSpPr/>
          <p:nvPr/>
        </p:nvSpPr>
        <p:spPr>
          <a:xfrm>
            <a:off x="6120140"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Microsoft Graph</a:t>
            </a:r>
          </a:p>
        </p:txBody>
      </p:sp>
      <p:sp>
        <p:nvSpPr>
          <p:cNvPr id="78" name="Rectangle 77"/>
          <p:cNvSpPr/>
          <p:nvPr/>
        </p:nvSpPr>
        <p:spPr>
          <a:xfrm>
            <a:off x="8137883"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Microsoft Flow</a:t>
            </a:r>
          </a:p>
        </p:txBody>
      </p:sp>
      <p:sp>
        <p:nvSpPr>
          <p:cNvPr id="79" name="Rectangle 78"/>
          <p:cNvSpPr/>
          <p:nvPr/>
        </p:nvSpPr>
        <p:spPr>
          <a:xfrm>
            <a:off x="813788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Webhooks</a:t>
            </a:r>
          </a:p>
        </p:txBody>
      </p:sp>
      <p:sp>
        <p:nvSpPr>
          <p:cNvPr id="80" name="Rectangle 79"/>
          <p:cNvSpPr/>
          <p:nvPr/>
        </p:nvSpPr>
        <p:spPr>
          <a:xfrm>
            <a:off x="8137881" y="29296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Add-ins</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InfoPath &amp; SPD</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99" name="Rectangle 98"/>
          <p:cNvSpPr/>
          <p:nvPr/>
        </p:nvSpPr>
        <p:spPr>
          <a:xfrm>
            <a:off x="6588966" y="92468"/>
            <a:ext cx="1149983"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O365</a:t>
            </a:r>
          </a:p>
        </p:txBody>
      </p:sp>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96" name="Rectangle 95"/>
          <p:cNvSpPr/>
          <p:nvPr/>
        </p:nvSpPr>
        <p:spPr>
          <a:xfrm>
            <a:off x="10178128" y="93081"/>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Recent</a:t>
            </a:r>
          </a:p>
        </p:txBody>
      </p:sp>
      <p:sp>
        <p:nvSpPr>
          <p:cNvPr id="74" name="Rectangle 73">
            <a:extLst>
              <a:ext uri="{FF2B5EF4-FFF2-40B4-BE49-F238E27FC236}">
                <a16:creationId xmlns:a16="http://schemas.microsoft.com/office/drawing/2014/main" id="{F1014946-B1A8-4CAA-979B-1BF3770A2360}"/>
              </a:ext>
            </a:extLst>
          </p:cNvPr>
          <p:cNvSpPr/>
          <p:nvPr/>
        </p:nvSpPr>
        <p:spPr>
          <a:xfrm>
            <a:off x="6114324" y="2418106"/>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3B01"/>
                </a:solidFill>
                <a:effectLst/>
                <a:uLnTx/>
                <a:uFillTx/>
                <a:latin typeface="Segoe UI Light" panose="020B0502040204020203" pitchFamily="34" charset="0"/>
                <a:ea typeface="+mn-ea"/>
                <a:cs typeface="Segoe UI Light" panose="020B0502040204020203" pitchFamily="34" charset="0"/>
              </a:rPr>
              <a:t>PnP PowerShell</a:t>
            </a:r>
          </a:p>
        </p:txBody>
      </p:sp>
      <p:sp>
        <p:nvSpPr>
          <p:cNvPr id="75" name="Rectangle 74">
            <a:extLst>
              <a:ext uri="{FF2B5EF4-FFF2-40B4-BE49-F238E27FC236}">
                <a16:creationId xmlns:a16="http://schemas.microsoft.com/office/drawing/2014/main" id="{CA2C91CB-6B42-4BB5-8D4D-830D4C97BAEE}"/>
              </a:ext>
            </a:extLst>
          </p:cNvPr>
          <p:cNvSpPr/>
          <p:nvPr/>
        </p:nvSpPr>
        <p:spPr>
          <a:xfrm>
            <a:off x="6120139" y="293840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REST</a:t>
            </a:r>
          </a:p>
        </p:txBody>
      </p:sp>
      <p:sp>
        <p:nvSpPr>
          <p:cNvPr id="76" name="Rectangle 75">
            <a:extLst>
              <a:ext uri="{FF2B5EF4-FFF2-40B4-BE49-F238E27FC236}">
                <a16:creationId xmlns:a16="http://schemas.microsoft.com/office/drawing/2014/main" id="{8652041A-544C-49E6-8E9C-C86D3753F1C6}"/>
              </a:ext>
            </a:extLst>
          </p:cNvPr>
          <p:cNvSpPr/>
          <p:nvPr/>
        </p:nvSpPr>
        <p:spPr>
          <a:xfrm>
            <a:off x="6120139" y="3459624"/>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CSOM &amp; JSOM</a:t>
            </a:r>
          </a:p>
        </p:txBody>
      </p:sp>
      <p:sp>
        <p:nvSpPr>
          <p:cNvPr id="77" name="Rectangle 76">
            <a:extLst>
              <a:ext uri="{FF2B5EF4-FFF2-40B4-BE49-F238E27FC236}">
                <a16:creationId xmlns:a16="http://schemas.microsoft.com/office/drawing/2014/main" id="{8010821A-F17B-4DDC-87F0-3FE57D0254E8}"/>
              </a:ext>
            </a:extLst>
          </p:cNvPr>
          <p:cNvSpPr/>
          <p:nvPr/>
        </p:nvSpPr>
        <p:spPr>
          <a:xfrm>
            <a:off x="6120139" y="398637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Web Services</a:t>
            </a:r>
          </a:p>
        </p:txBody>
      </p:sp>
      <p:sp>
        <p:nvSpPr>
          <p:cNvPr id="98" name="Rectangle 97">
            <a:extLst>
              <a:ext uri="{FF2B5EF4-FFF2-40B4-BE49-F238E27FC236}">
                <a16:creationId xmlns:a16="http://schemas.microsoft.com/office/drawing/2014/main" id="{B729384A-DA32-411F-97AD-D694EADC490C}"/>
              </a:ext>
            </a:extLst>
          </p:cNvPr>
          <p:cNvSpPr/>
          <p:nvPr/>
        </p:nvSpPr>
        <p:spPr>
          <a:xfrm>
            <a:off x="76217" y="2413327"/>
            <a:ext cx="1879307"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SPFx Extensions</a:t>
            </a:r>
          </a:p>
        </p:txBody>
      </p:sp>
      <p:sp>
        <p:nvSpPr>
          <p:cNvPr id="100" name="Rectangle 99">
            <a:extLst>
              <a:ext uri="{FF2B5EF4-FFF2-40B4-BE49-F238E27FC236}">
                <a16:creationId xmlns:a16="http://schemas.microsoft.com/office/drawing/2014/main" id="{1B0033B0-5676-4951-A150-48B59E9142A9}"/>
              </a:ext>
            </a:extLst>
          </p:cNvPr>
          <p:cNvSpPr/>
          <p:nvPr/>
        </p:nvSpPr>
        <p:spPr>
          <a:xfrm>
            <a:off x="64785" y="1889054"/>
            <a:ext cx="1879307" cy="365760"/>
          </a:xfrm>
          <a:prstGeom prst="rect">
            <a:avLst/>
          </a:prstGeom>
          <a:no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7">
                    <a:lumMod val="75000"/>
                  </a:srgbClr>
                </a:solidFill>
                <a:effectLst/>
                <a:uLnTx/>
                <a:uFillTx/>
                <a:latin typeface="Segoe UI Light" panose="020B0502040204020203" pitchFamily="34" charset="0"/>
                <a:ea typeface="+mn-ea"/>
                <a:cs typeface="Segoe UI Light" panose="020B0502040204020203" pitchFamily="34" charset="0"/>
              </a:rPr>
              <a:t>Site Designs</a:t>
            </a:r>
          </a:p>
        </p:txBody>
      </p:sp>
      <p:sp>
        <p:nvSpPr>
          <p:cNvPr id="101" name="Rectangle 100">
            <a:extLst>
              <a:ext uri="{FF2B5EF4-FFF2-40B4-BE49-F238E27FC236}">
                <a16:creationId xmlns:a16="http://schemas.microsoft.com/office/drawing/2014/main" id="{CA8175E5-EDC4-480E-BB61-F92DCF718699}"/>
              </a:ext>
            </a:extLst>
          </p:cNvPr>
          <p:cNvSpPr/>
          <p:nvPr/>
        </p:nvSpPr>
        <p:spPr>
          <a:xfrm>
            <a:off x="66907" y="364478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Themes</a:t>
            </a:r>
          </a:p>
        </p:txBody>
      </p:sp>
      <p:sp>
        <p:nvSpPr>
          <p:cNvPr id="102" name="Rectangle 101">
            <a:extLst>
              <a:ext uri="{FF2B5EF4-FFF2-40B4-BE49-F238E27FC236}">
                <a16:creationId xmlns:a16="http://schemas.microsoft.com/office/drawing/2014/main" id="{696E34A6-AD3E-4748-9538-E3A19E5971A9}"/>
              </a:ext>
            </a:extLst>
          </p:cNvPr>
          <p:cNvSpPr/>
          <p:nvPr/>
        </p:nvSpPr>
        <p:spPr>
          <a:xfrm>
            <a:off x="66905" y="416601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Alternate CSS</a:t>
            </a:r>
          </a:p>
        </p:txBody>
      </p:sp>
      <p:sp>
        <p:nvSpPr>
          <p:cNvPr id="103" name="Rectangle 102">
            <a:extLst>
              <a:ext uri="{FF2B5EF4-FFF2-40B4-BE49-F238E27FC236}">
                <a16:creationId xmlns:a16="http://schemas.microsoft.com/office/drawing/2014/main" id="{D460D2D3-1F38-4CB3-8F79-FDC171B03AE6}"/>
              </a:ext>
            </a:extLst>
          </p:cNvPr>
          <p:cNvSpPr/>
          <p:nvPr/>
        </p:nvSpPr>
        <p:spPr>
          <a:xfrm>
            <a:off x="66905" y="468723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Composed Looks</a:t>
            </a:r>
          </a:p>
        </p:txBody>
      </p:sp>
      <p:sp>
        <p:nvSpPr>
          <p:cNvPr id="104" name="Rectangle 103">
            <a:extLst>
              <a:ext uri="{FF2B5EF4-FFF2-40B4-BE49-F238E27FC236}">
                <a16:creationId xmlns:a16="http://schemas.microsoft.com/office/drawing/2014/main" id="{0411CCDF-458E-4FCB-AC0B-F70547739273}"/>
              </a:ext>
            </a:extLst>
          </p:cNvPr>
          <p:cNvSpPr/>
          <p:nvPr/>
        </p:nvSpPr>
        <p:spPr>
          <a:xfrm>
            <a:off x="66905" y="521398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JS Injection</a:t>
            </a:r>
          </a:p>
        </p:txBody>
      </p:sp>
      <p:sp>
        <p:nvSpPr>
          <p:cNvPr id="105" name="Rectangle 104">
            <a:extLst>
              <a:ext uri="{FF2B5EF4-FFF2-40B4-BE49-F238E27FC236}">
                <a16:creationId xmlns:a16="http://schemas.microsoft.com/office/drawing/2014/main" id="{3879F412-D2AA-47BC-9A1D-EFF3E305C4F7}"/>
              </a:ext>
            </a:extLst>
          </p:cNvPr>
          <p:cNvSpPr/>
          <p:nvPr/>
        </p:nvSpPr>
        <p:spPr>
          <a:xfrm>
            <a:off x="66905" y="5740730"/>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Master Page</a:t>
            </a:r>
          </a:p>
        </p:txBody>
      </p:sp>
      <p:sp>
        <p:nvSpPr>
          <p:cNvPr id="45" name="Rectangle 44">
            <a:extLst>
              <a:ext uri="{FF2B5EF4-FFF2-40B4-BE49-F238E27FC236}">
                <a16:creationId xmlns:a16="http://schemas.microsoft.com/office/drawing/2014/main" id="{F1AB1282-2E1C-4705-BD36-7BA478CB66BC}"/>
              </a:ext>
            </a:extLst>
          </p:cNvPr>
          <p:cNvSpPr/>
          <p:nvPr/>
        </p:nvSpPr>
        <p:spPr>
          <a:xfrm>
            <a:off x="85530" y="2912889"/>
            <a:ext cx="1879307" cy="6179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Column Formatting</a:t>
            </a:r>
          </a:p>
        </p:txBody>
      </p:sp>
    </p:spTree>
    <p:extLst>
      <p:ext uri="{BB962C8B-B14F-4D97-AF65-F5344CB8AC3E}">
        <p14:creationId xmlns:p14="http://schemas.microsoft.com/office/powerpoint/2010/main" val="421922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5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0"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p:cNvSpPr/>
          <p:nvPr/>
        </p:nvSpPr>
        <p:spPr>
          <a:xfrm>
            <a:off x="76217" y="241332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 Extensions</a:t>
            </a:r>
          </a:p>
        </p:txBody>
      </p:sp>
      <p:sp>
        <p:nvSpPr>
          <p:cNvPr id="73" name="Rectangle 72">
            <a:extLst>
              <a:ext uri="{FF2B5EF4-FFF2-40B4-BE49-F238E27FC236}">
                <a16:creationId xmlns:a16="http://schemas.microsoft.com/office/drawing/2014/main" id="{FAD2A275-B378-4A28-84DE-E21EA8415B58}"/>
              </a:ext>
            </a:extLst>
          </p:cNvPr>
          <p:cNvSpPr/>
          <p:nvPr/>
        </p:nvSpPr>
        <p:spPr>
          <a:xfrm>
            <a:off x="64785" y="1889054"/>
            <a:ext cx="1879307" cy="365760"/>
          </a:xfrm>
          <a:prstGeom prst="rect">
            <a:avLst/>
          </a:prstGeom>
          <a:no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Site Designs</a:t>
            </a:r>
          </a:p>
        </p:txBody>
      </p:sp>
      <p:sp>
        <p:nvSpPr>
          <p:cNvPr id="75" name="Rectangle 74">
            <a:extLst>
              <a:ext uri="{FF2B5EF4-FFF2-40B4-BE49-F238E27FC236}">
                <a16:creationId xmlns:a16="http://schemas.microsoft.com/office/drawing/2014/main" id="{B583A9E0-F6F4-479D-B0B8-A59D78719930}"/>
              </a:ext>
            </a:extLst>
          </p:cNvPr>
          <p:cNvSpPr/>
          <p:nvPr/>
        </p:nvSpPr>
        <p:spPr>
          <a:xfrm>
            <a:off x="6114324" y="2418106"/>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PowerShell</a:t>
            </a:r>
          </a:p>
        </p:txBody>
      </p:sp>
      <p:cxnSp>
        <p:nvCxnSpPr>
          <p:cNvPr id="20" name="Straight Connector 19"/>
          <p:cNvCxnSpPr/>
          <p:nvPr/>
        </p:nvCxnSpPr>
        <p:spPr>
          <a:xfrm>
            <a:off x="202474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4042488"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606023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8077979" y="1802496"/>
            <a:ext cx="0" cy="4572000"/>
          </a:xfrm>
          <a:prstGeom prst="line">
            <a:avLst/>
          </a:prstGeom>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10095723" y="1802496"/>
            <a:ext cx="0" cy="4572000"/>
          </a:xfrm>
          <a:prstGeom prst="line">
            <a:avLst/>
          </a:prstGeom>
        </p:spPr>
        <p:style>
          <a:lnRef idx="1">
            <a:schemeClr val="accent3"/>
          </a:lnRef>
          <a:fillRef idx="0">
            <a:schemeClr val="accent3"/>
          </a:fillRef>
          <a:effectRef idx="0">
            <a:schemeClr val="accent3"/>
          </a:effectRef>
          <a:fontRef idx="minor">
            <a:schemeClr val="tx1"/>
          </a:fontRef>
        </p:style>
      </p:cxnSp>
      <p:sp>
        <p:nvSpPr>
          <p:cNvPr id="57" name="Rectangle 56"/>
          <p:cNvSpPr/>
          <p:nvPr/>
        </p:nvSpPr>
        <p:spPr>
          <a:xfrm>
            <a:off x="2084649"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a:t>
            </a:r>
          </a:p>
        </p:txBody>
      </p:sp>
      <p:sp>
        <p:nvSpPr>
          <p:cNvPr id="58" name="Rectangle 57"/>
          <p:cNvSpPr/>
          <p:nvPr/>
        </p:nvSpPr>
        <p:spPr>
          <a:xfrm>
            <a:off x="2084649"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 Apps</a:t>
            </a:r>
          </a:p>
        </p:txBody>
      </p:sp>
      <p:sp>
        <p:nvSpPr>
          <p:cNvPr id="59" name="Rectangle 58"/>
          <p:cNvSpPr/>
          <p:nvPr/>
        </p:nvSpPr>
        <p:spPr>
          <a:xfrm>
            <a:off x="2084649" y="2929685"/>
            <a:ext cx="1879307" cy="639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Client Side Rendering</a:t>
            </a:r>
            <a:r>
              <a:rPr kumimoji="0" lang="en-US" sz="1800" b="1" i="0" u="none" strike="noStrike" kern="1200" cap="none" spc="0" normalizeH="0" baseline="0" noProof="0" dirty="0">
                <a:ln>
                  <a:noFill/>
                </a:ln>
                <a:solidFill>
                  <a:srgbClr val="A80000"/>
                </a:solidFill>
                <a:effectLst/>
                <a:uLnTx/>
                <a:uFillTx/>
                <a:latin typeface="Segoe UI Light" panose="020B0502040204020203" pitchFamily="34" charset="0"/>
                <a:ea typeface="+mn-ea"/>
                <a:cs typeface="Segoe UI Light" panose="020B0502040204020203" pitchFamily="34" charset="0"/>
              </a:rPr>
              <a:t>*</a:t>
            </a:r>
          </a:p>
        </p:txBody>
      </p:sp>
      <p:sp>
        <p:nvSpPr>
          <p:cNvPr id="60" name="Rectangle 59"/>
          <p:cNvSpPr/>
          <p:nvPr/>
        </p:nvSpPr>
        <p:spPr>
          <a:xfrm>
            <a:off x="2084649" y="372404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Custom Actions</a:t>
            </a:r>
            <a:r>
              <a:rPr kumimoji="0" lang="en-US" sz="1800" b="1" i="0" u="none" strike="noStrike" kern="1200" cap="none" spc="0" normalizeH="0" baseline="0" noProof="0" dirty="0">
                <a:ln>
                  <a:noFill/>
                </a:ln>
                <a:solidFill>
                  <a:srgbClr val="A80000"/>
                </a:solidFill>
                <a:effectLst/>
                <a:uLnTx/>
                <a:uFillTx/>
                <a:latin typeface="Segoe UI Light" panose="020B0502040204020203" pitchFamily="34" charset="0"/>
                <a:ea typeface="+mn-ea"/>
                <a:cs typeface="Segoe UI Light" panose="020B0502040204020203" pitchFamily="34" charset="0"/>
              </a:rPr>
              <a:t>*</a:t>
            </a:r>
          </a:p>
        </p:txBody>
      </p:sp>
      <p:sp>
        <p:nvSpPr>
          <p:cNvPr id="61" name="Rectangle 60"/>
          <p:cNvSpPr/>
          <p:nvPr/>
        </p:nvSpPr>
        <p:spPr>
          <a:xfrm>
            <a:off x="2084647" y="4244984"/>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Add-in Parts</a:t>
            </a:r>
          </a:p>
        </p:txBody>
      </p:sp>
      <p:sp>
        <p:nvSpPr>
          <p:cNvPr id="62" name="Rectangle 61"/>
          <p:cNvSpPr/>
          <p:nvPr/>
        </p:nvSpPr>
        <p:spPr>
          <a:xfrm>
            <a:off x="4121021"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Power BI</a:t>
            </a:r>
          </a:p>
        </p:txBody>
      </p:sp>
      <p:sp>
        <p:nvSpPr>
          <p:cNvPr id="63" name="Rectangle 62"/>
          <p:cNvSpPr/>
          <p:nvPr/>
        </p:nvSpPr>
        <p:spPr>
          <a:xfrm>
            <a:off x="412102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Excel Services</a:t>
            </a:r>
          </a:p>
        </p:txBody>
      </p:sp>
      <p:sp>
        <p:nvSpPr>
          <p:cNvPr id="64" name="Rectangle 63"/>
          <p:cNvSpPr/>
          <p:nvPr/>
        </p:nvSpPr>
        <p:spPr>
          <a:xfrm>
            <a:off x="4121021" y="29296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PowerPivot</a:t>
            </a:r>
          </a:p>
        </p:txBody>
      </p:sp>
      <p:sp>
        <p:nvSpPr>
          <p:cNvPr id="67" name="Rectangle 66"/>
          <p:cNvSpPr/>
          <p:nvPr/>
        </p:nvSpPr>
        <p:spPr>
          <a:xfrm>
            <a:off x="6120140"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Microsoft Graph</a:t>
            </a:r>
          </a:p>
        </p:txBody>
      </p:sp>
      <p:sp>
        <p:nvSpPr>
          <p:cNvPr id="68" name="Rectangle 67"/>
          <p:cNvSpPr/>
          <p:nvPr/>
        </p:nvSpPr>
        <p:spPr>
          <a:xfrm>
            <a:off x="6120139" y="2938400"/>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REST</a:t>
            </a:r>
          </a:p>
        </p:txBody>
      </p:sp>
      <p:sp>
        <p:nvSpPr>
          <p:cNvPr id="69" name="Rectangle 68"/>
          <p:cNvSpPr/>
          <p:nvPr/>
        </p:nvSpPr>
        <p:spPr>
          <a:xfrm>
            <a:off x="6120139" y="3459624"/>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CSOM &amp; JSOM</a:t>
            </a:r>
          </a:p>
        </p:txBody>
      </p:sp>
      <p:sp>
        <p:nvSpPr>
          <p:cNvPr id="70" name="Rectangle 69"/>
          <p:cNvSpPr/>
          <p:nvPr/>
        </p:nvSpPr>
        <p:spPr>
          <a:xfrm>
            <a:off x="6120139" y="3986370"/>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Web Services</a:t>
            </a:r>
          </a:p>
        </p:txBody>
      </p:sp>
      <p:sp>
        <p:nvSpPr>
          <p:cNvPr id="78" name="Rectangle 77"/>
          <p:cNvSpPr/>
          <p:nvPr/>
        </p:nvSpPr>
        <p:spPr>
          <a:xfrm>
            <a:off x="8137883" y="1887235"/>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Microsoft Flow</a:t>
            </a:r>
          </a:p>
        </p:txBody>
      </p:sp>
      <p:sp>
        <p:nvSpPr>
          <p:cNvPr id="79" name="Rectangle 78"/>
          <p:cNvSpPr/>
          <p:nvPr/>
        </p:nvSpPr>
        <p:spPr>
          <a:xfrm>
            <a:off x="8137881" y="2408459"/>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Webhooks</a:t>
            </a:r>
          </a:p>
        </p:txBody>
      </p:sp>
      <p:sp>
        <p:nvSpPr>
          <p:cNvPr id="80" name="Rectangle 79"/>
          <p:cNvSpPr/>
          <p:nvPr/>
        </p:nvSpPr>
        <p:spPr>
          <a:xfrm>
            <a:off x="8137881" y="29296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2013 Workflows</a:t>
            </a:r>
          </a:p>
        </p:txBody>
      </p:sp>
      <p:sp>
        <p:nvSpPr>
          <p:cNvPr id="81" name="Rectangle 80"/>
          <p:cNvSpPr/>
          <p:nvPr/>
        </p:nvSpPr>
        <p:spPr>
          <a:xfrm>
            <a:off x="8137881" y="3456429"/>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2010 Workflows</a:t>
            </a:r>
          </a:p>
        </p:txBody>
      </p:sp>
      <p:sp>
        <p:nvSpPr>
          <p:cNvPr id="82" name="Rectangle 81"/>
          <p:cNvSpPr/>
          <p:nvPr/>
        </p:nvSpPr>
        <p:spPr>
          <a:xfrm>
            <a:off x="8137881" y="3983177"/>
            <a:ext cx="1879307" cy="63157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Remote Event Receivers</a:t>
            </a:r>
          </a:p>
        </p:txBody>
      </p:sp>
      <p:sp>
        <p:nvSpPr>
          <p:cNvPr id="83" name="Rectangle 82"/>
          <p:cNvSpPr/>
          <p:nvPr/>
        </p:nvSpPr>
        <p:spPr>
          <a:xfrm>
            <a:off x="10174259" y="1887235"/>
            <a:ext cx="1879307"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SPFx Client Side Solutions</a:t>
            </a:r>
          </a:p>
        </p:txBody>
      </p:sp>
      <p:sp>
        <p:nvSpPr>
          <p:cNvPr id="84" name="Rectangle 83"/>
          <p:cNvSpPr/>
          <p:nvPr/>
        </p:nvSpPr>
        <p:spPr>
          <a:xfrm>
            <a:off x="10174257" y="2563923"/>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Provisioning</a:t>
            </a:r>
          </a:p>
        </p:txBody>
      </p:sp>
      <p:sp>
        <p:nvSpPr>
          <p:cNvPr id="85" name="Rectangle 84"/>
          <p:cNvSpPr/>
          <p:nvPr/>
        </p:nvSpPr>
        <p:spPr>
          <a:xfrm>
            <a:off x="10174257" y="3085147"/>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PnP Partner Pack</a:t>
            </a:r>
          </a:p>
        </p:txBody>
      </p:sp>
      <p:sp>
        <p:nvSpPr>
          <p:cNvPr id="86" name="Rectangle 85"/>
          <p:cNvSpPr/>
          <p:nvPr/>
        </p:nvSpPr>
        <p:spPr>
          <a:xfrm>
            <a:off x="10174257" y="361189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Add-ins</a:t>
            </a:r>
          </a:p>
        </p:txBody>
      </p:sp>
      <p:sp>
        <p:nvSpPr>
          <p:cNvPr id="88" name="Rectangle 87"/>
          <p:cNvSpPr/>
          <p:nvPr/>
        </p:nvSpPr>
        <p:spPr>
          <a:xfrm>
            <a:off x="2103273" y="4773131"/>
            <a:ext cx="1879307"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OOTB Web Parts</a:t>
            </a:r>
          </a:p>
        </p:txBody>
      </p:sp>
      <p:sp>
        <p:nvSpPr>
          <p:cNvPr id="89" name="Rectangle 88"/>
          <p:cNvSpPr/>
          <p:nvPr/>
        </p:nvSpPr>
        <p:spPr>
          <a:xfrm>
            <a:off x="2103273" y="53011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InfoPath &amp; SPD</a:t>
            </a:r>
          </a:p>
        </p:txBody>
      </p:sp>
      <p:pic>
        <p:nvPicPr>
          <p:cNvPr id="10" name="Picture 9"/>
          <p:cNvPicPr>
            <a:picLocks noChangeAspect="1"/>
          </p:cNvPicPr>
          <p:nvPr/>
        </p:nvPicPr>
        <p:blipFill rotWithShape="1">
          <a:blip r:embed="rId2"/>
          <a:srcRect b="-3223"/>
          <a:stretch/>
        </p:blipFill>
        <p:spPr>
          <a:xfrm>
            <a:off x="85568" y="439622"/>
            <a:ext cx="12087771" cy="1345541"/>
          </a:xfrm>
          <a:prstGeom prst="rect">
            <a:avLst/>
          </a:prstGeom>
        </p:spPr>
      </p:pic>
      <p:sp>
        <p:nvSpPr>
          <p:cNvPr id="6" name="TextBox 5"/>
          <p:cNvSpPr txBox="1"/>
          <p:nvPr/>
        </p:nvSpPr>
        <p:spPr>
          <a:xfrm>
            <a:off x="205274" y="1"/>
            <a:ext cx="669004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05050"/>
                </a:solidFill>
                <a:effectLst/>
                <a:uLnTx/>
                <a:uFillTx/>
                <a:latin typeface="Indira K"/>
                <a:ea typeface="+mn-ea"/>
                <a:cs typeface="Segoe UI Semibold" panose="020B0702040204020203" pitchFamily="34" charset="0"/>
              </a:rPr>
              <a:t>SharePoint as a Platform</a:t>
            </a:r>
          </a:p>
        </p:txBody>
      </p:sp>
      <p:sp>
        <p:nvSpPr>
          <p:cNvPr id="95" name="Rectangle 94"/>
          <p:cNvSpPr/>
          <p:nvPr/>
        </p:nvSpPr>
        <p:spPr>
          <a:xfrm>
            <a:off x="8055677" y="93081"/>
            <a:ext cx="2010188" cy="3657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Segoe UI Light" panose="020B0502040204020203" pitchFamily="34" charset="0"/>
                <a:ea typeface="+mn-ea"/>
                <a:cs typeface="Segoe UI Light" panose="020B0502040204020203" pitchFamily="34" charset="0"/>
              </a:rPr>
              <a:t>On-Premises Only</a:t>
            </a:r>
          </a:p>
        </p:txBody>
      </p:sp>
      <p:sp>
        <p:nvSpPr>
          <p:cNvPr id="51" name="Rectangle 50"/>
          <p:cNvSpPr/>
          <p:nvPr/>
        </p:nvSpPr>
        <p:spPr>
          <a:xfrm>
            <a:off x="5704609" y="93081"/>
            <a:ext cx="2242631"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Not</a:t>
            </a:r>
            <a:r>
              <a:rPr kumimoji="0" lang="en-US" sz="1467" b="0" i="0" u="none" strike="noStrike" kern="1200" cap="none" spc="0" normalizeH="0" baseline="0" noProof="0" dirty="0">
                <a:ln>
                  <a:noFill/>
                </a:ln>
                <a:solidFill>
                  <a:srgbClr val="B4B4B4"/>
                </a:solidFill>
                <a:effectLst/>
                <a:uLnTx/>
                <a:uFillTx/>
                <a:latin typeface="Segoe UI Light" panose="020B0502040204020203" pitchFamily="34" charset="0"/>
                <a:ea typeface="+mn-ea"/>
                <a:cs typeface="Segoe UI Light" panose="020B0502040204020203" pitchFamily="34" charset="0"/>
              </a:rPr>
              <a:t> </a:t>
            </a:r>
            <a:r>
              <a:rPr kumimoji="0" lang="en-US" sz="1467"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Recommended</a:t>
            </a:r>
            <a:endParaRPr kumimoji="0" lang="en-US" sz="1467" b="1"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endParaRPr>
          </a:p>
        </p:txBody>
      </p:sp>
      <p:sp>
        <p:nvSpPr>
          <p:cNvPr id="74" name="TextBox 73">
            <a:extLst>
              <a:ext uri="{FF2B5EF4-FFF2-40B4-BE49-F238E27FC236}">
                <a16:creationId xmlns:a16="http://schemas.microsoft.com/office/drawing/2014/main" id="{188F645B-BD0D-40FB-B421-570DD5DB49D0}"/>
              </a:ext>
            </a:extLst>
          </p:cNvPr>
          <p:cNvSpPr txBox="1"/>
          <p:nvPr/>
        </p:nvSpPr>
        <p:spPr>
          <a:xfrm>
            <a:off x="10095723" y="6072012"/>
            <a:ext cx="20962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A80000"/>
                </a:solidFill>
                <a:effectLst/>
                <a:uLnTx/>
                <a:uFillTx/>
                <a:latin typeface="AvantGarde CondBook"/>
                <a:ea typeface="+mn-ea"/>
                <a:cs typeface="+mn-cs"/>
              </a:rPr>
              <a:t>*</a:t>
            </a:r>
            <a:r>
              <a:rPr kumimoji="0" lang="en-US" sz="1800" b="0" i="0" u="none" strike="noStrike" kern="1200" cap="none" spc="0" normalizeH="0" baseline="0" noProof="0" dirty="0">
                <a:ln>
                  <a:noFill/>
                </a:ln>
                <a:solidFill>
                  <a:srgbClr val="262626"/>
                </a:solidFill>
                <a:effectLst/>
                <a:uLnTx/>
                <a:uFillTx/>
                <a:latin typeface="AvantGarde CondBook"/>
                <a:ea typeface="+mn-ea"/>
                <a:cs typeface="+mn-cs"/>
              </a:rPr>
              <a:t>Classic Pages Only</a:t>
            </a:r>
          </a:p>
        </p:txBody>
      </p:sp>
      <p:sp>
        <p:nvSpPr>
          <p:cNvPr id="76" name="Rectangle 75">
            <a:extLst>
              <a:ext uri="{FF2B5EF4-FFF2-40B4-BE49-F238E27FC236}">
                <a16:creationId xmlns:a16="http://schemas.microsoft.com/office/drawing/2014/main" id="{9A5A0019-0DD1-429E-909D-94BAA147540A}"/>
              </a:ext>
            </a:extLst>
          </p:cNvPr>
          <p:cNvSpPr/>
          <p:nvPr/>
        </p:nvSpPr>
        <p:spPr>
          <a:xfrm>
            <a:off x="10035818" y="93081"/>
            <a:ext cx="2156182"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62626"/>
                </a:solidFill>
                <a:effectLst/>
                <a:uLnTx/>
                <a:uFillTx/>
                <a:latin typeface="Indira K"/>
                <a:ea typeface="+mn-ea"/>
                <a:cs typeface="Segoe UI Light" panose="020B0502040204020203" pitchFamily="34" charset="0"/>
              </a:rPr>
              <a:t>O365 </a:t>
            </a:r>
            <a:r>
              <a:rPr kumimoji="0" lang="en-US" sz="2000" b="1" i="0" u="none" strike="noStrike" kern="1200" cap="none" spc="0" normalizeH="0" baseline="0" noProof="0" dirty="0" err="1">
                <a:ln>
                  <a:noFill/>
                </a:ln>
                <a:solidFill>
                  <a:srgbClr val="262626"/>
                </a:solidFill>
                <a:effectLst/>
                <a:uLnTx/>
                <a:uFillTx/>
                <a:latin typeface="Indira K"/>
                <a:ea typeface="+mn-ea"/>
                <a:cs typeface="Segoe UI Light" panose="020B0502040204020203" pitchFamily="34" charset="0"/>
              </a:rPr>
              <a:t>Opts</a:t>
            </a:r>
            <a:endParaRPr kumimoji="0" lang="en-US" sz="2000" b="1" i="0" u="none" strike="noStrike" kern="1200" cap="none" spc="0" normalizeH="0" baseline="0" noProof="0" dirty="0">
              <a:ln>
                <a:noFill/>
              </a:ln>
              <a:solidFill>
                <a:srgbClr val="262626"/>
              </a:solidFill>
              <a:effectLst/>
              <a:uLnTx/>
              <a:uFillTx/>
              <a:latin typeface="Indira K"/>
              <a:ea typeface="+mn-ea"/>
              <a:cs typeface="Segoe UI Light" panose="020B0502040204020203" pitchFamily="34" charset="0"/>
            </a:endParaRPr>
          </a:p>
        </p:txBody>
      </p:sp>
      <p:sp>
        <p:nvSpPr>
          <p:cNvPr id="46" name="Rectangle 45">
            <a:extLst>
              <a:ext uri="{FF2B5EF4-FFF2-40B4-BE49-F238E27FC236}">
                <a16:creationId xmlns:a16="http://schemas.microsoft.com/office/drawing/2014/main" id="{CF579125-F9BF-4F62-810F-862732B096B6}"/>
              </a:ext>
            </a:extLst>
          </p:cNvPr>
          <p:cNvSpPr/>
          <p:nvPr/>
        </p:nvSpPr>
        <p:spPr>
          <a:xfrm>
            <a:off x="66907" y="3644789"/>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Themes</a:t>
            </a:r>
          </a:p>
        </p:txBody>
      </p:sp>
      <p:sp>
        <p:nvSpPr>
          <p:cNvPr id="47" name="Rectangle 46">
            <a:extLst>
              <a:ext uri="{FF2B5EF4-FFF2-40B4-BE49-F238E27FC236}">
                <a16:creationId xmlns:a16="http://schemas.microsoft.com/office/drawing/2014/main" id="{3FE55F34-5F01-45F0-880F-137882430C03}"/>
              </a:ext>
            </a:extLst>
          </p:cNvPr>
          <p:cNvSpPr/>
          <p:nvPr/>
        </p:nvSpPr>
        <p:spPr>
          <a:xfrm>
            <a:off x="66905" y="416601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Alternate CSS</a:t>
            </a:r>
          </a:p>
        </p:txBody>
      </p:sp>
      <p:sp>
        <p:nvSpPr>
          <p:cNvPr id="48" name="Rectangle 47">
            <a:extLst>
              <a:ext uri="{FF2B5EF4-FFF2-40B4-BE49-F238E27FC236}">
                <a16:creationId xmlns:a16="http://schemas.microsoft.com/office/drawing/2014/main" id="{C9399AC6-2558-465A-9911-100B75A0EEC9}"/>
              </a:ext>
            </a:extLst>
          </p:cNvPr>
          <p:cNvSpPr/>
          <p:nvPr/>
        </p:nvSpPr>
        <p:spPr>
          <a:xfrm>
            <a:off x="66905" y="4687237"/>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Composed Looks</a:t>
            </a:r>
          </a:p>
        </p:txBody>
      </p:sp>
      <p:sp>
        <p:nvSpPr>
          <p:cNvPr id="49" name="Rectangle 48">
            <a:extLst>
              <a:ext uri="{FF2B5EF4-FFF2-40B4-BE49-F238E27FC236}">
                <a16:creationId xmlns:a16="http://schemas.microsoft.com/office/drawing/2014/main" id="{38AF635C-4499-491E-AD31-345CE2FFA530}"/>
              </a:ext>
            </a:extLst>
          </p:cNvPr>
          <p:cNvSpPr/>
          <p:nvPr/>
        </p:nvSpPr>
        <p:spPr>
          <a:xfrm>
            <a:off x="66905" y="5213983"/>
            <a:ext cx="1879307" cy="365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JS Injection</a:t>
            </a:r>
          </a:p>
        </p:txBody>
      </p:sp>
      <p:sp>
        <p:nvSpPr>
          <p:cNvPr id="50" name="Rectangle 49">
            <a:extLst>
              <a:ext uri="{FF2B5EF4-FFF2-40B4-BE49-F238E27FC236}">
                <a16:creationId xmlns:a16="http://schemas.microsoft.com/office/drawing/2014/main" id="{89A65AE3-6A71-4AD4-B405-AEA83957758E}"/>
              </a:ext>
            </a:extLst>
          </p:cNvPr>
          <p:cNvSpPr/>
          <p:nvPr/>
        </p:nvSpPr>
        <p:spPr>
          <a:xfrm>
            <a:off x="66905" y="5740730"/>
            <a:ext cx="1879307" cy="64008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80000">
                    <a:lumMod val="75000"/>
                  </a:srgbClr>
                </a:solidFill>
                <a:effectLst/>
                <a:uLnTx/>
                <a:uFillTx/>
                <a:latin typeface="Segoe UI Light" panose="020B0502040204020203" pitchFamily="34" charset="0"/>
                <a:ea typeface="+mn-ea"/>
                <a:cs typeface="Segoe UI Light" panose="020B0502040204020203" pitchFamily="34" charset="0"/>
              </a:rPr>
              <a:t>Custom Master Page</a:t>
            </a:r>
          </a:p>
        </p:txBody>
      </p:sp>
      <p:sp>
        <p:nvSpPr>
          <p:cNvPr id="65" name="Rectangle 64">
            <a:extLst>
              <a:ext uri="{FF2B5EF4-FFF2-40B4-BE49-F238E27FC236}">
                <a16:creationId xmlns:a16="http://schemas.microsoft.com/office/drawing/2014/main" id="{0D226853-EC68-4364-8516-A3B3F817DD14}"/>
              </a:ext>
            </a:extLst>
          </p:cNvPr>
          <p:cNvSpPr/>
          <p:nvPr/>
        </p:nvSpPr>
        <p:spPr>
          <a:xfrm>
            <a:off x="85530" y="2912889"/>
            <a:ext cx="1879307" cy="617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Light" panose="020B0502040204020203" pitchFamily="34" charset="0"/>
                <a:ea typeface="+mn-ea"/>
                <a:cs typeface="Segoe UI Light" panose="020B0502040204020203" pitchFamily="34" charset="0"/>
              </a:rPr>
              <a:t>Column Formatting</a:t>
            </a:r>
          </a:p>
        </p:txBody>
      </p:sp>
    </p:spTree>
    <p:extLst>
      <p:ext uri="{BB962C8B-B14F-4D97-AF65-F5344CB8AC3E}">
        <p14:creationId xmlns:p14="http://schemas.microsoft.com/office/powerpoint/2010/main" val="279862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Modern Pages</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Kiss your postbacks goodbye</a:t>
            </a:r>
          </a:p>
        </p:txBody>
      </p:sp>
      <p:pic>
        <p:nvPicPr>
          <p:cNvPr id="5" name="Graphic 4" descr="Rocket">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pic>
        <p:nvPicPr>
          <p:cNvPr id="8" name="Graphic 7" descr="Run">
            <a:extLst>
              <a:ext uri="{FF2B5EF4-FFF2-40B4-BE49-F238E27FC236}">
                <a16:creationId xmlns:a16="http://schemas.microsoft.com/office/drawing/2014/main" id="{2BFF1195-AA5E-40F2-A4EF-AF0C957773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236458">
            <a:off x="9448225" y="3302522"/>
            <a:ext cx="1061644" cy="1061644"/>
          </a:xfrm>
          <a:prstGeom prst="rect">
            <a:avLst/>
          </a:prstGeom>
        </p:spPr>
      </p:pic>
      <p:pic>
        <p:nvPicPr>
          <p:cNvPr id="10" name="Graphic 9" descr="Party hat">
            <a:extLst>
              <a:ext uri="{FF2B5EF4-FFF2-40B4-BE49-F238E27FC236}">
                <a16:creationId xmlns:a16="http://schemas.microsoft.com/office/drawing/2014/main" id="{0B148D0C-0AEC-41B8-B3EC-BE30B3A38C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869292">
            <a:off x="9823142" y="3117139"/>
            <a:ext cx="278993" cy="278993"/>
          </a:xfrm>
          <a:prstGeom prst="rect">
            <a:avLst/>
          </a:prstGeom>
        </p:spPr>
      </p:pic>
      <p:pic>
        <p:nvPicPr>
          <p:cNvPr id="12" name="Graphic 11" descr="Dance">
            <a:extLst>
              <a:ext uri="{FF2B5EF4-FFF2-40B4-BE49-F238E27FC236}">
                <a16:creationId xmlns:a16="http://schemas.microsoft.com/office/drawing/2014/main" id="{6D7E04C1-2949-43CF-99CC-19D2CABAA5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78389" y="4677011"/>
            <a:ext cx="914400" cy="914400"/>
          </a:xfrm>
          <a:prstGeom prst="rect">
            <a:avLst/>
          </a:prstGeom>
        </p:spPr>
      </p:pic>
    </p:spTree>
    <p:extLst>
      <p:ext uri="{BB962C8B-B14F-4D97-AF65-F5344CB8AC3E}">
        <p14:creationId xmlns:p14="http://schemas.microsoft.com/office/powerpoint/2010/main" val="2743062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7" name="Rectangle 6"/>
          <p:cNvSpPr/>
          <p:nvPr/>
        </p:nvSpPr>
        <p:spPr>
          <a:xfrm>
            <a:off x="5892556" y="1425445"/>
            <a:ext cx="6203649" cy="4262705"/>
          </a:xfrm>
          <a:prstGeom prst="rect">
            <a:avLst/>
          </a:prstGeom>
        </p:spPr>
        <p:txBody>
          <a:bodyPr wrap="square">
            <a:spAutoFit/>
          </a:bodyPr>
          <a:lstStyle/>
          <a:p>
            <a:pPr marL="224092" indent="-224092" defTabSz="914344">
              <a:spcBef>
                <a:spcPts val="1765"/>
              </a:spcBef>
              <a:buFont typeface="Arial" panose="020B0604020202020204" pitchFamily="34" charset="0"/>
              <a:buChar char="•"/>
              <a:defRPr/>
            </a:pPr>
            <a:r>
              <a:rPr lang="en-US" sz="2800" dirty="0">
                <a:solidFill>
                  <a:schemeClr val="accent5">
                    <a:lumMod val="20000"/>
                    <a:lumOff val="80000"/>
                  </a:schemeClr>
                </a:solidFill>
              </a:rPr>
              <a:t>Better OOTB</a:t>
            </a:r>
            <a:r>
              <a:rPr lang="en-US" sz="2800" dirty="0">
                <a:solidFill>
                  <a:schemeClr val="bg1"/>
                </a:solidFill>
              </a:rPr>
              <a:t> </a:t>
            </a:r>
            <a:r>
              <a:rPr lang="en-US" sz="2800" b="1" dirty="0">
                <a:solidFill>
                  <a:schemeClr val="bg1"/>
                </a:solidFill>
              </a:rPr>
              <a:t>User Experience</a:t>
            </a:r>
          </a:p>
          <a:p>
            <a:pPr marL="224092" indent="-224092" defTabSz="914344">
              <a:spcBef>
                <a:spcPts val="1765"/>
              </a:spcBef>
              <a:buFont typeface="Arial" panose="020B0604020202020204" pitchFamily="34" charset="0"/>
              <a:buChar char="•"/>
              <a:defRPr/>
            </a:pPr>
            <a:r>
              <a:rPr lang="en-US" sz="2800" dirty="0">
                <a:solidFill>
                  <a:schemeClr val="accent5">
                    <a:lumMod val="20000"/>
                    <a:lumOff val="80000"/>
                  </a:schemeClr>
                </a:solidFill>
              </a:rPr>
              <a:t>Built using</a:t>
            </a:r>
            <a:r>
              <a:rPr lang="en-US" sz="2800" dirty="0">
                <a:solidFill>
                  <a:schemeClr val="bg1"/>
                </a:solidFill>
              </a:rPr>
              <a:t> </a:t>
            </a:r>
            <a:r>
              <a:rPr lang="en-US" sz="2800" b="1" dirty="0">
                <a:solidFill>
                  <a:schemeClr val="bg1"/>
                </a:solidFill>
              </a:rPr>
              <a:t>SPFx</a:t>
            </a:r>
            <a:endParaRPr lang="en-US" sz="2800" b="1" dirty="0">
              <a:solidFill>
                <a:schemeClr val="bg1"/>
              </a:solidFill>
              <a:cs typeface="Segoe UI Semibold" panose="020B0702040204020203" pitchFamily="34" charset="0"/>
            </a:endParaRPr>
          </a:p>
          <a:p>
            <a:pPr marL="224092" indent="-224092" defTabSz="914344">
              <a:spcBef>
                <a:spcPts val="1765"/>
              </a:spcBef>
              <a:buFont typeface="Arial" panose="020B0604020202020204" pitchFamily="34" charset="0"/>
              <a:buChar char="•"/>
              <a:defRPr/>
            </a:pPr>
            <a:r>
              <a:rPr lang="en-US" sz="2800" b="1" dirty="0">
                <a:solidFill>
                  <a:schemeClr val="bg1"/>
                </a:solidFill>
                <a:cs typeface="Segoe UI Semibold" panose="020B0702040204020203" pitchFamily="34" charset="0"/>
              </a:rPr>
              <a:t>I</a:t>
            </a:r>
            <a:r>
              <a:rPr lang="en-US" sz="2800" b="1" dirty="0">
                <a:solidFill>
                  <a:schemeClr val="bg1"/>
                </a:solidFill>
              </a:rPr>
              <a:t>nstant</a:t>
            </a:r>
            <a:r>
              <a:rPr lang="en-US" sz="2800" dirty="0">
                <a:solidFill>
                  <a:schemeClr val="bg1"/>
                </a:solidFill>
              </a:rPr>
              <a:t> </a:t>
            </a:r>
            <a:r>
              <a:rPr lang="en-US" sz="2800" dirty="0">
                <a:solidFill>
                  <a:schemeClr val="accent5">
                    <a:lumMod val="20000"/>
                    <a:lumOff val="80000"/>
                  </a:schemeClr>
                </a:solidFill>
              </a:rPr>
              <a:t>update experience</a:t>
            </a:r>
          </a:p>
          <a:p>
            <a:pPr marL="224092" indent="-224092" defTabSz="914344">
              <a:spcBef>
                <a:spcPts val="1765"/>
              </a:spcBef>
              <a:buFont typeface="Arial" panose="020B0604020202020204" pitchFamily="34" charset="0"/>
              <a:buChar char="•"/>
              <a:defRPr/>
            </a:pPr>
            <a:r>
              <a:rPr lang="en-US" sz="2800" dirty="0">
                <a:solidFill>
                  <a:schemeClr val="accent5">
                    <a:lumMod val="20000"/>
                    <a:lumOff val="80000"/>
                  </a:schemeClr>
                </a:solidFill>
              </a:rPr>
              <a:t>Pages and Web Parts are </a:t>
            </a:r>
            <a:r>
              <a:rPr lang="en-US" sz="2800" b="1" dirty="0">
                <a:solidFill>
                  <a:schemeClr val="bg1"/>
                </a:solidFill>
              </a:rPr>
              <a:t>responsive</a:t>
            </a:r>
            <a:r>
              <a:rPr lang="en-US" sz="2800" dirty="0">
                <a:solidFill>
                  <a:schemeClr val="accent5">
                    <a:lumMod val="20000"/>
                    <a:lumOff val="80000"/>
                  </a:schemeClr>
                </a:solidFill>
              </a:rPr>
              <a:t> by design</a:t>
            </a:r>
          </a:p>
          <a:p>
            <a:pPr marL="224092" indent="-224092" defTabSz="914344">
              <a:spcBef>
                <a:spcPts val="1765"/>
              </a:spcBef>
              <a:buFont typeface="Arial" panose="020B0604020202020204" pitchFamily="34" charset="0"/>
              <a:buChar char="•"/>
              <a:defRPr/>
            </a:pPr>
            <a:r>
              <a:rPr lang="en-US" sz="2800" dirty="0">
                <a:solidFill>
                  <a:schemeClr val="accent5">
                    <a:lumMod val="20000"/>
                    <a:lumOff val="80000"/>
                  </a:schemeClr>
                </a:solidFill>
              </a:rPr>
              <a:t>Supports existing add-ins (Apps)</a:t>
            </a:r>
          </a:p>
          <a:p>
            <a:pPr marL="224092" indent="-224092" defTabSz="914344">
              <a:spcBef>
                <a:spcPts val="1765"/>
              </a:spcBef>
              <a:buFont typeface="Arial" panose="020B0604020202020204" pitchFamily="34" charset="0"/>
              <a:buChar char="•"/>
              <a:defRPr/>
            </a:pPr>
            <a:r>
              <a:rPr lang="en-US" sz="2800" b="1" dirty="0">
                <a:solidFill>
                  <a:schemeClr val="accent5">
                    <a:lumMod val="20000"/>
                    <a:lumOff val="80000"/>
                  </a:schemeClr>
                </a:solidFill>
              </a:rPr>
              <a:t>Office 365</a:t>
            </a:r>
            <a:r>
              <a:rPr lang="en-US" sz="2800" dirty="0">
                <a:solidFill>
                  <a:schemeClr val="accent5">
                    <a:lumMod val="20000"/>
                    <a:lumOff val="80000"/>
                  </a:schemeClr>
                </a:solidFill>
              </a:rPr>
              <a:t> Only</a:t>
            </a:r>
          </a:p>
        </p:txBody>
      </p:sp>
      <p:sp>
        <p:nvSpPr>
          <p:cNvPr id="2" name="Title 1"/>
          <p:cNvSpPr>
            <a:spLocks noGrp="1"/>
          </p:cNvSpPr>
          <p:nvPr>
            <p:ph type="title"/>
          </p:nvPr>
        </p:nvSpPr>
        <p:spPr/>
        <p:txBody>
          <a:bodyPr/>
          <a:lstStyle/>
          <a:p>
            <a:r>
              <a:rPr lang="en-US" dirty="0">
                <a:solidFill>
                  <a:schemeClr val="bg1"/>
                </a:solidFill>
              </a:rPr>
              <a:t>Modern SharePoint Pages</a:t>
            </a:r>
          </a:p>
        </p:txBody>
      </p:sp>
      <p:pic>
        <p:nvPicPr>
          <p:cNvPr id="8" name="Picture 7"/>
          <p:cNvPicPr>
            <a:picLocks noChangeAspect="1"/>
          </p:cNvPicPr>
          <p:nvPr/>
        </p:nvPicPr>
        <p:blipFill>
          <a:blip r:embed="rId3"/>
          <a:stretch>
            <a:fillRect/>
          </a:stretch>
        </p:blipFill>
        <p:spPr>
          <a:xfrm>
            <a:off x="360225" y="1430556"/>
            <a:ext cx="4212591" cy="2913381"/>
          </a:xfrm>
          <a:prstGeom prst="rect">
            <a:avLst/>
          </a:prstGeom>
        </p:spPr>
      </p:pic>
      <p:pic>
        <p:nvPicPr>
          <p:cNvPr id="6" name="Picture 5">
            <a:extLst>
              <a:ext uri="{FF2B5EF4-FFF2-40B4-BE49-F238E27FC236}">
                <a16:creationId xmlns:a16="http://schemas.microsoft.com/office/drawing/2014/main" id="{4E048A3A-3A34-4D4E-ADE9-E2335B902BE3}"/>
              </a:ext>
            </a:extLst>
          </p:cNvPr>
          <p:cNvPicPr>
            <a:picLocks noChangeAspect="1"/>
          </p:cNvPicPr>
          <p:nvPr/>
        </p:nvPicPr>
        <p:blipFill rotWithShape="1">
          <a:blip r:embed="rId4"/>
          <a:srcRect l="24002"/>
          <a:stretch/>
        </p:blipFill>
        <p:spPr>
          <a:xfrm>
            <a:off x="2333369" y="3631178"/>
            <a:ext cx="3559187" cy="2460788"/>
          </a:xfrm>
          <a:prstGeom prst="rect">
            <a:avLst/>
          </a:prstGeom>
        </p:spPr>
      </p:pic>
    </p:spTree>
    <p:extLst>
      <p:ext uri="{BB962C8B-B14F-4D97-AF65-F5344CB8AC3E}">
        <p14:creationId xmlns:p14="http://schemas.microsoft.com/office/powerpoint/2010/main" val="198522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pattFill prst="lgGrid">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0AA9AB-4212-401F-89CD-9643D2493A27}"/>
              </a:ext>
            </a:extLst>
          </p:cNvPr>
          <p:cNvSpPr>
            <a:spLocks noGrp="1"/>
          </p:cNvSpPr>
          <p:nvPr>
            <p:ph type="title"/>
          </p:nvPr>
        </p:nvSpPr>
        <p:spPr/>
        <p:txBody>
          <a:bodyPr>
            <a:normAutofit/>
          </a:bodyPr>
          <a:lstStyle/>
          <a:p>
            <a:r>
              <a:rPr lang="en-US" sz="4400" dirty="0"/>
              <a:t>Modern Sites</a:t>
            </a:r>
          </a:p>
        </p:txBody>
      </p:sp>
      <p:sp>
        <p:nvSpPr>
          <p:cNvPr id="4" name="Content Placeholder 3">
            <a:extLst>
              <a:ext uri="{FF2B5EF4-FFF2-40B4-BE49-F238E27FC236}">
                <a16:creationId xmlns:a16="http://schemas.microsoft.com/office/drawing/2014/main" id="{22AB7873-3A3B-44A2-A133-00ACB54859EF}"/>
              </a:ext>
            </a:extLst>
          </p:cNvPr>
          <p:cNvSpPr>
            <a:spLocks noGrp="1"/>
          </p:cNvSpPr>
          <p:nvPr>
            <p:ph sz="half" idx="1"/>
          </p:nvPr>
        </p:nvSpPr>
        <p:spPr/>
        <p:txBody>
          <a:bodyPr>
            <a:normAutofit lnSpcReduction="10000"/>
          </a:bodyPr>
          <a:lstStyle/>
          <a:p>
            <a:r>
              <a:rPr lang="en-US" dirty="0"/>
              <a:t>Modern Team Sites</a:t>
            </a:r>
          </a:p>
          <a:p>
            <a:pPr lvl="1"/>
            <a:r>
              <a:rPr lang="en-US" dirty="0"/>
              <a:t>Associated with an O365 Group</a:t>
            </a:r>
          </a:p>
          <a:p>
            <a:r>
              <a:rPr lang="en-US" dirty="0"/>
              <a:t>Communication Sites</a:t>
            </a:r>
          </a:p>
        </p:txBody>
      </p:sp>
      <p:sp>
        <p:nvSpPr>
          <p:cNvPr id="5" name="Content Placeholder 4">
            <a:extLst>
              <a:ext uri="{FF2B5EF4-FFF2-40B4-BE49-F238E27FC236}">
                <a16:creationId xmlns:a16="http://schemas.microsoft.com/office/drawing/2014/main" id="{9D8D511C-41C7-44D4-8735-D62157A7C2A7}"/>
              </a:ext>
            </a:extLst>
          </p:cNvPr>
          <p:cNvSpPr>
            <a:spLocks noGrp="1"/>
          </p:cNvSpPr>
          <p:nvPr>
            <p:ph sz="half" idx="2"/>
          </p:nvPr>
        </p:nvSpPr>
        <p:spPr/>
        <p:txBody>
          <a:bodyPr>
            <a:normAutofit lnSpcReduction="10000"/>
          </a:bodyPr>
          <a:lstStyle/>
          <a:p>
            <a:r>
              <a:rPr lang="en-US" dirty="0"/>
              <a:t>Modern Pages</a:t>
            </a:r>
          </a:p>
          <a:p>
            <a:pPr lvl="1"/>
            <a:r>
              <a:rPr lang="en-US" dirty="0"/>
              <a:t>Add Webparts</a:t>
            </a:r>
          </a:p>
          <a:p>
            <a:pPr lvl="1"/>
            <a:r>
              <a:rPr lang="en-US" dirty="0"/>
              <a:t>Sections &amp; Columns</a:t>
            </a:r>
          </a:p>
          <a:p>
            <a:pPr lvl="1"/>
            <a:endParaRPr lang="en-US" dirty="0"/>
          </a:p>
          <a:p>
            <a:r>
              <a:rPr lang="en-US" dirty="0"/>
              <a:t>Modern List Views</a:t>
            </a:r>
          </a:p>
          <a:p>
            <a:endParaRPr lang="en-US" dirty="0"/>
          </a:p>
          <a:p>
            <a:r>
              <a:rPr lang="en-US" dirty="0"/>
              <a:t>Modern Admin Pages</a:t>
            </a:r>
          </a:p>
          <a:p>
            <a:pPr lvl="1"/>
            <a:r>
              <a:rPr lang="en-US" dirty="0"/>
              <a:t>Site Contents</a:t>
            </a:r>
          </a:p>
        </p:txBody>
      </p:sp>
      <p:sp>
        <p:nvSpPr>
          <p:cNvPr id="6" name="TextBox 5">
            <a:extLst>
              <a:ext uri="{FF2B5EF4-FFF2-40B4-BE49-F238E27FC236}">
                <a16:creationId xmlns:a16="http://schemas.microsoft.com/office/drawing/2014/main" id="{D1160E9B-E9A8-40B4-BC9E-C00389FA6799}"/>
              </a:ext>
            </a:extLst>
          </p:cNvPr>
          <p:cNvSpPr txBox="1"/>
          <p:nvPr/>
        </p:nvSpPr>
        <p:spPr>
          <a:xfrm>
            <a:off x="6299199" y="523108"/>
            <a:ext cx="5716905" cy="769441"/>
          </a:xfrm>
          <a:prstGeom prst="rect">
            <a:avLst/>
          </a:prstGeom>
          <a:noFill/>
        </p:spPr>
        <p:txBody>
          <a:bodyPr wrap="square" rtlCol="0">
            <a:spAutoFit/>
          </a:bodyPr>
          <a:lstStyle/>
          <a:p>
            <a:r>
              <a:rPr lang="en-US" sz="4400" dirty="0">
                <a:latin typeface="+mj-lt"/>
              </a:rPr>
              <a:t>Modern Pages</a:t>
            </a:r>
          </a:p>
        </p:txBody>
      </p:sp>
      <p:pic>
        <p:nvPicPr>
          <p:cNvPr id="7" name="Picture 6">
            <a:extLst>
              <a:ext uri="{FF2B5EF4-FFF2-40B4-BE49-F238E27FC236}">
                <a16:creationId xmlns:a16="http://schemas.microsoft.com/office/drawing/2014/main" id="{BB07F45C-1FCC-466D-9115-DDF415DA44EE}"/>
              </a:ext>
            </a:extLst>
          </p:cNvPr>
          <p:cNvPicPr>
            <a:picLocks noChangeAspect="1"/>
          </p:cNvPicPr>
          <p:nvPr/>
        </p:nvPicPr>
        <p:blipFill rotWithShape="1">
          <a:blip r:embed="rId2"/>
          <a:srcRect l="1" r="435"/>
          <a:stretch/>
        </p:blipFill>
        <p:spPr>
          <a:xfrm>
            <a:off x="720989" y="3570222"/>
            <a:ext cx="4587977" cy="2743200"/>
          </a:xfrm>
          <a:prstGeom prst="rect">
            <a:avLst/>
          </a:prstGeom>
        </p:spPr>
      </p:pic>
    </p:spTree>
    <p:extLst>
      <p:ext uri="{BB962C8B-B14F-4D97-AF65-F5344CB8AC3E}">
        <p14:creationId xmlns:p14="http://schemas.microsoft.com/office/powerpoint/2010/main" val="2313363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7BBA-D1B3-4D6B-A756-739F902F1215}"/>
              </a:ext>
            </a:extLst>
          </p:cNvPr>
          <p:cNvSpPr>
            <a:spLocks noGrp="1"/>
          </p:cNvSpPr>
          <p:nvPr>
            <p:ph type="title"/>
          </p:nvPr>
        </p:nvSpPr>
        <p:spPr/>
        <p:txBody>
          <a:bodyPr/>
          <a:lstStyle/>
          <a:p>
            <a:r>
              <a:rPr lang="en-US" dirty="0"/>
              <a:t>Demo</a:t>
            </a:r>
          </a:p>
        </p:txBody>
      </p:sp>
      <p:sp>
        <p:nvSpPr>
          <p:cNvPr id="6" name="Text Placeholder 5">
            <a:extLst>
              <a:ext uri="{FF2B5EF4-FFF2-40B4-BE49-F238E27FC236}">
                <a16:creationId xmlns:a16="http://schemas.microsoft.com/office/drawing/2014/main" id="{331009DB-E3CE-4606-879B-23980AB83DD9}"/>
              </a:ext>
            </a:extLst>
          </p:cNvPr>
          <p:cNvSpPr>
            <a:spLocks noGrp="1"/>
          </p:cNvSpPr>
          <p:nvPr>
            <p:ph type="body" idx="1"/>
          </p:nvPr>
        </p:nvSpPr>
        <p:spPr/>
        <p:txBody>
          <a:bodyPr/>
          <a:lstStyle/>
          <a:p>
            <a:r>
              <a:rPr lang="en-US" dirty="0"/>
              <a:t>Modern Pages</a:t>
            </a:r>
          </a:p>
        </p:txBody>
      </p:sp>
    </p:spTree>
    <p:extLst>
      <p:ext uri="{BB962C8B-B14F-4D97-AF65-F5344CB8AC3E}">
        <p14:creationId xmlns:p14="http://schemas.microsoft.com/office/powerpoint/2010/main" val="1057751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The SharePoint Framework</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SPF + mysterious x = </a:t>
            </a:r>
            <a:r>
              <a:rPr lang="en-US" b="1" dirty="0"/>
              <a:t>SPFx</a:t>
            </a:r>
          </a:p>
        </p:txBody>
      </p:sp>
      <p:pic>
        <p:nvPicPr>
          <p:cNvPr id="5" name="Graphic 4" descr="Backpack">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spTree>
    <p:extLst>
      <p:ext uri="{BB962C8B-B14F-4D97-AF65-F5344CB8AC3E}">
        <p14:creationId xmlns:p14="http://schemas.microsoft.com/office/powerpoint/2010/main" val="339213861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9" name="Picture 2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36755" y="1188161"/>
            <a:ext cx="1307666" cy="2677049"/>
          </a:xfrm>
          <a:prstGeom prst="rect">
            <a:avLst/>
          </a:prstGeom>
        </p:spPr>
      </p:pic>
      <p:sp>
        <p:nvSpPr>
          <p:cNvPr id="30" name="Left-Right Arrow 18"/>
          <p:cNvSpPr/>
          <p:nvPr/>
        </p:nvSpPr>
        <p:spPr bwMode="auto">
          <a:xfrm>
            <a:off x="6313877" y="4073636"/>
            <a:ext cx="5422043" cy="239963"/>
          </a:xfrm>
          <a:prstGeom prst="leftRight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sp>
        <p:nvSpPr>
          <p:cNvPr id="31" name="TextBox 30"/>
          <p:cNvSpPr txBox="1"/>
          <p:nvPr/>
        </p:nvSpPr>
        <p:spPr>
          <a:xfrm>
            <a:off x="7319552" y="4251074"/>
            <a:ext cx="3515895" cy="627656"/>
          </a:xfrm>
          <a:prstGeom prst="rect">
            <a:avLst/>
          </a:prstGeom>
          <a:noFill/>
        </p:spPr>
        <p:txBody>
          <a:bodyPr wrap="none" lIns="182751" tIns="146201" rIns="182751" bIns="146201" rtlCol="0">
            <a:spAutoFit/>
          </a:bodyPr>
          <a:lstStyle/>
          <a:p>
            <a:pPr defTabSz="913676">
              <a:lnSpc>
                <a:spcPct val="90000"/>
              </a:lnSpc>
              <a:spcAft>
                <a:spcPts val="600"/>
              </a:spcAft>
              <a:defRPr/>
            </a:pPr>
            <a:r>
              <a:rPr lang="en-US" sz="2400" dirty="0">
                <a:solidFill>
                  <a:schemeClr val="bg1"/>
                </a:solidFill>
                <a:latin typeface="Segoe UI Semibold" panose="020B0702040204020203" pitchFamily="34" charset="0"/>
                <a:cs typeface="Segoe UI Semibold" panose="020B0702040204020203" pitchFamily="34" charset="0"/>
              </a:rPr>
              <a:t>SharePoint Framework</a:t>
            </a:r>
          </a:p>
        </p:txBody>
      </p:sp>
      <p:sp>
        <p:nvSpPr>
          <p:cNvPr id="32" name="Rectangle 31"/>
          <p:cNvSpPr/>
          <p:nvPr/>
        </p:nvSpPr>
        <p:spPr bwMode="auto">
          <a:xfrm>
            <a:off x="8966554" y="5072902"/>
            <a:ext cx="2769366" cy="725566"/>
          </a:xfrm>
          <a:prstGeom prst="rect">
            <a:avLst/>
          </a:prstGeom>
          <a:noFill/>
          <a:ln w="2857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0" tIns="45688" rIns="0" bIns="45688" numCol="1" spcCol="0" rtlCol="0" fromWordArt="0" anchor="ctr" anchorCtr="0" forceAA="0" compatLnSpc="1">
            <a:prstTxWarp prst="textNoShape">
              <a:avLst/>
            </a:prstTxWarp>
            <a:noAutofit/>
          </a:bodyPr>
          <a:lstStyle/>
          <a:p>
            <a:pPr algn="ctr" defTabSz="913203" fontAlgn="base">
              <a:spcBef>
                <a:spcPct val="0"/>
              </a:spcBef>
              <a:spcAft>
                <a:spcPct val="0"/>
              </a:spcAft>
              <a:defRPr/>
            </a:pPr>
            <a:r>
              <a:rPr lang="en-US" sz="1400" dirty="0">
                <a:solidFill>
                  <a:schemeClr val="bg1"/>
                </a:solidFill>
                <a:latin typeface="Segoe UI" panose="020B0502040204020203" pitchFamily="34" charset="0"/>
                <a:cs typeface="Segoe UI" panose="020B0502040204020203" pitchFamily="34" charset="0"/>
              </a:rPr>
              <a:t>LOB Systems and Cloud Services</a:t>
            </a:r>
          </a:p>
        </p:txBody>
      </p:sp>
      <p:sp>
        <p:nvSpPr>
          <p:cNvPr id="33" name="Rectangle 32"/>
          <p:cNvSpPr/>
          <p:nvPr/>
        </p:nvSpPr>
        <p:spPr bwMode="auto">
          <a:xfrm>
            <a:off x="6313878" y="5072902"/>
            <a:ext cx="2482491" cy="725566"/>
          </a:xfrm>
          <a:prstGeom prst="rect">
            <a:avLst/>
          </a:prstGeom>
          <a:noFill/>
          <a:ln w="2857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0" tIns="45688" rIns="0" bIns="45688" numCol="1" spcCol="0" rtlCol="0" fromWordArt="0" anchor="ctr" anchorCtr="0" forceAA="0" compatLnSpc="1">
            <a:prstTxWarp prst="textNoShape">
              <a:avLst/>
            </a:prstTxWarp>
            <a:noAutofit/>
          </a:bodyPr>
          <a:lstStyle/>
          <a:p>
            <a:pPr algn="ctr" defTabSz="913203" fontAlgn="base">
              <a:spcBef>
                <a:spcPct val="0"/>
              </a:spcBef>
              <a:spcAft>
                <a:spcPct val="0"/>
              </a:spcAft>
              <a:defRPr/>
            </a:pPr>
            <a:r>
              <a:rPr lang="en-US" sz="1400" dirty="0">
                <a:solidFill>
                  <a:schemeClr val="bg1"/>
                </a:solidFill>
                <a:latin typeface="Segoe UI" panose="020B0502040204020203" pitchFamily="34" charset="0"/>
                <a:cs typeface="Segoe UI" panose="020B0502040204020203" pitchFamily="34" charset="0"/>
              </a:rPr>
              <a:t>Microsoft Graph</a:t>
            </a:r>
          </a:p>
        </p:txBody>
      </p:sp>
      <p:sp>
        <p:nvSpPr>
          <p:cNvPr id="34" name="Up-Down Arrow 23"/>
          <p:cNvSpPr/>
          <p:nvPr/>
        </p:nvSpPr>
        <p:spPr bwMode="auto">
          <a:xfrm>
            <a:off x="7478977" y="4902495"/>
            <a:ext cx="152292" cy="332196"/>
          </a:xfrm>
          <a:prstGeom prst="upDown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sp>
        <p:nvSpPr>
          <p:cNvPr id="35" name="Up-Down Arrow 25"/>
          <p:cNvSpPr/>
          <p:nvPr/>
        </p:nvSpPr>
        <p:spPr bwMode="auto">
          <a:xfrm>
            <a:off x="10275089" y="4902495"/>
            <a:ext cx="152292" cy="332196"/>
          </a:xfrm>
          <a:prstGeom prst="upDownArrow">
            <a:avLst/>
          </a:pr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82751" tIns="146201" rIns="182751" bIns="146201" numCol="1" spcCol="0" rtlCol="0" fromWordArt="0" anchor="t" anchorCtr="0" forceAA="0" compatLnSpc="1">
            <a:prstTxWarp prst="textNoShape">
              <a:avLst/>
            </a:prstTxWarp>
            <a:noAutofit/>
          </a:bodyPr>
          <a:lstStyle/>
          <a:p>
            <a:pPr algn="ctr" defTabSz="931555" fontAlgn="base">
              <a:lnSpc>
                <a:spcPct val="90000"/>
              </a:lnSpc>
              <a:spcBef>
                <a:spcPct val="0"/>
              </a:spcBef>
              <a:spcAft>
                <a:spcPct val="0"/>
              </a:spcAft>
              <a:defRPr/>
            </a:pPr>
            <a:endParaRPr lang="en-US" sz="2400" dirty="0" err="1">
              <a:solidFill>
                <a:srgbClr val="505050"/>
              </a:solidFill>
              <a:latin typeface="Segoe UI"/>
              <a:ea typeface="Segoe UI" pitchFamily="34" charset="0"/>
              <a:cs typeface="Segoe UI" pitchFamily="34" charset="0"/>
            </a:endParaRPr>
          </a:p>
        </p:txBody>
      </p:sp>
      <p:pic>
        <p:nvPicPr>
          <p:cNvPr id="36" name="Picture 35"/>
          <p:cNvPicPr>
            <a:picLocks noChangeAspect="1"/>
          </p:cNvPicPr>
          <p:nvPr/>
        </p:nvPicPr>
        <p:blipFill rotWithShape="1">
          <a:blip r:embed="rId3"/>
          <a:srcRect l="869" t="1438" r="865" b="979"/>
          <a:stretch/>
        </p:blipFill>
        <p:spPr>
          <a:xfrm>
            <a:off x="7888994" y="1188161"/>
            <a:ext cx="3846926" cy="2677049"/>
          </a:xfrm>
          <a:prstGeom prst="rect">
            <a:avLst/>
          </a:prstGeom>
          <a:solidFill>
            <a:srgbClr val="505050"/>
          </a:solidFill>
          <a:ln>
            <a:solidFill>
              <a:srgbClr val="F8F8F8"/>
            </a:solidFill>
          </a:ln>
        </p:spPr>
      </p:pic>
      <p:sp>
        <p:nvSpPr>
          <p:cNvPr id="37" name="WP Emphasis 2"/>
          <p:cNvSpPr/>
          <p:nvPr/>
        </p:nvSpPr>
        <p:spPr bwMode="auto">
          <a:xfrm>
            <a:off x="9139039" y="1904033"/>
            <a:ext cx="1320267" cy="1653766"/>
          </a:xfrm>
          <a:prstGeom prst="rect">
            <a:avLst/>
          </a:prstGeom>
          <a:noFill/>
          <a:ln w="28575" cap="flat" cmpd="sng" algn="ctr">
            <a:solidFill>
              <a:srgbClr val="D83B01"/>
            </a:solidFill>
            <a:prstDash val="solid"/>
            <a:miter lim="800000"/>
            <a:headEnd type="none" w="med" len="med"/>
            <a:tailEnd type="none" w="med" len="med"/>
          </a:ln>
          <a:effectLst/>
        </p:spPr>
        <p:txBody>
          <a:bodyPr rot="0" spcFirstLastPara="0" vertOverflow="overflow" horzOverflow="overflow" vert="horz" wrap="square" lIns="89580" tIns="44791" rIns="44791" bIns="89580" numCol="1" spcCol="0" rtlCol="0" fromWordArt="0" anchor="b" anchorCtr="0" forceAA="0" compatLnSpc="1">
            <a:prstTxWarp prst="textNoShape">
              <a:avLst/>
            </a:prstTxWarp>
            <a:noAutofit/>
          </a:bodyPr>
          <a:lstStyle/>
          <a:p>
            <a:pPr algn="ctr" defTabSz="895210" fontAlgn="base">
              <a:spcBef>
                <a:spcPct val="0"/>
              </a:spcBef>
              <a:spcAft>
                <a:spcPct val="0"/>
              </a:spcAft>
              <a:defRPr/>
            </a:pPr>
            <a:endParaRPr lang="en-US" sz="1765" spc="-49"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9" name="Text Placeholder 1"/>
          <p:cNvSpPr txBox="1">
            <a:spLocks/>
          </p:cNvSpPr>
          <p:nvPr/>
        </p:nvSpPr>
        <p:spPr>
          <a:xfrm>
            <a:off x="337767" y="1804135"/>
            <a:ext cx="5374608" cy="4385685"/>
          </a:xfrm>
          <a:prstGeom prst="rect">
            <a:avLst/>
          </a:prstGeom>
        </p:spPr>
        <p:txBody>
          <a:bodyPr vert="horz" wrap="square" lIns="179183" tIns="91375" rIns="146201" bIns="91375" rtlCol="0">
            <a:spAutoFit/>
          </a:bodyPr>
          <a:lst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Modern</a:t>
            </a:r>
            <a:r>
              <a:rPr lang="en-US" sz="2600" dirty="0">
                <a:solidFill>
                  <a:schemeClr val="bg1"/>
                </a:solidFill>
                <a:latin typeface="+mn-lt"/>
                <a:cs typeface="Segoe UI Semilight" panose="020B0402040204020203" pitchFamily="34" charset="0"/>
              </a:rPr>
              <a:t> </a:t>
            </a:r>
            <a:r>
              <a:rPr lang="en-US" sz="2600" b="1" dirty="0">
                <a:solidFill>
                  <a:schemeClr val="bg1"/>
                </a:solidFill>
                <a:latin typeface="+mn-lt"/>
                <a:cs typeface="Segoe UI Semilight" panose="020B0402040204020203" pitchFamily="34" charset="0"/>
              </a:rPr>
              <a:t>client-side development</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Lightweight web and </a:t>
            </a:r>
            <a:r>
              <a:rPr lang="en-US" sz="2600" b="1" dirty="0">
                <a:solidFill>
                  <a:schemeClr val="bg1"/>
                </a:solidFill>
                <a:latin typeface="+mn-lt"/>
                <a:cs typeface="Segoe UI Semilight" panose="020B0402040204020203" pitchFamily="34" charset="0"/>
              </a:rPr>
              <a:t>mobile</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Powers OOTB experiences</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Backward compatible</a:t>
            </a:r>
            <a:r>
              <a:rPr lang="en-US" sz="2600" b="1" dirty="0">
                <a:solidFill>
                  <a:schemeClr val="bg1"/>
                </a:solidFill>
                <a:latin typeface="+mn-lt"/>
                <a:cs typeface="Segoe UI Semilight" panose="020B0402040204020203" pitchFamily="34" charset="0"/>
              </a:rPr>
              <a:t>*</a:t>
            </a:r>
            <a:r>
              <a:rPr lang="en-US" sz="2600" dirty="0">
                <a:solidFill>
                  <a:schemeClr val="accent4">
                    <a:lumMod val="20000"/>
                    <a:lumOff val="80000"/>
                  </a:schemeClr>
                </a:solidFill>
                <a:latin typeface="+mn-lt"/>
                <a:cs typeface="Segoe UI Semilight" panose="020B0402040204020203" pitchFamily="34" charset="0"/>
              </a:rPr>
              <a:t> </a:t>
            </a:r>
          </a:p>
          <a:p>
            <a:pPr defTabSz="913239">
              <a:lnSpc>
                <a:spcPct val="150000"/>
              </a:lnSpc>
              <a:spcBef>
                <a:spcPts val="0"/>
              </a:spcBef>
              <a:defRPr/>
            </a:pPr>
            <a:r>
              <a:rPr lang="en-US" sz="2600" dirty="0">
                <a:solidFill>
                  <a:schemeClr val="accent4">
                    <a:lumMod val="20000"/>
                    <a:lumOff val="80000"/>
                  </a:schemeClr>
                </a:solidFill>
                <a:latin typeface="+mn-lt"/>
                <a:cs typeface="Segoe UI Semilight" panose="020B0402040204020203" pitchFamily="34" charset="0"/>
              </a:rPr>
              <a:t>Supports </a:t>
            </a:r>
            <a:r>
              <a:rPr lang="en-US" sz="2600" b="1" dirty="0">
                <a:solidFill>
                  <a:schemeClr val="bg1"/>
                </a:solidFill>
                <a:latin typeface="+mn-lt"/>
                <a:cs typeface="Segoe UI Semilight" panose="020B0402040204020203" pitchFamily="34" charset="0"/>
              </a:rPr>
              <a:t>open source tools </a:t>
            </a:r>
            <a:br>
              <a:rPr lang="en-US" sz="2600" b="1" dirty="0">
                <a:solidFill>
                  <a:schemeClr val="bg1"/>
                </a:solidFill>
                <a:latin typeface="+mn-lt"/>
                <a:cs typeface="Segoe UI Semilight" panose="020B0402040204020203" pitchFamily="34" charset="0"/>
              </a:rPr>
            </a:br>
            <a:r>
              <a:rPr lang="en-US" sz="2600" dirty="0">
                <a:solidFill>
                  <a:schemeClr val="accent4">
                    <a:lumMod val="20000"/>
                    <a:lumOff val="80000"/>
                  </a:schemeClr>
                </a:solidFill>
                <a:latin typeface="+mn-lt"/>
                <a:cs typeface="Segoe UI Semilight" panose="020B0402040204020203" pitchFamily="34" charset="0"/>
              </a:rPr>
              <a:t>and JavaScript web frameworks</a:t>
            </a:r>
          </a:p>
        </p:txBody>
      </p:sp>
      <p:sp>
        <p:nvSpPr>
          <p:cNvPr id="45" name="TextBox 44"/>
          <p:cNvSpPr txBox="1"/>
          <p:nvPr/>
        </p:nvSpPr>
        <p:spPr>
          <a:xfrm>
            <a:off x="466174" y="496951"/>
            <a:ext cx="5460887" cy="1323439"/>
          </a:xfrm>
          <a:prstGeom prst="rect">
            <a:avLst/>
          </a:prstGeom>
          <a:noFill/>
        </p:spPr>
        <p:txBody>
          <a:bodyPr wrap="square" rtlCol="0">
            <a:spAutoFit/>
          </a:bodyPr>
          <a:lstStyle/>
          <a:p>
            <a:pPr defTabSz="914377"/>
            <a:r>
              <a:rPr lang="en-US" sz="4000" dirty="0">
                <a:solidFill>
                  <a:schemeClr val="bg1"/>
                </a:solidFill>
                <a:latin typeface="Segoe UI Semibold" panose="020B0702040204020203" pitchFamily="34" charset="0"/>
                <a:cs typeface="Segoe UI Semibold" panose="020B0702040204020203" pitchFamily="34" charset="0"/>
              </a:rPr>
              <a:t>SharePoint Framework (SPFx)</a:t>
            </a:r>
            <a:endParaRPr lang="en-US" sz="3600" dirty="0">
              <a:solidFill>
                <a:schemeClr val="bg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23083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41A7ECA-B374-4975-8181-F9181892CCE1}"/>
              </a:ext>
            </a:extLst>
          </p:cNvPr>
          <p:cNvGrpSpPr/>
          <p:nvPr/>
        </p:nvGrpSpPr>
        <p:grpSpPr>
          <a:xfrm>
            <a:off x="343942" y="1598197"/>
            <a:ext cx="4100476" cy="4065484"/>
            <a:chOff x="343942" y="1598197"/>
            <a:chExt cx="4100476" cy="4065484"/>
          </a:xfrm>
        </p:grpSpPr>
        <p:pic>
          <p:nvPicPr>
            <p:cNvPr id="20" name="Picture 19"/>
            <p:cNvPicPr>
              <a:picLocks noChangeAspect="1"/>
            </p:cNvPicPr>
            <p:nvPr/>
          </p:nvPicPr>
          <p:blipFill>
            <a:blip r:embed="rId2"/>
            <a:stretch>
              <a:fillRect/>
            </a:stretch>
          </p:blipFill>
          <p:spPr>
            <a:xfrm>
              <a:off x="343942" y="1598197"/>
              <a:ext cx="4100476" cy="2945196"/>
            </a:xfrm>
            <a:prstGeom prst="rect">
              <a:avLst/>
            </a:prstGeom>
          </p:spPr>
        </p:pic>
        <p:sp>
          <p:nvSpPr>
            <p:cNvPr id="29" name="Rectangle 28"/>
            <p:cNvSpPr/>
            <p:nvPr/>
          </p:nvSpPr>
          <p:spPr>
            <a:xfrm>
              <a:off x="706231" y="4919631"/>
              <a:ext cx="3375896" cy="744050"/>
            </a:xfrm>
            <a:prstGeom prst="rect">
              <a:avLst/>
            </a:prstGeom>
          </p:spPr>
          <p:txBody>
            <a:bodyPr wrap="square">
              <a:spAutoFit/>
            </a:bodyPr>
            <a:lstStyle/>
            <a:p>
              <a:pPr algn="ctr" defTabSz="913500">
                <a:lnSpc>
                  <a:spcPct val="90000"/>
                </a:lnSpc>
                <a:spcAft>
                  <a:spcPts val="600"/>
                </a:spcAft>
                <a:defRPr/>
              </a:pPr>
              <a:r>
                <a:rPr lang="en-US" sz="2353" b="1" dirty="0">
                  <a:latin typeface="+mj-lt"/>
                </a:rPr>
                <a:t>They are still web parts! </a:t>
              </a:r>
              <a:r>
                <a:rPr lang="en-US" sz="2353" b="1" dirty="0">
                  <a:solidFill>
                    <a:schemeClr val="accent2"/>
                  </a:solidFill>
                  <a:latin typeface="+mj-lt"/>
                </a:rPr>
                <a:t>(Mostly)</a:t>
              </a:r>
            </a:p>
          </p:txBody>
        </p:sp>
      </p:grpSp>
      <p:grpSp>
        <p:nvGrpSpPr>
          <p:cNvPr id="5" name="Group 4">
            <a:extLst>
              <a:ext uri="{FF2B5EF4-FFF2-40B4-BE49-F238E27FC236}">
                <a16:creationId xmlns:a16="http://schemas.microsoft.com/office/drawing/2014/main" id="{BB27AFEB-34EA-463E-8110-D3D6D229ACB4}"/>
              </a:ext>
            </a:extLst>
          </p:cNvPr>
          <p:cNvGrpSpPr/>
          <p:nvPr/>
        </p:nvGrpSpPr>
        <p:grpSpPr>
          <a:xfrm>
            <a:off x="4826496" y="1594793"/>
            <a:ext cx="3566553" cy="4068888"/>
            <a:chOff x="4826496" y="1587845"/>
            <a:chExt cx="3566553" cy="4068888"/>
          </a:xfrm>
        </p:grpSpPr>
        <p:grpSp>
          <p:nvGrpSpPr>
            <p:cNvPr id="21" name="Group 20"/>
            <p:cNvGrpSpPr/>
            <p:nvPr/>
          </p:nvGrpSpPr>
          <p:grpSpPr>
            <a:xfrm>
              <a:off x="4826496" y="1587845"/>
              <a:ext cx="3566553" cy="2955257"/>
              <a:chOff x="2547580" y="-2"/>
              <a:chExt cx="7341322" cy="6083040"/>
            </a:xfrm>
          </p:grpSpPr>
          <p:pic>
            <p:nvPicPr>
              <p:cNvPr id="22" name="Picture 21"/>
              <p:cNvPicPr>
                <a:picLocks noChangeAspect="1"/>
              </p:cNvPicPr>
              <p:nvPr/>
            </p:nvPicPr>
            <p:blipFill rotWithShape="1">
              <a:blip r:embed="rId3"/>
              <a:srcRect b="13031"/>
              <a:stretch/>
            </p:blipFill>
            <p:spPr>
              <a:xfrm>
                <a:off x="2547580" y="-2"/>
                <a:ext cx="7341322" cy="6083040"/>
              </a:xfrm>
              <a:prstGeom prst="rect">
                <a:avLst/>
              </a:prstGeom>
            </p:spPr>
          </p:pic>
          <p:pic>
            <p:nvPicPr>
              <p:cNvPr id="23" name="Picture 22"/>
              <p:cNvPicPr>
                <a:picLocks noChangeAspect="1"/>
              </p:cNvPicPr>
              <p:nvPr/>
            </p:nvPicPr>
            <p:blipFill>
              <a:blip r:embed="rId4"/>
              <a:stretch>
                <a:fillRect/>
              </a:stretch>
            </p:blipFill>
            <p:spPr>
              <a:xfrm>
                <a:off x="5456236" y="5326061"/>
                <a:ext cx="381000" cy="353786"/>
              </a:xfrm>
              <a:prstGeom prst="rect">
                <a:avLst/>
              </a:prstGeom>
            </p:spPr>
          </p:pic>
        </p:grpSp>
        <p:sp>
          <p:nvSpPr>
            <p:cNvPr id="30" name="Rectangle 29"/>
            <p:cNvSpPr/>
            <p:nvPr/>
          </p:nvSpPr>
          <p:spPr>
            <a:xfrm>
              <a:off x="4921823" y="4912683"/>
              <a:ext cx="3375896" cy="744050"/>
            </a:xfrm>
            <a:prstGeom prst="rect">
              <a:avLst/>
            </a:prstGeom>
          </p:spPr>
          <p:txBody>
            <a:bodyPr wrap="square">
              <a:spAutoFit/>
            </a:bodyPr>
            <a:lstStyle/>
            <a:p>
              <a:pPr algn="ctr" defTabSz="913500">
                <a:lnSpc>
                  <a:spcPct val="90000"/>
                </a:lnSpc>
                <a:spcAft>
                  <a:spcPts val="600"/>
                </a:spcAft>
                <a:defRPr/>
              </a:pPr>
              <a:r>
                <a:rPr lang="en-US" sz="2353" b="1" dirty="0">
                  <a:latin typeface="Segoe UI Semibold" panose="020B0702040204020203" pitchFamily="34" charset="0"/>
                  <a:cs typeface="Segoe UI Semibold" panose="020B0702040204020203" pitchFamily="34" charset="0"/>
                </a:rPr>
                <a:t>Built for the modern, JavaScript-driven web.</a:t>
              </a:r>
            </a:p>
          </p:txBody>
        </p:sp>
      </p:grpSp>
      <p:grpSp>
        <p:nvGrpSpPr>
          <p:cNvPr id="6" name="Group 5">
            <a:extLst>
              <a:ext uri="{FF2B5EF4-FFF2-40B4-BE49-F238E27FC236}">
                <a16:creationId xmlns:a16="http://schemas.microsoft.com/office/drawing/2014/main" id="{C4C77E2E-67E6-490D-BFE2-C13B053CABE8}"/>
              </a:ext>
            </a:extLst>
          </p:cNvPr>
          <p:cNvGrpSpPr/>
          <p:nvPr/>
        </p:nvGrpSpPr>
        <p:grpSpPr>
          <a:xfrm>
            <a:off x="8644383" y="1566093"/>
            <a:ext cx="3375896" cy="4097588"/>
            <a:chOff x="8644383" y="1566093"/>
            <a:chExt cx="3375896" cy="4097588"/>
          </a:xfrm>
        </p:grpSpPr>
        <p:pic>
          <p:nvPicPr>
            <p:cNvPr id="19" name="Picture 18"/>
            <p:cNvPicPr>
              <a:picLocks noChangeAspect="1"/>
            </p:cNvPicPr>
            <p:nvPr/>
          </p:nvPicPr>
          <p:blipFill>
            <a:blip r:embed="rId5"/>
            <a:stretch>
              <a:fillRect/>
            </a:stretch>
          </p:blipFill>
          <p:spPr>
            <a:xfrm>
              <a:off x="8775127" y="1566093"/>
              <a:ext cx="3114408" cy="2974078"/>
            </a:xfrm>
            <a:prstGeom prst="rect">
              <a:avLst/>
            </a:prstGeom>
          </p:spPr>
        </p:pic>
        <p:sp>
          <p:nvSpPr>
            <p:cNvPr id="31" name="Rectangle 30"/>
            <p:cNvSpPr/>
            <p:nvPr/>
          </p:nvSpPr>
          <p:spPr>
            <a:xfrm>
              <a:off x="8644383" y="4919631"/>
              <a:ext cx="3375896" cy="744050"/>
            </a:xfrm>
            <a:prstGeom prst="rect">
              <a:avLst/>
            </a:prstGeom>
          </p:spPr>
          <p:txBody>
            <a:bodyPr wrap="square">
              <a:spAutoFit/>
            </a:bodyPr>
            <a:lstStyle/>
            <a:p>
              <a:pPr algn="ctr" defTabSz="913500">
                <a:lnSpc>
                  <a:spcPct val="90000"/>
                </a:lnSpc>
                <a:spcAft>
                  <a:spcPts val="600"/>
                </a:spcAft>
                <a:defRPr/>
              </a:pPr>
              <a:r>
                <a:rPr lang="en-US" sz="2353" b="1" dirty="0">
                  <a:latin typeface="Segoe UI Semibold" panose="020B0702040204020203" pitchFamily="34" charset="0"/>
                  <a:cs typeface="Segoe UI Semibold" panose="020B0702040204020203" pitchFamily="34" charset="0"/>
                </a:rPr>
                <a:t>Runs directly inside a SharePoint Page.</a:t>
              </a:r>
            </a:p>
          </p:txBody>
        </p:sp>
      </p:grpSp>
      <p:sp>
        <p:nvSpPr>
          <p:cNvPr id="2" name="Title 1"/>
          <p:cNvSpPr>
            <a:spLocks noGrp="1"/>
          </p:cNvSpPr>
          <p:nvPr>
            <p:ph type="title"/>
          </p:nvPr>
        </p:nvSpPr>
        <p:spPr/>
        <p:txBody>
          <a:bodyPr/>
          <a:lstStyle/>
          <a:p>
            <a:r>
              <a:rPr lang="en-US" dirty="0"/>
              <a:t>Client-side Web Parts</a:t>
            </a:r>
          </a:p>
        </p:txBody>
      </p:sp>
      <p:sp>
        <p:nvSpPr>
          <p:cNvPr id="16" name="Rectangle 15">
            <a:extLst>
              <a:ext uri="{FF2B5EF4-FFF2-40B4-BE49-F238E27FC236}">
                <a16:creationId xmlns:a16="http://schemas.microsoft.com/office/drawing/2014/main" id="{DB4C16D4-2C1E-41A0-904B-981D5BE5E9DF}"/>
              </a:ext>
            </a:extLst>
          </p:cNvPr>
          <p:cNvSpPr/>
          <p:nvPr/>
        </p:nvSpPr>
        <p:spPr>
          <a:xfrm>
            <a:off x="8644383" y="5618409"/>
            <a:ext cx="3375896" cy="424732"/>
          </a:xfrm>
          <a:prstGeom prst="rect">
            <a:avLst/>
          </a:prstGeom>
        </p:spPr>
        <p:txBody>
          <a:bodyPr wrap="square">
            <a:spAutoFit/>
          </a:bodyPr>
          <a:lstStyle/>
          <a:p>
            <a:pPr algn="ctr" defTabSz="913500">
              <a:lnSpc>
                <a:spcPct val="90000"/>
              </a:lnSpc>
              <a:spcAft>
                <a:spcPts val="600"/>
              </a:spcAft>
              <a:defRPr/>
            </a:pPr>
            <a:r>
              <a:rPr lang="en-US" sz="2400" b="1" dirty="0">
                <a:solidFill>
                  <a:schemeClr val="accent2"/>
                </a:solidFill>
                <a:latin typeface="Segoe UI Semibold" panose="020B0702040204020203" pitchFamily="34" charset="0"/>
                <a:cs typeface="Segoe UI Semibold" panose="020B0702040204020203" pitchFamily="34" charset="0"/>
              </a:rPr>
              <a:t>(Even Classic pages)</a:t>
            </a:r>
          </a:p>
        </p:txBody>
      </p:sp>
    </p:spTree>
    <p:extLst>
      <p:ext uri="{BB962C8B-B14F-4D97-AF65-F5344CB8AC3E}">
        <p14:creationId xmlns:p14="http://schemas.microsoft.com/office/powerpoint/2010/main" val="3877122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clrChange>
              <a:clrFrom>
                <a:srgbClr val="FFFFFF"/>
              </a:clrFrom>
              <a:clrTo>
                <a:srgbClr val="FFFFFF">
                  <a:alpha val="0"/>
                </a:srgbClr>
              </a:clrTo>
            </a:clrChange>
          </a:blip>
          <a:stretch>
            <a:fillRect/>
          </a:stretch>
        </p:blipFill>
        <p:spPr>
          <a:xfrm>
            <a:off x="11112957" y="4384474"/>
            <a:ext cx="393516" cy="884353"/>
          </a:xfrm>
          <a:prstGeom prst="rect">
            <a:avLst/>
          </a:prstGeom>
        </p:spPr>
      </p:pic>
      <p:sp>
        <p:nvSpPr>
          <p:cNvPr id="2" name="Rounded Rectangle 1"/>
          <p:cNvSpPr/>
          <p:nvPr/>
        </p:nvSpPr>
        <p:spPr bwMode="auto">
          <a:xfrm>
            <a:off x="10797986" y="1700046"/>
            <a:ext cx="1052905" cy="517667"/>
          </a:xfrm>
          <a:prstGeom prst="roundRect">
            <a:avLst/>
          </a:prstGeom>
          <a:solidFill>
            <a:schemeClr val="accent3">
              <a:lumMod val="5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r>
              <a:rPr kumimoji="0" lang="en-US" sz="1961" b="1" i="0" u="none" strike="noStrike" kern="1200" cap="none" spc="0" normalizeH="0" baseline="0" noProof="0" dirty="0">
                <a:ln>
                  <a:noFill/>
                </a:ln>
                <a:gradFill>
                  <a:gsLst>
                    <a:gs pos="5439">
                      <a:srgbClr val="F8F8F8"/>
                    </a:gs>
                    <a:gs pos="10000">
                      <a:srgbClr val="F8F8F8"/>
                    </a:gs>
                  </a:gsLst>
                  <a:lin ang="5400000" scaled="0"/>
                </a:gradFill>
                <a:effectLst>
                  <a:outerShdw blurRad="38100" dist="38100" dir="2700000" algn="tl">
                    <a:srgbClr val="000000">
                      <a:alpha val="43137"/>
                    </a:srgbClr>
                  </a:outerShdw>
                </a:effectLst>
                <a:uLnTx/>
                <a:uFillTx/>
                <a:latin typeface="Segoe UI"/>
                <a:ea typeface="+mn-ea"/>
                <a:cs typeface="+mn-cs"/>
              </a:rPr>
              <a:t>MSBuild</a:t>
            </a:r>
          </a:p>
        </p:txBody>
      </p:sp>
      <p:grpSp>
        <p:nvGrpSpPr>
          <p:cNvPr id="9" name="Group 8"/>
          <p:cNvGrpSpPr/>
          <p:nvPr/>
        </p:nvGrpSpPr>
        <p:grpSpPr>
          <a:xfrm>
            <a:off x="2435006" y="1554732"/>
            <a:ext cx="1869166" cy="584613"/>
            <a:chOff x="9672033" y="3490175"/>
            <a:chExt cx="2366853" cy="817351"/>
          </a:xfrm>
        </p:grpSpPr>
        <p:sp>
          <p:nvSpPr>
            <p:cNvPr id="10" name="Rectangle 9"/>
            <p:cNvSpPr/>
            <p:nvPr/>
          </p:nvSpPr>
          <p:spPr>
            <a:xfrm>
              <a:off x="10204889" y="3967219"/>
              <a:ext cx="1833997" cy="340307"/>
            </a:xfrm>
            <a:prstGeom prst="rect">
              <a:avLst/>
            </a:prstGeom>
          </p:spPr>
          <p:txBody>
            <a:bodyPr wrap="square">
              <a:sp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r>
                <a:rPr kumimoji="0" lang="en-US" sz="1568" b="0" i="0" u="none" strike="noStrike" kern="1200" cap="none" spc="0" normalizeH="0" baseline="0" noProof="0" dirty="0">
                  <a:ln>
                    <a:noFill/>
                  </a:ln>
                  <a:solidFill>
                    <a:srgbClr val="5B318F"/>
                  </a:solidFill>
                  <a:effectLst/>
                  <a:uLnTx/>
                  <a:uFillTx/>
                  <a:latin typeface="Segoe UI"/>
                  <a:ea typeface="+mn-ea"/>
                  <a:cs typeface="+mn-cs"/>
                  <a:sym typeface="Wingdings"/>
                </a:rPr>
                <a:t>Project Templates</a:t>
              </a:r>
              <a:endParaRPr kumimoji="0" lang="fi-FI" sz="1568" b="0" i="0" u="none" strike="noStrike" kern="1200" cap="none" spc="0" normalizeH="0" baseline="0" noProof="0" dirty="0">
                <a:ln>
                  <a:noFill/>
                </a:ln>
                <a:solidFill>
                  <a:srgbClr val="5B318F"/>
                </a:solidFill>
                <a:effectLst/>
                <a:uLnTx/>
                <a:uFillTx/>
                <a:latin typeface="Segoe UI"/>
                <a:ea typeface="+mn-ea"/>
                <a:cs typeface="+mn-cs"/>
              </a:endParaRPr>
            </a:p>
          </p:txBody>
        </p:sp>
        <p:pic>
          <p:nvPicPr>
            <p:cNvPr id="11" name="Picture 10"/>
            <p:cNvPicPr>
              <a:picLocks noChangeAspect="1"/>
            </p:cNvPicPr>
            <p:nvPr/>
          </p:nvPicPr>
          <p:blipFill>
            <a:blip r:embed="rId3"/>
            <a:stretch>
              <a:fillRect/>
            </a:stretch>
          </p:blipFill>
          <p:spPr>
            <a:xfrm>
              <a:off x="9672033" y="3490175"/>
              <a:ext cx="2366853" cy="661259"/>
            </a:xfrm>
            <a:prstGeom prst="rect">
              <a:avLst/>
            </a:prstGeom>
          </p:spPr>
        </p:pic>
      </p:gr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2373" y="4540104"/>
            <a:ext cx="997379" cy="864039"/>
          </a:xfrm>
          <a:prstGeom prst="rect">
            <a:avLst/>
          </a:prstGeom>
        </p:spPr>
      </p:pic>
      <p:grpSp>
        <p:nvGrpSpPr>
          <p:cNvPr id="3" name="Group 2"/>
          <p:cNvGrpSpPr/>
          <p:nvPr/>
        </p:nvGrpSpPr>
        <p:grpSpPr>
          <a:xfrm>
            <a:off x="761381" y="1539300"/>
            <a:ext cx="1136332" cy="772213"/>
            <a:chOff x="1140359" y="2157070"/>
            <a:chExt cx="1790492" cy="1239228"/>
          </a:xfrm>
        </p:grpSpPr>
        <p:sp>
          <p:nvSpPr>
            <p:cNvPr id="4" name="Rectangle 3"/>
            <p:cNvSpPr/>
            <p:nvPr/>
          </p:nvSpPr>
          <p:spPr bwMode="auto">
            <a:xfrm>
              <a:off x="1140359" y="2157070"/>
              <a:ext cx="1536519" cy="962937"/>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44821" tIns="44821" rIns="44821" bIns="44821" numCol="1" spcCol="0" rtlCol="0" fromWordArt="0" anchor="t" anchorCtr="0" forceAA="0" compatLnSpc="1">
              <a:prstTxWarp prst="textNoShape">
                <a:avLst/>
              </a:prstTxWarp>
              <a:noAutofit/>
            </a:bodyPr>
            <a:lstStyle/>
            <a:p>
              <a:pPr marL="0" marR="0" lvl="0" indent="0" algn="l" defTabSz="896068" rtl="0" eaLnBrk="1" fontAlgn="base" latinLnBrk="0" hangingPunct="1">
                <a:lnSpc>
                  <a:spcPct val="100000"/>
                </a:lnSpc>
                <a:spcBef>
                  <a:spcPct val="0"/>
                </a:spcBef>
                <a:spcAft>
                  <a:spcPct val="0"/>
                </a:spcAft>
                <a:buClrTx/>
                <a:buSzTx/>
                <a:buFontTx/>
                <a:buNone/>
                <a:tabLst/>
                <a:defRPr/>
              </a:pPr>
              <a:r>
                <a:rPr kumimoji="0" lang="en-US" sz="1372" b="1" i="0" u="none" strike="noStrike" kern="1200" cap="none" spc="0" normalizeH="0" baseline="0" noProof="0" dirty="0">
                  <a:ln>
                    <a:noFill/>
                  </a:ln>
                  <a:solidFill>
                    <a:srgbClr val="2072B8"/>
                  </a:solidFill>
                  <a:effectLst/>
                  <a:uLnTx/>
                  <a:uFillTx/>
                  <a:latin typeface="Segoe UI"/>
                  <a:ea typeface="Segoe UI" pitchFamily="34" charset="0"/>
                  <a:cs typeface="Segoe UI" pitchFamily="34" charset="0"/>
                </a:rPr>
                <a:t>IIS Express</a:t>
              </a:r>
            </a:p>
          </p:txBody>
        </p:sp>
        <p:pic>
          <p:nvPicPr>
            <p:cNvPr id="5" name="Picture 4"/>
            <p:cNvPicPr>
              <a:picLocks noChangeAspect="1"/>
            </p:cNvPicPr>
            <p:nvPr/>
          </p:nvPicPr>
          <p:blipFill>
            <a:blip r:embed="rId5"/>
            <a:stretch>
              <a:fillRect/>
            </a:stretch>
          </p:blipFill>
          <p:spPr>
            <a:xfrm>
              <a:off x="2158744" y="2496298"/>
              <a:ext cx="772107" cy="900000"/>
            </a:xfrm>
            <a:prstGeom prst="rect">
              <a:avLst/>
            </a:prstGeom>
          </p:spPr>
        </p:pic>
      </p:grpSp>
      <p:pic>
        <p:nvPicPr>
          <p:cNvPr id="7" name="Picture 6" descr="http://cdn.gapotchenko.com/website/Content/Blog/Images/2014/05/NuGet%20Logo%2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07019" y="1748182"/>
            <a:ext cx="1212202" cy="4400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789403" y="1435387"/>
            <a:ext cx="1127010" cy="941311"/>
          </a:xfrm>
          <a:prstGeom prst="rect">
            <a:avLst/>
          </a:prstGeom>
          <a:noFill/>
        </p:spPr>
        <p:txBody>
          <a:bodyPr wrap="square" lIns="179285" tIns="143428" rIns="179285" bIns="143428" rtlCol="0">
            <a:spAutoFit/>
          </a:bodyPr>
          <a:lstStyle/>
          <a:p>
            <a:pPr marL="0" marR="0" lvl="0" indent="0" algn="l" defTabSz="896364" rtl="0" eaLnBrk="1" fontAlgn="auto" latinLnBrk="0" hangingPunct="1">
              <a:lnSpc>
                <a:spcPct val="90000"/>
              </a:lnSpc>
              <a:spcBef>
                <a:spcPts val="0"/>
              </a:spcBef>
              <a:spcAft>
                <a:spcPts val="588"/>
              </a:spcAft>
              <a:buClrTx/>
              <a:buSzTx/>
              <a:buFontTx/>
              <a:buNone/>
              <a:tabLst/>
              <a:defRPr/>
            </a:pPr>
            <a:r>
              <a:rPr kumimoji="0" lang="en-US" sz="4705" b="1" i="0" u="none" strike="noStrike" kern="1200" cap="none" spc="0" normalizeH="0" baseline="0" noProof="0" dirty="0">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rPr>
              <a:t>C#</a:t>
            </a:r>
            <a:endParaRPr kumimoji="0" lang="fi-FI" sz="4705" b="1" i="0" u="none" strike="noStrike" kern="1200" cap="none" spc="0" normalizeH="0" baseline="0" noProof="0" dirty="0" err="1">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endParaRPr>
          </a:p>
        </p:txBody>
      </p:sp>
      <p:pic>
        <p:nvPicPr>
          <p:cNvPr id="14" name="Picture 13"/>
          <p:cNvPicPr>
            <a:picLocks noChangeAspect="1"/>
          </p:cNvPicPr>
          <p:nvPr/>
        </p:nvPicPr>
        <p:blipFill>
          <a:blip r:embed="rId7"/>
          <a:stretch>
            <a:fillRect/>
          </a:stretch>
        </p:blipFill>
        <p:spPr>
          <a:xfrm>
            <a:off x="914813" y="4696836"/>
            <a:ext cx="928500" cy="499963"/>
          </a:xfrm>
          <a:prstGeom prst="rect">
            <a:avLst/>
          </a:prstGeom>
        </p:spPr>
      </p:pic>
      <p:pic>
        <p:nvPicPr>
          <p:cNvPr id="15" name="Picture 4" descr="https://upload.wikimedia.org/wikipedia/commons/thumb/d/db/Npm-logo.svg/320px-Npm-log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3604" y="4746471"/>
            <a:ext cx="1187258" cy="460063"/>
          </a:xfrm>
          <a:prstGeom prst="rect">
            <a:avLst/>
          </a:prstGeom>
          <a:noFill/>
          <a:extLst>
            <a:ext uri="{909E8E84-426E-40DD-AFC4-6F175D3DCCD1}">
              <a14:hiddenFill xmlns:a14="http://schemas.microsoft.com/office/drawing/2010/main">
                <a:solidFill>
                  <a:srgbClr val="FFFFFF"/>
                </a:solidFill>
              </a14:hiddenFill>
            </a:ext>
          </a:extLst>
        </p:spPr>
      </p:pic>
      <p:sp>
        <p:nvSpPr>
          <p:cNvPr id="54" name="Diamond 53">
            <a:extLst>
              <a:ext uri="{FF2B5EF4-FFF2-40B4-BE49-F238E27FC236}">
                <a16:creationId xmlns:a16="http://schemas.microsoft.com/office/drawing/2014/main" id="{F0EBF615-77E3-43E2-8DF4-C5D6FDF44112}"/>
              </a:ext>
            </a:extLst>
          </p:cNvPr>
          <p:cNvSpPr/>
          <p:nvPr/>
        </p:nvSpPr>
        <p:spPr>
          <a:xfrm>
            <a:off x="4960229"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33" name="Rectangle: Rounded Corners 32">
            <a:extLst>
              <a:ext uri="{FF2B5EF4-FFF2-40B4-BE49-F238E27FC236}">
                <a16:creationId xmlns:a16="http://schemas.microsoft.com/office/drawing/2014/main" id="{81C2032B-E24F-4D4C-9EA1-273F41607674}"/>
              </a:ext>
            </a:extLst>
          </p:cNvPr>
          <p:cNvSpPr/>
          <p:nvPr/>
        </p:nvSpPr>
        <p:spPr>
          <a:xfrm>
            <a:off x="4627775"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Packages</a:t>
            </a:r>
          </a:p>
        </p:txBody>
      </p:sp>
      <p:pic>
        <p:nvPicPr>
          <p:cNvPr id="11266" name="Picture 2" descr="http://www.silicon.fr/wp-content/uploads/2013/11/Visual-Studio.jpg">
            <a:extLst>
              <a:ext uri="{FF2B5EF4-FFF2-40B4-BE49-F238E27FC236}">
                <a16:creationId xmlns:a16="http://schemas.microsoft.com/office/drawing/2014/main" id="{D2F088A7-A0A7-4B9F-8CA5-C24426F2BBB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79774" y="1466482"/>
            <a:ext cx="1289628" cy="96722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github-atom-io-herokuapp-com.global.ssl.fastly.net/assets/logo-small-44ca4a47bb1ea4a040921b7dc85f3abb.png">
            <a:extLst>
              <a:ext uri="{FF2B5EF4-FFF2-40B4-BE49-F238E27FC236}">
                <a16:creationId xmlns:a16="http://schemas.microsoft.com/office/drawing/2014/main" id="{9E5C2DC1-F76E-4350-B288-2611060A846F}"/>
              </a:ext>
            </a:extLst>
          </p:cNvPr>
          <p:cNvPicPr>
            <a:picLocks noChangeAspect="1" noChangeArrowheads="1"/>
          </p:cNvPicPr>
          <p:nvPr/>
        </p:nvPicPr>
        <p:blipFill>
          <a:blip r:embed="rId10">
            <a:duotone>
              <a:prstClr val="black"/>
              <a:srgbClr val="D9C3A5">
                <a:tint val="50000"/>
                <a:satMod val="180000"/>
              </a:srgbClr>
            </a:duotone>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805242" y="5102029"/>
            <a:ext cx="1085850" cy="2286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8790482F-E67A-4EF4-BB8A-75FDF6F2EB23}"/>
              </a:ext>
            </a:extLst>
          </p:cNvPr>
          <p:cNvSpPr txBox="1"/>
          <p:nvPr/>
        </p:nvSpPr>
        <p:spPr>
          <a:xfrm rot="16200000">
            <a:off x="-755922" y="1900828"/>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Traditional</a:t>
            </a:r>
          </a:p>
        </p:txBody>
      </p:sp>
      <p:sp>
        <p:nvSpPr>
          <p:cNvPr id="43" name="TextBox 42">
            <a:extLst>
              <a:ext uri="{FF2B5EF4-FFF2-40B4-BE49-F238E27FC236}">
                <a16:creationId xmlns:a16="http://schemas.microsoft.com/office/drawing/2014/main" id="{2354FBB1-1C5B-4E15-8131-68A6F788119A}"/>
              </a:ext>
            </a:extLst>
          </p:cNvPr>
          <p:cNvSpPr txBox="1"/>
          <p:nvPr/>
        </p:nvSpPr>
        <p:spPr>
          <a:xfrm rot="16200000">
            <a:off x="-718842" y="4725410"/>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SPFx</a:t>
            </a:r>
          </a:p>
        </p:txBody>
      </p:sp>
      <p:grpSp>
        <p:nvGrpSpPr>
          <p:cNvPr id="6" name="Group 5">
            <a:extLst>
              <a:ext uri="{FF2B5EF4-FFF2-40B4-BE49-F238E27FC236}">
                <a16:creationId xmlns:a16="http://schemas.microsoft.com/office/drawing/2014/main" id="{8CF1E1CA-E051-4BAF-AFCE-CFF8B8BC0D6A}"/>
              </a:ext>
            </a:extLst>
          </p:cNvPr>
          <p:cNvGrpSpPr/>
          <p:nvPr/>
        </p:nvGrpSpPr>
        <p:grpSpPr>
          <a:xfrm>
            <a:off x="6778692" y="4028746"/>
            <a:ext cx="1138951" cy="918072"/>
            <a:chOff x="6778692" y="4028746"/>
            <a:chExt cx="1138951" cy="918072"/>
          </a:xfrm>
        </p:grpSpPr>
        <p:pic>
          <p:nvPicPr>
            <p:cNvPr id="66" name="Picture 4" descr="https://user-images.githubusercontent.com/1487073/29637064-c5b40544-8807-11e7-9318-e876d6090414.png">
              <a:extLst>
                <a:ext uri="{FF2B5EF4-FFF2-40B4-BE49-F238E27FC236}">
                  <a16:creationId xmlns:a16="http://schemas.microsoft.com/office/drawing/2014/main" id="{BBF3B44F-DBFD-435D-9B33-09A62EF0709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50657" t="5383" r="3801" b="6899"/>
            <a:stretch/>
          </p:blipFill>
          <p:spPr bwMode="auto">
            <a:xfrm>
              <a:off x="7013245" y="4028746"/>
              <a:ext cx="715606" cy="688034"/>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FEF06A20-381E-4F0E-9AD0-CC812EEE3CD1}"/>
                </a:ext>
              </a:extLst>
            </p:cNvPr>
            <p:cNvSpPr txBox="1"/>
            <p:nvPr/>
          </p:nvSpPr>
          <p:spPr>
            <a:xfrm>
              <a:off x="6778692" y="4639041"/>
              <a:ext cx="11389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97634"/>
                  </a:solidFill>
                  <a:effectLst/>
                  <a:uLnTx/>
                  <a:uFillTx/>
                  <a:latin typeface="AvantGarde CondBook"/>
                  <a:ea typeface="+mn-ea"/>
                  <a:cs typeface="+mn-cs"/>
                </a:rPr>
                <a:t>VS Code</a:t>
              </a:r>
            </a:p>
          </p:txBody>
        </p:sp>
      </p:grpSp>
      <p:pic>
        <p:nvPicPr>
          <p:cNvPr id="46" name="Picture 2" descr="http://www.silicon.fr/wp-content/uploads/2013/11/Visual-Studio.jpg">
            <a:extLst>
              <a:ext uri="{FF2B5EF4-FFF2-40B4-BE49-F238E27FC236}">
                <a16:creationId xmlns:a16="http://schemas.microsoft.com/office/drawing/2014/main" id="{CB2A3235-D10D-4153-9E1F-E90C2E57AF5D}"/>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9700" y="5404278"/>
            <a:ext cx="1050702" cy="788027"/>
          </a:xfrm>
          <a:prstGeom prst="rect">
            <a:avLst/>
          </a:prstGeom>
          <a:noFill/>
          <a:extLst>
            <a:ext uri="{909E8E84-426E-40DD-AFC4-6F175D3DCCD1}">
              <a14:hiddenFill xmlns:a14="http://schemas.microsoft.com/office/drawing/2010/main">
                <a:solidFill>
                  <a:srgbClr val="FFFFFF"/>
                </a:solidFill>
              </a14:hiddenFill>
            </a:ext>
          </a:extLst>
        </p:spPr>
      </p:pic>
      <p:sp>
        <p:nvSpPr>
          <p:cNvPr id="55" name="Diamond 54">
            <a:extLst>
              <a:ext uri="{FF2B5EF4-FFF2-40B4-BE49-F238E27FC236}">
                <a16:creationId xmlns:a16="http://schemas.microsoft.com/office/drawing/2014/main" id="{FE88D51F-E573-4177-AFC1-CE046E6F356E}"/>
              </a:ext>
            </a:extLst>
          </p:cNvPr>
          <p:cNvSpPr/>
          <p:nvPr/>
        </p:nvSpPr>
        <p:spPr>
          <a:xfrm>
            <a:off x="6981572"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7" name="Rectangle: Rounded Corners 46">
            <a:extLst>
              <a:ext uri="{FF2B5EF4-FFF2-40B4-BE49-F238E27FC236}">
                <a16:creationId xmlns:a16="http://schemas.microsoft.com/office/drawing/2014/main" id="{2636D68D-0AA4-4AB5-B582-A6D6B9990091}"/>
              </a:ext>
            </a:extLst>
          </p:cNvPr>
          <p:cNvSpPr/>
          <p:nvPr/>
        </p:nvSpPr>
        <p:spPr>
          <a:xfrm>
            <a:off x="662755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Editor</a:t>
            </a:r>
          </a:p>
        </p:txBody>
      </p:sp>
      <p:sp>
        <p:nvSpPr>
          <p:cNvPr id="56" name="Diamond 55">
            <a:extLst>
              <a:ext uri="{FF2B5EF4-FFF2-40B4-BE49-F238E27FC236}">
                <a16:creationId xmlns:a16="http://schemas.microsoft.com/office/drawing/2014/main" id="{4FA0FDFE-034F-4886-A529-735B2F2A566C}"/>
              </a:ext>
            </a:extLst>
          </p:cNvPr>
          <p:cNvSpPr/>
          <p:nvPr/>
        </p:nvSpPr>
        <p:spPr>
          <a:xfrm>
            <a:off x="8981351"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8" name="Rectangle: Rounded Corners 47">
            <a:extLst>
              <a:ext uri="{FF2B5EF4-FFF2-40B4-BE49-F238E27FC236}">
                <a16:creationId xmlns:a16="http://schemas.microsoft.com/office/drawing/2014/main" id="{6FDEE4D8-F7CC-4864-A60B-4DDB27BB5A53}"/>
              </a:ext>
            </a:extLst>
          </p:cNvPr>
          <p:cNvSpPr/>
          <p:nvPr/>
        </p:nvSpPr>
        <p:spPr>
          <a:xfrm>
            <a:off x="8627333"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Language</a:t>
            </a:r>
          </a:p>
        </p:txBody>
      </p:sp>
      <p:sp>
        <p:nvSpPr>
          <p:cNvPr id="57" name="Diamond 56">
            <a:extLst>
              <a:ext uri="{FF2B5EF4-FFF2-40B4-BE49-F238E27FC236}">
                <a16:creationId xmlns:a16="http://schemas.microsoft.com/office/drawing/2014/main" id="{FE19BE48-9A57-45AF-B81C-F303C35E4EB5}"/>
              </a:ext>
            </a:extLst>
          </p:cNvPr>
          <p:cNvSpPr/>
          <p:nvPr/>
        </p:nvSpPr>
        <p:spPr>
          <a:xfrm>
            <a:off x="10954248"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9" name="Rectangle: Rounded Corners 48">
            <a:extLst>
              <a:ext uri="{FF2B5EF4-FFF2-40B4-BE49-F238E27FC236}">
                <a16:creationId xmlns:a16="http://schemas.microsoft.com/office/drawing/2014/main" id="{2859331A-A3CD-4294-A476-EB8FC25C971E}"/>
              </a:ext>
            </a:extLst>
          </p:cNvPr>
          <p:cNvSpPr/>
          <p:nvPr/>
        </p:nvSpPr>
        <p:spPr>
          <a:xfrm>
            <a:off x="1062711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Build Tasks</a:t>
            </a:r>
          </a:p>
        </p:txBody>
      </p:sp>
      <p:sp>
        <p:nvSpPr>
          <p:cNvPr id="53" name="Diamond 52">
            <a:extLst>
              <a:ext uri="{FF2B5EF4-FFF2-40B4-BE49-F238E27FC236}">
                <a16:creationId xmlns:a16="http://schemas.microsoft.com/office/drawing/2014/main" id="{B62523BB-5377-40D3-BD2B-15A01CAB7EB5}"/>
              </a:ext>
            </a:extLst>
          </p:cNvPr>
          <p:cNvSpPr/>
          <p:nvPr/>
        </p:nvSpPr>
        <p:spPr>
          <a:xfrm>
            <a:off x="2995950"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0" name="Rectangle: Rounded Corners 49">
            <a:extLst>
              <a:ext uri="{FF2B5EF4-FFF2-40B4-BE49-F238E27FC236}">
                <a16:creationId xmlns:a16="http://schemas.microsoft.com/office/drawing/2014/main" id="{8F70EC5E-2DA7-4C87-8F33-2BFFE6385A56}"/>
              </a:ext>
            </a:extLst>
          </p:cNvPr>
          <p:cNvSpPr/>
          <p:nvPr/>
        </p:nvSpPr>
        <p:spPr>
          <a:xfrm>
            <a:off x="2627996"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Templates</a:t>
            </a:r>
          </a:p>
        </p:txBody>
      </p:sp>
      <p:sp>
        <p:nvSpPr>
          <p:cNvPr id="42" name="Diamond 41">
            <a:extLst>
              <a:ext uri="{FF2B5EF4-FFF2-40B4-BE49-F238E27FC236}">
                <a16:creationId xmlns:a16="http://schemas.microsoft.com/office/drawing/2014/main" id="{BC14EC9D-1758-47D7-B662-12FD90902A3A}"/>
              </a:ext>
            </a:extLst>
          </p:cNvPr>
          <p:cNvSpPr/>
          <p:nvPr/>
        </p:nvSpPr>
        <p:spPr>
          <a:xfrm>
            <a:off x="999084"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1" name="Rectangle: Rounded Corners 50">
            <a:extLst>
              <a:ext uri="{FF2B5EF4-FFF2-40B4-BE49-F238E27FC236}">
                <a16:creationId xmlns:a16="http://schemas.microsoft.com/office/drawing/2014/main" id="{381517F8-9C81-45C5-BB8A-C07F0733A589}"/>
              </a:ext>
            </a:extLst>
          </p:cNvPr>
          <p:cNvSpPr/>
          <p:nvPr/>
        </p:nvSpPr>
        <p:spPr>
          <a:xfrm>
            <a:off x="628217"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Dev Server</a:t>
            </a:r>
          </a:p>
        </p:txBody>
      </p:sp>
      <p:cxnSp>
        <p:nvCxnSpPr>
          <p:cNvPr id="45" name="Straight Connector 44">
            <a:extLst>
              <a:ext uri="{FF2B5EF4-FFF2-40B4-BE49-F238E27FC236}">
                <a16:creationId xmlns:a16="http://schemas.microsoft.com/office/drawing/2014/main" id="{F474B28C-2CFA-4FAC-9A97-98064E754073}"/>
              </a:ext>
            </a:extLst>
          </p:cNvPr>
          <p:cNvCxnSpPr>
            <a:cxnSpLocks/>
          </p:cNvCxnSpPr>
          <p:nvPr/>
        </p:nvCxnSpPr>
        <p:spPr>
          <a:xfrm>
            <a:off x="234696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FD0BBCD-B5DC-492D-8232-488C9DB419EF}"/>
              </a:ext>
            </a:extLst>
          </p:cNvPr>
          <p:cNvCxnSpPr>
            <a:cxnSpLocks/>
          </p:cNvCxnSpPr>
          <p:nvPr/>
        </p:nvCxnSpPr>
        <p:spPr>
          <a:xfrm>
            <a:off x="434340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46C335C-460C-4B0B-834D-10D2B0B4D8DF}"/>
              </a:ext>
            </a:extLst>
          </p:cNvPr>
          <p:cNvCxnSpPr>
            <a:cxnSpLocks/>
          </p:cNvCxnSpPr>
          <p:nvPr/>
        </p:nvCxnSpPr>
        <p:spPr>
          <a:xfrm>
            <a:off x="633984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2F76521-BE79-4EC8-996B-9139C4B889FC}"/>
              </a:ext>
            </a:extLst>
          </p:cNvPr>
          <p:cNvCxnSpPr>
            <a:cxnSpLocks/>
          </p:cNvCxnSpPr>
          <p:nvPr/>
        </p:nvCxnSpPr>
        <p:spPr>
          <a:xfrm>
            <a:off x="833628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E5E3E8-D0DF-4AEF-A939-ECB9A5866D20}"/>
              </a:ext>
            </a:extLst>
          </p:cNvPr>
          <p:cNvCxnSpPr>
            <a:cxnSpLocks/>
          </p:cNvCxnSpPr>
          <p:nvPr/>
        </p:nvCxnSpPr>
        <p:spPr>
          <a:xfrm>
            <a:off x="1033272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13">
            <a:clrChange>
              <a:clrFrom>
                <a:srgbClr val="FFFFFF"/>
              </a:clrFrom>
              <a:clrTo>
                <a:srgbClr val="FFFFFF">
                  <a:alpha val="0"/>
                </a:srgbClr>
              </a:clrTo>
            </a:clrChange>
          </a:blip>
          <a:stretch>
            <a:fillRect/>
          </a:stretch>
        </p:blipFill>
        <p:spPr>
          <a:xfrm>
            <a:off x="8704034" y="4736678"/>
            <a:ext cx="1301912" cy="479651"/>
          </a:xfrm>
          <a:prstGeom prst="rect">
            <a:avLst/>
          </a:prstGeom>
        </p:spPr>
      </p:pic>
      <p:sp>
        <p:nvSpPr>
          <p:cNvPr id="8" name="Title 7"/>
          <p:cNvSpPr>
            <a:spLocks noGrp="1"/>
          </p:cNvSpPr>
          <p:nvPr>
            <p:ph type="title"/>
          </p:nvPr>
        </p:nvSpPr>
        <p:spPr/>
        <p:txBody>
          <a:bodyPr/>
          <a:lstStyle/>
          <a:p>
            <a:r>
              <a:rPr lang="en-US" dirty="0"/>
              <a:t>Tool Comparison</a:t>
            </a:r>
          </a:p>
        </p:txBody>
      </p:sp>
    </p:spTree>
    <p:extLst>
      <p:ext uri="{BB962C8B-B14F-4D97-AF65-F5344CB8AC3E}">
        <p14:creationId xmlns:p14="http://schemas.microsoft.com/office/powerpoint/2010/main" val="31821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25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250"/>
                                        <p:tgtEl>
                                          <p:spTgt spid="6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par>
                                <p:cTn id="60" presetID="10"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250"/>
                                        <p:tgtEl>
                                          <p:spTgt spid="6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childTnLst>
                          </p:cTn>
                        </p:par>
                        <p:par>
                          <p:cTn id="71" fill="hold">
                            <p:stCondLst>
                              <p:cond delay="500"/>
                            </p:stCondLst>
                            <p:childTnLst>
                              <p:par>
                                <p:cTn id="72" presetID="53" presetClass="entr" presetSubtype="16"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 calcmode="lin" valueType="num">
                                      <p:cBhvr>
                                        <p:cTn id="74" dur="500" fill="hold"/>
                                        <p:tgtEl>
                                          <p:spTgt spid="55"/>
                                        </p:tgtEl>
                                        <p:attrNameLst>
                                          <p:attrName>ppt_w</p:attrName>
                                        </p:attrNameLst>
                                      </p:cBhvr>
                                      <p:tavLst>
                                        <p:tav tm="0">
                                          <p:val>
                                            <p:fltVal val="0"/>
                                          </p:val>
                                        </p:tav>
                                        <p:tav tm="100000">
                                          <p:val>
                                            <p:strVal val="#ppt_w"/>
                                          </p:val>
                                        </p:tav>
                                      </p:tavLst>
                                    </p:anim>
                                    <p:anim calcmode="lin" valueType="num">
                                      <p:cBhvr>
                                        <p:cTn id="75" dur="500" fill="hold"/>
                                        <p:tgtEl>
                                          <p:spTgt spid="55"/>
                                        </p:tgtEl>
                                        <p:attrNameLst>
                                          <p:attrName>ppt_h</p:attrName>
                                        </p:attrNameLst>
                                      </p:cBhvr>
                                      <p:tavLst>
                                        <p:tav tm="0">
                                          <p:val>
                                            <p:fltVal val="0"/>
                                          </p:val>
                                        </p:tav>
                                        <p:tav tm="100000">
                                          <p:val>
                                            <p:strVal val="#ppt_h"/>
                                          </p:val>
                                        </p:tav>
                                      </p:tavLst>
                                    </p:anim>
                                    <p:animEffect transition="in" filter="fade">
                                      <p:cBhvr>
                                        <p:cTn id="76" dur="500"/>
                                        <p:tgtEl>
                                          <p:spTgt spid="55"/>
                                        </p:tgtEl>
                                      </p:cBhvr>
                                    </p:animEffect>
                                  </p:childTnLst>
                                </p:cTn>
                              </p:par>
                            </p:childTnLst>
                          </p:cTn>
                        </p:par>
                        <p:par>
                          <p:cTn id="77" fill="hold">
                            <p:stCondLst>
                              <p:cond delay="1000"/>
                            </p:stCondLst>
                            <p:childTnLst>
                              <p:par>
                                <p:cTn id="78" presetID="10" presetClass="entr" presetSubtype="0" fill="hold" nodeType="afterEffect">
                                  <p:stCondLst>
                                    <p:cond delay="0"/>
                                  </p:stCondLst>
                                  <p:childTnLst>
                                    <p:set>
                                      <p:cBhvr>
                                        <p:cTn id="79" dur="1" fill="hold">
                                          <p:stCondLst>
                                            <p:cond delay="0"/>
                                          </p:stCondLst>
                                        </p:cTn>
                                        <p:tgtEl>
                                          <p:spTgt spid="11266"/>
                                        </p:tgtEl>
                                        <p:attrNameLst>
                                          <p:attrName>style.visibility</p:attrName>
                                        </p:attrNameLst>
                                      </p:cBhvr>
                                      <p:to>
                                        <p:strVal val="visible"/>
                                      </p:to>
                                    </p:set>
                                    <p:animEffect transition="in" filter="fade">
                                      <p:cBhvr>
                                        <p:cTn id="80" dur="500"/>
                                        <p:tgtEl>
                                          <p:spTgt spid="11266"/>
                                        </p:tgtEl>
                                      </p:cBhvr>
                                    </p:animEffect>
                                  </p:childTnLst>
                                </p:cTn>
                              </p:par>
                              <p:par>
                                <p:cTn id="81" presetID="10" presetClass="entr" presetSubtype="0" fill="hold" nodeType="withEffect">
                                  <p:stCondLst>
                                    <p:cond delay="0"/>
                                  </p:stCondLst>
                                  <p:childTnLst>
                                    <p:set>
                                      <p:cBhvr>
                                        <p:cTn id="82" dur="1" fill="hold">
                                          <p:stCondLst>
                                            <p:cond delay="0"/>
                                          </p:stCondLst>
                                        </p:cTn>
                                        <p:tgtEl>
                                          <p:spTgt spid="11270"/>
                                        </p:tgtEl>
                                        <p:attrNameLst>
                                          <p:attrName>style.visibility</p:attrName>
                                        </p:attrNameLst>
                                      </p:cBhvr>
                                      <p:to>
                                        <p:strVal val="visible"/>
                                      </p:to>
                                    </p:set>
                                    <p:animEffect transition="in" filter="fade">
                                      <p:cBhvr>
                                        <p:cTn id="83" dur="500"/>
                                        <p:tgtEl>
                                          <p:spTgt spid="11270"/>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10" presetClass="entr" presetSubtype="0" fill="hold" nodeType="with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fade">
                                      <p:cBhvr>
                                        <p:cTn id="89" dur="500"/>
                                        <p:tgtEl>
                                          <p:spTgt spid="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fade">
                                      <p:cBhvr>
                                        <p:cTn id="94" dur="250"/>
                                        <p:tgtEl>
                                          <p:spTgt spid="6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par>
                          <p:cTn id="98" fill="hold">
                            <p:stCondLst>
                              <p:cond delay="500"/>
                            </p:stCondLst>
                            <p:childTnLst>
                              <p:par>
                                <p:cTn id="99" presetID="53" presetClass="entr" presetSubtype="16" fill="hold" grpId="0" nodeType="afterEffect">
                                  <p:stCondLst>
                                    <p:cond delay="0"/>
                                  </p:stCondLst>
                                  <p:childTnLst>
                                    <p:set>
                                      <p:cBhvr>
                                        <p:cTn id="100" dur="1" fill="hold">
                                          <p:stCondLst>
                                            <p:cond delay="0"/>
                                          </p:stCondLst>
                                        </p:cTn>
                                        <p:tgtEl>
                                          <p:spTgt spid="56"/>
                                        </p:tgtEl>
                                        <p:attrNameLst>
                                          <p:attrName>style.visibility</p:attrName>
                                        </p:attrNameLst>
                                      </p:cBhvr>
                                      <p:to>
                                        <p:strVal val="visible"/>
                                      </p:to>
                                    </p:set>
                                    <p:anim calcmode="lin" valueType="num">
                                      <p:cBhvr>
                                        <p:cTn id="101" dur="500" fill="hold"/>
                                        <p:tgtEl>
                                          <p:spTgt spid="56"/>
                                        </p:tgtEl>
                                        <p:attrNameLst>
                                          <p:attrName>ppt_w</p:attrName>
                                        </p:attrNameLst>
                                      </p:cBhvr>
                                      <p:tavLst>
                                        <p:tav tm="0">
                                          <p:val>
                                            <p:fltVal val="0"/>
                                          </p:val>
                                        </p:tav>
                                        <p:tav tm="100000">
                                          <p:val>
                                            <p:strVal val="#ppt_w"/>
                                          </p:val>
                                        </p:tav>
                                      </p:tavLst>
                                    </p:anim>
                                    <p:anim calcmode="lin" valueType="num">
                                      <p:cBhvr>
                                        <p:cTn id="102" dur="500" fill="hold"/>
                                        <p:tgtEl>
                                          <p:spTgt spid="56"/>
                                        </p:tgtEl>
                                        <p:attrNameLst>
                                          <p:attrName>ppt_h</p:attrName>
                                        </p:attrNameLst>
                                      </p:cBhvr>
                                      <p:tavLst>
                                        <p:tav tm="0">
                                          <p:val>
                                            <p:fltVal val="0"/>
                                          </p:val>
                                        </p:tav>
                                        <p:tav tm="100000">
                                          <p:val>
                                            <p:strVal val="#ppt_h"/>
                                          </p:val>
                                        </p:tav>
                                      </p:tavLst>
                                    </p:anim>
                                    <p:animEffect transition="in" filter="fade">
                                      <p:cBhvr>
                                        <p:cTn id="103" dur="500"/>
                                        <p:tgtEl>
                                          <p:spTgt spid="56"/>
                                        </p:tgtEl>
                                      </p:cBhvr>
                                    </p:animEffect>
                                  </p:childTnLst>
                                </p:cTn>
                              </p:par>
                            </p:childTnLst>
                          </p:cTn>
                        </p:par>
                        <p:par>
                          <p:cTn id="104" fill="hold">
                            <p:stCondLst>
                              <p:cond delay="1000"/>
                            </p:stCondLst>
                            <p:childTnLst>
                              <p:par>
                                <p:cTn id="105" presetID="10" presetClass="entr" presetSubtype="0"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fade">
                                      <p:cBhvr>
                                        <p:cTn id="107" dur="500"/>
                                        <p:tgtEl>
                                          <p:spTgt spid="12"/>
                                        </p:tgtEl>
                                      </p:cBhvr>
                                    </p:animEffect>
                                  </p:childTnLst>
                                </p:cTn>
                              </p:par>
                              <p:par>
                                <p:cTn id="108" presetID="10" presetClass="entr" presetSubtype="0" fill="hold" nodeType="with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fade">
                                      <p:cBhvr>
                                        <p:cTn id="115" dur="250"/>
                                        <p:tgtEl>
                                          <p:spTgt spid="6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500"/>
                                        <p:tgtEl>
                                          <p:spTgt spid="49"/>
                                        </p:tgtEl>
                                      </p:cBhvr>
                                    </p:animEffect>
                                  </p:childTnLst>
                                </p:cTn>
                              </p:par>
                            </p:childTnLst>
                          </p:cTn>
                        </p:par>
                        <p:par>
                          <p:cTn id="119" fill="hold">
                            <p:stCondLst>
                              <p:cond delay="500"/>
                            </p:stCondLst>
                            <p:childTnLst>
                              <p:par>
                                <p:cTn id="120" presetID="53" presetClass="entr" presetSubtype="16" fill="hold" grpId="0" nodeType="afterEffect">
                                  <p:stCondLst>
                                    <p:cond delay="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fltVal val="0"/>
                                          </p:val>
                                        </p:tav>
                                        <p:tav tm="100000">
                                          <p:val>
                                            <p:strVal val="#ppt_w"/>
                                          </p:val>
                                        </p:tav>
                                      </p:tavLst>
                                    </p:anim>
                                    <p:anim calcmode="lin" valueType="num">
                                      <p:cBhvr>
                                        <p:cTn id="123" dur="500" fill="hold"/>
                                        <p:tgtEl>
                                          <p:spTgt spid="57"/>
                                        </p:tgtEl>
                                        <p:attrNameLst>
                                          <p:attrName>ppt_h</p:attrName>
                                        </p:attrNameLst>
                                      </p:cBhvr>
                                      <p:tavLst>
                                        <p:tav tm="0">
                                          <p:val>
                                            <p:fltVal val="0"/>
                                          </p:val>
                                        </p:tav>
                                        <p:tav tm="100000">
                                          <p:val>
                                            <p:strVal val="#ppt_h"/>
                                          </p:val>
                                        </p:tav>
                                      </p:tavLst>
                                    </p:anim>
                                    <p:animEffect transition="in" filter="fade">
                                      <p:cBhvr>
                                        <p:cTn id="124" dur="500"/>
                                        <p:tgtEl>
                                          <p:spTgt spid="57"/>
                                        </p:tgtEl>
                                      </p:cBhvr>
                                    </p:animEffect>
                                  </p:childTnLst>
                                </p:cTn>
                              </p:par>
                            </p:childTnLst>
                          </p:cTn>
                        </p:par>
                        <p:par>
                          <p:cTn id="125" fill="hold">
                            <p:stCondLst>
                              <p:cond delay="1000"/>
                            </p:stCondLst>
                            <p:childTnLst>
                              <p:par>
                                <p:cTn id="126" presetID="10" presetClass="entr" presetSubtype="0" fill="hold" grpId="0" nodeType="afterEffect">
                                  <p:stCondLst>
                                    <p:cond delay="0"/>
                                  </p:stCondLst>
                                  <p:childTnLst>
                                    <p:set>
                                      <p:cBhvr>
                                        <p:cTn id="127" dur="1" fill="hold">
                                          <p:stCondLst>
                                            <p:cond delay="0"/>
                                          </p:stCondLst>
                                        </p:cTn>
                                        <p:tgtEl>
                                          <p:spTgt spid="2"/>
                                        </p:tgtEl>
                                        <p:attrNameLst>
                                          <p:attrName>style.visibility</p:attrName>
                                        </p:attrNameLst>
                                      </p:cBhvr>
                                      <p:to>
                                        <p:strVal val="visible"/>
                                      </p:to>
                                    </p:set>
                                    <p:animEffect transition="in" filter="fade">
                                      <p:cBhvr>
                                        <p:cTn id="128" dur="500"/>
                                        <p:tgtEl>
                                          <p:spTgt spid="2"/>
                                        </p:tgtEl>
                                      </p:cBhvr>
                                    </p:animEffect>
                                  </p:childTnLst>
                                </p:cTn>
                              </p:par>
                              <p:par>
                                <p:cTn id="129" presetID="10" presetClass="entr" presetSubtype="0" fill="hold" nodeType="withEffect">
                                  <p:stCondLst>
                                    <p:cond delay="0"/>
                                  </p:stCondLst>
                                  <p:childTnLst>
                                    <p:set>
                                      <p:cBhvr>
                                        <p:cTn id="130" dur="1" fill="hold">
                                          <p:stCondLst>
                                            <p:cond delay="0"/>
                                          </p:stCondLst>
                                        </p:cTn>
                                        <p:tgtEl>
                                          <p:spTgt spid="24"/>
                                        </p:tgtEl>
                                        <p:attrNameLst>
                                          <p:attrName>style.visibility</p:attrName>
                                        </p:attrNameLst>
                                      </p:cBhvr>
                                      <p:to>
                                        <p:strVal val="visible"/>
                                      </p:to>
                                    </p:set>
                                    <p:animEffect transition="in" filter="fade">
                                      <p:cBhvr>
                                        <p:cTn id="1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54" grpId="0" animBg="1"/>
      <p:bldP spid="33" grpId="0" animBg="1"/>
      <p:bldP spid="55" grpId="0" animBg="1"/>
      <p:bldP spid="47" grpId="0" animBg="1"/>
      <p:bldP spid="56" grpId="0" animBg="1"/>
      <p:bldP spid="48" grpId="0" animBg="1"/>
      <p:bldP spid="57" grpId="0" animBg="1"/>
      <p:bldP spid="49" grpId="0" animBg="1"/>
      <p:bldP spid="53" grpId="0" animBg="1"/>
      <p:bldP spid="50" grpId="0" animBg="1"/>
      <p:bldP spid="42" grpId="0" animBg="1"/>
      <p:bldP spid="5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2">
            <a:clrChange>
              <a:clrFrom>
                <a:srgbClr val="FFFFFF"/>
              </a:clrFrom>
              <a:clrTo>
                <a:srgbClr val="FFFFFF">
                  <a:alpha val="0"/>
                </a:srgbClr>
              </a:clrTo>
            </a:clrChange>
          </a:blip>
          <a:stretch>
            <a:fillRect/>
          </a:stretch>
        </p:blipFill>
        <p:spPr>
          <a:xfrm>
            <a:off x="11112957" y="4384474"/>
            <a:ext cx="393516" cy="884353"/>
          </a:xfrm>
          <a:prstGeom prst="rect">
            <a:avLst/>
          </a:prstGeom>
        </p:spPr>
      </p:pic>
      <p:sp>
        <p:nvSpPr>
          <p:cNvPr id="2" name="Rounded Rectangle 1"/>
          <p:cNvSpPr/>
          <p:nvPr/>
        </p:nvSpPr>
        <p:spPr bwMode="auto">
          <a:xfrm>
            <a:off x="10797986" y="1700046"/>
            <a:ext cx="1052905" cy="517667"/>
          </a:xfrm>
          <a:prstGeom prst="roundRect">
            <a:avLst/>
          </a:prstGeom>
          <a:solidFill>
            <a:schemeClr val="accent3">
              <a:lumMod val="5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vert="horz" wrap="square" lIns="0" tIns="45720" rIns="0" bIns="45720" numCol="1" rtlCol="0" anchor="ctr" anchorCtr="0" compatLnSpc="1">
            <a:prstTxWarp prst="textNoShape">
              <a:avLst/>
            </a:prstTxWarp>
          </a:bodyPr>
          <a:lstStyle/>
          <a:p>
            <a:pPr marL="0" marR="0" lvl="0" indent="0" algn="ctr" defTabSz="914080" rtl="0" eaLnBrk="1" fontAlgn="base" latinLnBrk="0" hangingPunct="1">
              <a:lnSpc>
                <a:spcPct val="100000"/>
              </a:lnSpc>
              <a:spcBef>
                <a:spcPct val="0"/>
              </a:spcBef>
              <a:spcAft>
                <a:spcPct val="0"/>
              </a:spcAft>
              <a:buClrTx/>
              <a:buSzTx/>
              <a:buFontTx/>
              <a:buNone/>
              <a:tabLst/>
              <a:defRPr/>
            </a:pPr>
            <a:r>
              <a:rPr kumimoji="0" lang="en-US" sz="1961" b="1" i="0" u="none" strike="noStrike" kern="1200" cap="none" spc="0" normalizeH="0" baseline="0" noProof="0" dirty="0">
                <a:ln>
                  <a:noFill/>
                </a:ln>
                <a:gradFill>
                  <a:gsLst>
                    <a:gs pos="5439">
                      <a:srgbClr val="F8F8F8"/>
                    </a:gs>
                    <a:gs pos="10000">
                      <a:srgbClr val="F8F8F8"/>
                    </a:gs>
                  </a:gsLst>
                  <a:lin ang="5400000" scaled="0"/>
                </a:gradFill>
                <a:effectLst>
                  <a:outerShdw blurRad="38100" dist="38100" dir="2700000" algn="tl">
                    <a:srgbClr val="000000">
                      <a:alpha val="43137"/>
                    </a:srgbClr>
                  </a:outerShdw>
                </a:effectLst>
                <a:uLnTx/>
                <a:uFillTx/>
                <a:latin typeface="Segoe UI"/>
                <a:ea typeface="+mn-ea"/>
                <a:cs typeface="+mn-cs"/>
              </a:rPr>
              <a:t>MSBuild</a:t>
            </a:r>
          </a:p>
        </p:txBody>
      </p:sp>
      <p:grpSp>
        <p:nvGrpSpPr>
          <p:cNvPr id="9" name="Group 8"/>
          <p:cNvGrpSpPr/>
          <p:nvPr/>
        </p:nvGrpSpPr>
        <p:grpSpPr>
          <a:xfrm>
            <a:off x="2435006" y="1554732"/>
            <a:ext cx="1869166" cy="584613"/>
            <a:chOff x="9672033" y="3490175"/>
            <a:chExt cx="2366853" cy="817351"/>
          </a:xfrm>
        </p:grpSpPr>
        <p:sp>
          <p:nvSpPr>
            <p:cNvPr id="10" name="Rectangle 9"/>
            <p:cNvSpPr/>
            <p:nvPr/>
          </p:nvSpPr>
          <p:spPr>
            <a:xfrm>
              <a:off x="10204889" y="3967219"/>
              <a:ext cx="1833997" cy="340307"/>
            </a:xfrm>
            <a:prstGeom prst="rect">
              <a:avLst/>
            </a:prstGeom>
          </p:spPr>
          <p:txBody>
            <a:bodyPr wrap="square">
              <a:sp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r>
                <a:rPr kumimoji="0" lang="en-US" sz="1568" b="0" i="0" u="none" strike="noStrike" kern="1200" cap="none" spc="0" normalizeH="0" baseline="0" noProof="0" dirty="0">
                  <a:ln>
                    <a:noFill/>
                  </a:ln>
                  <a:solidFill>
                    <a:srgbClr val="5B318F"/>
                  </a:solidFill>
                  <a:effectLst/>
                  <a:uLnTx/>
                  <a:uFillTx/>
                  <a:latin typeface="Segoe UI"/>
                  <a:ea typeface="+mn-ea"/>
                  <a:cs typeface="+mn-cs"/>
                  <a:sym typeface="Wingdings"/>
                </a:rPr>
                <a:t>Project Templates</a:t>
              </a:r>
              <a:endParaRPr kumimoji="0" lang="fi-FI" sz="1568" b="0" i="0" u="none" strike="noStrike" kern="1200" cap="none" spc="0" normalizeH="0" baseline="0" noProof="0" dirty="0">
                <a:ln>
                  <a:noFill/>
                </a:ln>
                <a:solidFill>
                  <a:srgbClr val="5B318F"/>
                </a:solidFill>
                <a:effectLst/>
                <a:uLnTx/>
                <a:uFillTx/>
                <a:latin typeface="Segoe UI"/>
                <a:ea typeface="+mn-ea"/>
                <a:cs typeface="+mn-cs"/>
              </a:endParaRPr>
            </a:p>
          </p:txBody>
        </p:sp>
        <p:pic>
          <p:nvPicPr>
            <p:cNvPr id="11" name="Picture 10"/>
            <p:cNvPicPr>
              <a:picLocks noChangeAspect="1"/>
            </p:cNvPicPr>
            <p:nvPr/>
          </p:nvPicPr>
          <p:blipFill>
            <a:blip r:embed="rId3"/>
            <a:stretch>
              <a:fillRect/>
            </a:stretch>
          </p:blipFill>
          <p:spPr>
            <a:xfrm>
              <a:off x="9672033" y="3490175"/>
              <a:ext cx="2366853" cy="661259"/>
            </a:xfrm>
            <a:prstGeom prst="rect">
              <a:avLst/>
            </a:prstGeom>
          </p:spPr>
        </p:pic>
      </p:gr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2373" y="4540104"/>
            <a:ext cx="997379" cy="864039"/>
          </a:xfrm>
          <a:prstGeom prst="rect">
            <a:avLst/>
          </a:prstGeom>
        </p:spPr>
      </p:pic>
      <p:grpSp>
        <p:nvGrpSpPr>
          <p:cNvPr id="3" name="Group 2"/>
          <p:cNvGrpSpPr/>
          <p:nvPr/>
        </p:nvGrpSpPr>
        <p:grpSpPr>
          <a:xfrm>
            <a:off x="761381" y="1539300"/>
            <a:ext cx="1136332" cy="772213"/>
            <a:chOff x="1140359" y="2157070"/>
            <a:chExt cx="1790492" cy="1239228"/>
          </a:xfrm>
        </p:grpSpPr>
        <p:sp>
          <p:nvSpPr>
            <p:cNvPr id="4" name="Rectangle 3"/>
            <p:cNvSpPr/>
            <p:nvPr/>
          </p:nvSpPr>
          <p:spPr bwMode="auto">
            <a:xfrm>
              <a:off x="1140359" y="2157070"/>
              <a:ext cx="1536519" cy="962937"/>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44821" tIns="44821" rIns="44821" bIns="44821" numCol="1" spcCol="0" rtlCol="0" fromWordArt="0" anchor="t" anchorCtr="0" forceAA="0" compatLnSpc="1">
              <a:prstTxWarp prst="textNoShape">
                <a:avLst/>
              </a:prstTxWarp>
              <a:noAutofit/>
            </a:bodyPr>
            <a:lstStyle/>
            <a:p>
              <a:pPr marL="0" marR="0" lvl="0" indent="0" algn="l" defTabSz="896068" rtl="0" eaLnBrk="1" fontAlgn="base" latinLnBrk="0" hangingPunct="1">
                <a:lnSpc>
                  <a:spcPct val="100000"/>
                </a:lnSpc>
                <a:spcBef>
                  <a:spcPct val="0"/>
                </a:spcBef>
                <a:spcAft>
                  <a:spcPct val="0"/>
                </a:spcAft>
                <a:buClrTx/>
                <a:buSzTx/>
                <a:buFontTx/>
                <a:buNone/>
                <a:tabLst/>
                <a:defRPr/>
              </a:pPr>
              <a:r>
                <a:rPr kumimoji="0" lang="en-US" sz="1372" b="1" i="0" u="none" strike="noStrike" kern="1200" cap="none" spc="0" normalizeH="0" baseline="0" noProof="0" dirty="0">
                  <a:ln>
                    <a:noFill/>
                  </a:ln>
                  <a:solidFill>
                    <a:srgbClr val="2072B8"/>
                  </a:solidFill>
                  <a:effectLst/>
                  <a:uLnTx/>
                  <a:uFillTx/>
                  <a:latin typeface="Segoe UI"/>
                  <a:ea typeface="Segoe UI" pitchFamily="34" charset="0"/>
                  <a:cs typeface="Segoe UI" pitchFamily="34" charset="0"/>
                </a:rPr>
                <a:t>IIS Express</a:t>
              </a:r>
            </a:p>
          </p:txBody>
        </p:sp>
        <p:pic>
          <p:nvPicPr>
            <p:cNvPr id="5" name="Picture 4"/>
            <p:cNvPicPr>
              <a:picLocks noChangeAspect="1"/>
            </p:cNvPicPr>
            <p:nvPr/>
          </p:nvPicPr>
          <p:blipFill>
            <a:blip r:embed="rId5"/>
            <a:stretch>
              <a:fillRect/>
            </a:stretch>
          </p:blipFill>
          <p:spPr>
            <a:xfrm>
              <a:off x="2158744" y="2496298"/>
              <a:ext cx="772107" cy="900000"/>
            </a:xfrm>
            <a:prstGeom prst="rect">
              <a:avLst/>
            </a:prstGeom>
          </p:spPr>
        </p:pic>
      </p:grpSp>
      <p:pic>
        <p:nvPicPr>
          <p:cNvPr id="7" name="Picture 6" descr="http://cdn.gapotchenko.com/website/Content/Blog/Images/2014/05/NuGet%20Logo%2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07019" y="1748182"/>
            <a:ext cx="1212202" cy="4400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789403" y="1435387"/>
            <a:ext cx="1127010" cy="941311"/>
          </a:xfrm>
          <a:prstGeom prst="rect">
            <a:avLst/>
          </a:prstGeom>
          <a:noFill/>
        </p:spPr>
        <p:txBody>
          <a:bodyPr wrap="square" lIns="179285" tIns="143428" rIns="179285" bIns="143428" rtlCol="0">
            <a:spAutoFit/>
          </a:bodyPr>
          <a:lstStyle/>
          <a:p>
            <a:pPr marL="0" marR="0" lvl="0" indent="0" algn="l" defTabSz="896364" rtl="0" eaLnBrk="1" fontAlgn="auto" latinLnBrk="0" hangingPunct="1">
              <a:lnSpc>
                <a:spcPct val="90000"/>
              </a:lnSpc>
              <a:spcBef>
                <a:spcPts val="0"/>
              </a:spcBef>
              <a:spcAft>
                <a:spcPts val="588"/>
              </a:spcAft>
              <a:buClrTx/>
              <a:buSzTx/>
              <a:buFontTx/>
              <a:buNone/>
              <a:tabLst/>
              <a:defRPr/>
            </a:pPr>
            <a:r>
              <a:rPr kumimoji="0" lang="en-US" sz="4705" b="1" i="0" u="none" strike="noStrike" kern="1200" cap="none" spc="0" normalizeH="0" baseline="0" noProof="0" dirty="0">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rPr>
              <a:t>C#</a:t>
            </a:r>
            <a:endParaRPr kumimoji="0" lang="fi-FI" sz="4705" b="1" i="0" u="none" strike="noStrike" kern="1200" cap="none" spc="0" normalizeH="0" baseline="0" noProof="0" dirty="0" err="1">
              <a:ln w="12700">
                <a:solidFill>
                  <a:srgbClr val="0078D7"/>
                </a:solidFill>
                <a:prstDash val="solid"/>
              </a:ln>
              <a:pattFill prst="pct50">
                <a:fgClr>
                  <a:srgbClr val="0078D7"/>
                </a:fgClr>
                <a:bgClr>
                  <a:srgbClr val="0078D7">
                    <a:lumMod val="20000"/>
                    <a:lumOff val="80000"/>
                  </a:srgbClr>
                </a:bgClr>
              </a:pattFill>
              <a:effectLst>
                <a:outerShdw dist="38100" dir="2640000" algn="bl" rotWithShape="0">
                  <a:srgbClr val="0078D7"/>
                </a:outerShdw>
              </a:effectLst>
              <a:uLnTx/>
              <a:uFillTx/>
              <a:latin typeface="Segoe UI"/>
              <a:ea typeface="+mn-ea"/>
              <a:cs typeface="+mn-cs"/>
            </a:endParaRPr>
          </a:p>
        </p:txBody>
      </p:sp>
      <p:pic>
        <p:nvPicPr>
          <p:cNvPr id="14" name="Picture 13"/>
          <p:cNvPicPr>
            <a:picLocks noChangeAspect="1"/>
          </p:cNvPicPr>
          <p:nvPr/>
        </p:nvPicPr>
        <p:blipFill>
          <a:blip r:embed="rId7"/>
          <a:stretch>
            <a:fillRect/>
          </a:stretch>
        </p:blipFill>
        <p:spPr>
          <a:xfrm>
            <a:off x="914813" y="4696836"/>
            <a:ext cx="928500" cy="499963"/>
          </a:xfrm>
          <a:prstGeom prst="rect">
            <a:avLst/>
          </a:prstGeom>
        </p:spPr>
      </p:pic>
      <p:pic>
        <p:nvPicPr>
          <p:cNvPr id="15" name="Picture 4" descr="https://upload.wikimedia.org/wikipedia/commons/thumb/d/db/Npm-logo.svg/320px-Npm-logo.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3604" y="4746471"/>
            <a:ext cx="1187258" cy="460063"/>
          </a:xfrm>
          <a:prstGeom prst="rect">
            <a:avLst/>
          </a:prstGeom>
          <a:noFill/>
          <a:extLst>
            <a:ext uri="{909E8E84-426E-40DD-AFC4-6F175D3DCCD1}">
              <a14:hiddenFill xmlns:a14="http://schemas.microsoft.com/office/drawing/2010/main">
                <a:solidFill>
                  <a:srgbClr val="FFFFFF"/>
                </a:solidFill>
              </a14:hiddenFill>
            </a:ext>
          </a:extLst>
        </p:spPr>
      </p:pic>
      <p:sp>
        <p:nvSpPr>
          <p:cNvPr id="54" name="Diamond 53">
            <a:extLst>
              <a:ext uri="{FF2B5EF4-FFF2-40B4-BE49-F238E27FC236}">
                <a16:creationId xmlns:a16="http://schemas.microsoft.com/office/drawing/2014/main" id="{F0EBF615-77E3-43E2-8DF4-C5D6FDF44112}"/>
              </a:ext>
            </a:extLst>
          </p:cNvPr>
          <p:cNvSpPr/>
          <p:nvPr/>
        </p:nvSpPr>
        <p:spPr>
          <a:xfrm>
            <a:off x="4960229"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33" name="Rectangle: Rounded Corners 32">
            <a:extLst>
              <a:ext uri="{FF2B5EF4-FFF2-40B4-BE49-F238E27FC236}">
                <a16:creationId xmlns:a16="http://schemas.microsoft.com/office/drawing/2014/main" id="{81C2032B-E24F-4D4C-9EA1-273F41607674}"/>
              </a:ext>
            </a:extLst>
          </p:cNvPr>
          <p:cNvSpPr/>
          <p:nvPr/>
        </p:nvSpPr>
        <p:spPr>
          <a:xfrm>
            <a:off x="4627775"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Packages</a:t>
            </a:r>
          </a:p>
        </p:txBody>
      </p:sp>
      <p:pic>
        <p:nvPicPr>
          <p:cNvPr id="11266" name="Picture 2" descr="http://www.silicon.fr/wp-content/uploads/2013/11/Visual-Studio.jpg">
            <a:extLst>
              <a:ext uri="{FF2B5EF4-FFF2-40B4-BE49-F238E27FC236}">
                <a16:creationId xmlns:a16="http://schemas.microsoft.com/office/drawing/2014/main" id="{D2F088A7-A0A7-4B9F-8CA5-C24426F2BBB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79774" y="1466482"/>
            <a:ext cx="1289628" cy="96722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github-atom-io-herokuapp-com.global.ssl.fastly.net/assets/logo-small-44ca4a47bb1ea4a040921b7dc85f3abb.png">
            <a:extLst>
              <a:ext uri="{FF2B5EF4-FFF2-40B4-BE49-F238E27FC236}">
                <a16:creationId xmlns:a16="http://schemas.microsoft.com/office/drawing/2014/main" id="{9E5C2DC1-F76E-4350-B288-2611060A846F}"/>
              </a:ext>
            </a:extLst>
          </p:cNvPr>
          <p:cNvPicPr>
            <a:picLocks noChangeAspect="1" noChangeArrowheads="1"/>
          </p:cNvPicPr>
          <p:nvPr/>
        </p:nvPicPr>
        <p:blipFill>
          <a:blip r:embed="rId10">
            <a:duotone>
              <a:prstClr val="black"/>
              <a:srgbClr val="D9C3A5">
                <a:tint val="50000"/>
                <a:satMod val="180000"/>
              </a:srgbClr>
            </a:duotone>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805242" y="5102029"/>
            <a:ext cx="1085850" cy="2286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8790482F-E67A-4EF4-BB8A-75FDF6F2EB23}"/>
              </a:ext>
            </a:extLst>
          </p:cNvPr>
          <p:cNvSpPr txBox="1"/>
          <p:nvPr/>
        </p:nvSpPr>
        <p:spPr>
          <a:xfrm rot="16200000">
            <a:off x="-755922" y="1900828"/>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Traditional</a:t>
            </a:r>
          </a:p>
        </p:txBody>
      </p:sp>
      <p:sp>
        <p:nvSpPr>
          <p:cNvPr id="43" name="TextBox 42">
            <a:extLst>
              <a:ext uri="{FF2B5EF4-FFF2-40B4-BE49-F238E27FC236}">
                <a16:creationId xmlns:a16="http://schemas.microsoft.com/office/drawing/2014/main" id="{2354FBB1-1C5B-4E15-8131-68A6F788119A}"/>
              </a:ext>
            </a:extLst>
          </p:cNvPr>
          <p:cNvSpPr txBox="1"/>
          <p:nvPr/>
        </p:nvSpPr>
        <p:spPr>
          <a:xfrm rot="16200000">
            <a:off x="-718842" y="4725410"/>
            <a:ext cx="2117634"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83B01"/>
                </a:solidFill>
                <a:effectLst/>
                <a:uLnTx/>
                <a:uFillTx/>
                <a:latin typeface="Indira K"/>
                <a:ea typeface="+mn-ea"/>
                <a:cs typeface="+mn-cs"/>
              </a:rPr>
              <a:t>SPFx</a:t>
            </a:r>
          </a:p>
        </p:txBody>
      </p:sp>
      <p:grpSp>
        <p:nvGrpSpPr>
          <p:cNvPr id="6" name="Group 5">
            <a:extLst>
              <a:ext uri="{FF2B5EF4-FFF2-40B4-BE49-F238E27FC236}">
                <a16:creationId xmlns:a16="http://schemas.microsoft.com/office/drawing/2014/main" id="{8CF1E1CA-E051-4BAF-AFCE-CFF8B8BC0D6A}"/>
              </a:ext>
            </a:extLst>
          </p:cNvPr>
          <p:cNvGrpSpPr/>
          <p:nvPr/>
        </p:nvGrpSpPr>
        <p:grpSpPr>
          <a:xfrm>
            <a:off x="6778692" y="4028746"/>
            <a:ext cx="1138951" cy="918072"/>
            <a:chOff x="6778692" y="4028746"/>
            <a:chExt cx="1138951" cy="918072"/>
          </a:xfrm>
        </p:grpSpPr>
        <p:pic>
          <p:nvPicPr>
            <p:cNvPr id="66" name="Picture 4" descr="https://user-images.githubusercontent.com/1487073/29637064-c5b40544-8807-11e7-9318-e876d6090414.png">
              <a:extLst>
                <a:ext uri="{FF2B5EF4-FFF2-40B4-BE49-F238E27FC236}">
                  <a16:creationId xmlns:a16="http://schemas.microsoft.com/office/drawing/2014/main" id="{BBF3B44F-DBFD-435D-9B33-09A62EF0709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50657" t="5383" r="3801" b="6899"/>
            <a:stretch/>
          </p:blipFill>
          <p:spPr bwMode="auto">
            <a:xfrm>
              <a:off x="7013245" y="4028746"/>
              <a:ext cx="715606" cy="688034"/>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FEF06A20-381E-4F0E-9AD0-CC812EEE3CD1}"/>
                </a:ext>
              </a:extLst>
            </p:cNvPr>
            <p:cNvSpPr txBox="1"/>
            <p:nvPr/>
          </p:nvSpPr>
          <p:spPr>
            <a:xfrm>
              <a:off x="6778692" y="4639041"/>
              <a:ext cx="11389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97634"/>
                  </a:solidFill>
                  <a:effectLst/>
                  <a:uLnTx/>
                  <a:uFillTx/>
                  <a:latin typeface="AvantGarde CondBook"/>
                  <a:ea typeface="+mn-ea"/>
                  <a:cs typeface="+mn-cs"/>
                </a:rPr>
                <a:t>VS Code</a:t>
              </a:r>
            </a:p>
          </p:txBody>
        </p:sp>
      </p:grpSp>
      <p:pic>
        <p:nvPicPr>
          <p:cNvPr id="46" name="Picture 2" descr="http://www.silicon.fr/wp-content/uploads/2013/11/Visual-Studio.jpg">
            <a:extLst>
              <a:ext uri="{FF2B5EF4-FFF2-40B4-BE49-F238E27FC236}">
                <a16:creationId xmlns:a16="http://schemas.microsoft.com/office/drawing/2014/main" id="{CB2A3235-D10D-4153-9E1F-E90C2E57AF5D}"/>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9700" y="5404278"/>
            <a:ext cx="1050702" cy="788027"/>
          </a:xfrm>
          <a:prstGeom prst="rect">
            <a:avLst/>
          </a:prstGeom>
          <a:noFill/>
          <a:extLst>
            <a:ext uri="{909E8E84-426E-40DD-AFC4-6F175D3DCCD1}">
              <a14:hiddenFill xmlns:a14="http://schemas.microsoft.com/office/drawing/2010/main">
                <a:solidFill>
                  <a:srgbClr val="FFFFFF"/>
                </a:solidFill>
              </a14:hiddenFill>
            </a:ext>
          </a:extLst>
        </p:spPr>
      </p:pic>
      <p:sp>
        <p:nvSpPr>
          <p:cNvPr id="55" name="Diamond 54">
            <a:extLst>
              <a:ext uri="{FF2B5EF4-FFF2-40B4-BE49-F238E27FC236}">
                <a16:creationId xmlns:a16="http://schemas.microsoft.com/office/drawing/2014/main" id="{FE88D51F-E573-4177-AFC1-CE046E6F356E}"/>
              </a:ext>
            </a:extLst>
          </p:cNvPr>
          <p:cNvSpPr/>
          <p:nvPr/>
        </p:nvSpPr>
        <p:spPr>
          <a:xfrm>
            <a:off x="6981572"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7" name="Rectangle: Rounded Corners 46">
            <a:extLst>
              <a:ext uri="{FF2B5EF4-FFF2-40B4-BE49-F238E27FC236}">
                <a16:creationId xmlns:a16="http://schemas.microsoft.com/office/drawing/2014/main" id="{2636D68D-0AA4-4AB5-B582-A6D6B9990091}"/>
              </a:ext>
            </a:extLst>
          </p:cNvPr>
          <p:cNvSpPr/>
          <p:nvPr/>
        </p:nvSpPr>
        <p:spPr>
          <a:xfrm>
            <a:off x="662755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Editor</a:t>
            </a:r>
          </a:p>
        </p:txBody>
      </p:sp>
      <p:sp>
        <p:nvSpPr>
          <p:cNvPr id="56" name="Diamond 55">
            <a:extLst>
              <a:ext uri="{FF2B5EF4-FFF2-40B4-BE49-F238E27FC236}">
                <a16:creationId xmlns:a16="http://schemas.microsoft.com/office/drawing/2014/main" id="{4FA0FDFE-034F-4886-A529-735B2F2A566C}"/>
              </a:ext>
            </a:extLst>
          </p:cNvPr>
          <p:cNvSpPr/>
          <p:nvPr/>
        </p:nvSpPr>
        <p:spPr>
          <a:xfrm>
            <a:off x="8981351"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8" name="Rectangle: Rounded Corners 47">
            <a:extLst>
              <a:ext uri="{FF2B5EF4-FFF2-40B4-BE49-F238E27FC236}">
                <a16:creationId xmlns:a16="http://schemas.microsoft.com/office/drawing/2014/main" id="{6FDEE4D8-F7CC-4864-A60B-4DDB27BB5A53}"/>
              </a:ext>
            </a:extLst>
          </p:cNvPr>
          <p:cNvSpPr/>
          <p:nvPr/>
        </p:nvSpPr>
        <p:spPr>
          <a:xfrm>
            <a:off x="8627333"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Language</a:t>
            </a:r>
          </a:p>
        </p:txBody>
      </p:sp>
      <p:sp>
        <p:nvSpPr>
          <p:cNvPr id="57" name="Diamond 56">
            <a:extLst>
              <a:ext uri="{FF2B5EF4-FFF2-40B4-BE49-F238E27FC236}">
                <a16:creationId xmlns:a16="http://schemas.microsoft.com/office/drawing/2014/main" id="{FE19BE48-9A57-45AF-B81C-F303C35E4EB5}"/>
              </a:ext>
            </a:extLst>
          </p:cNvPr>
          <p:cNvSpPr/>
          <p:nvPr/>
        </p:nvSpPr>
        <p:spPr>
          <a:xfrm>
            <a:off x="10954248"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49" name="Rectangle: Rounded Corners 48">
            <a:extLst>
              <a:ext uri="{FF2B5EF4-FFF2-40B4-BE49-F238E27FC236}">
                <a16:creationId xmlns:a16="http://schemas.microsoft.com/office/drawing/2014/main" id="{2859331A-A3CD-4294-A476-EB8FC25C971E}"/>
              </a:ext>
            </a:extLst>
          </p:cNvPr>
          <p:cNvSpPr/>
          <p:nvPr/>
        </p:nvSpPr>
        <p:spPr>
          <a:xfrm>
            <a:off x="10627114"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Build Tasks</a:t>
            </a:r>
          </a:p>
        </p:txBody>
      </p:sp>
      <p:sp>
        <p:nvSpPr>
          <p:cNvPr id="53" name="Diamond 52">
            <a:extLst>
              <a:ext uri="{FF2B5EF4-FFF2-40B4-BE49-F238E27FC236}">
                <a16:creationId xmlns:a16="http://schemas.microsoft.com/office/drawing/2014/main" id="{B62523BB-5377-40D3-BD2B-15A01CAB7EB5}"/>
              </a:ext>
            </a:extLst>
          </p:cNvPr>
          <p:cNvSpPr/>
          <p:nvPr/>
        </p:nvSpPr>
        <p:spPr>
          <a:xfrm>
            <a:off x="2995950"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0" name="Rectangle: Rounded Corners 49">
            <a:extLst>
              <a:ext uri="{FF2B5EF4-FFF2-40B4-BE49-F238E27FC236}">
                <a16:creationId xmlns:a16="http://schemas.microsoft.com/office/drawing/2014/main" id="{8F70EC5E-2DA7-4C87-8F33-2BFFE6385A56}"/>
              </a:ext>
            </a:extLst>
          </p:cNvPr>
          <p:cNvSpPr/>
          <p:nvPr/>
        </p:nvSpPr>
        <p:spPr>
          <a:xfrm>
            <a:off x="2627996"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Templates</a:t>
            </a:r>
          </a:p>
        </p:txBody>
      </p:sp>
      <p:sp>
        <p:nvSpPr>
          <p:cNvPr id="42" name="Diamond 41">
            <a:extLst>
              <a:ext uri="{FF2B5EF4-FFF2-40B4-BE49-F238E27FC236}">
                <a16:creationId xmlns:a16="http://schemas.microsoft.com/office/drawing/2014/main" id="{BC14EC9D-1758-47D7-B662-12FD90902A3A}"/>
              </a:ext>
            </a:extLst>
          </p:cNvPr>
          <p:cNvSpPr/>
          <p:nvPr/>
        </p:nvSpPr>
        <p:spPr>
          <a:xfrm>
            <a:off x="999084" y="2906837"/>
            <a:ext cx="747279" cy="1121909"/>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51" name="Rectangle: Rounded Corners 50">
            <a:extLst>
              <a:ext uri="{FF2B5EF4-FFF2-40B4-BE49-F238E27FC236}">
                <a16:creationId xmlns:a16="http://schemas.microsoft.com/office/drawing/2014/main" id="{381517F8-9C81-45C5-BB8A-C07F0733A589}"/>
              </a:ext>
            </a:extLst>
          </p:cNvPr>
          <p:cNvSpPr/>
          <p:nvPr/>
        </p:nvSpPr>
        <p:spPr>
          <a:xfrm>
            <a:off x="628217" y="3222461"/>
            <a:ext cx="1455316"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antGarde CondBook"/>
                <a:ea typeface="+mn-ea"/>
                <a:cs typeface="+mn-cs"/>
              </a:rPr>
              <a:t>Dev Server</a:t>
            </a:r>
          </a:p>
        </p:txBody>
      </p:sp>
      <p:cxnSp>
        <p:nvCxnSpPr>
          <p:cNvPr id="45" name="Straight Connector 44">
            <a:extLst>
              <a:ext uri="{FF2B5EF4-FFF2-40B4-BE49-F238E27FC236}">
                <a16:creationId xmlns:a16="http://schemas.microsoft.com/office/drawing/2014/main" id="{F474B28C-2CFA-4FAC-9A97-98064E754073}"/>
              </a:ext>
            </a:extLst>
          </p:cNvPr>
          <p:cNvCxnSpPr>
            <a:cxnSpLocks/>
          </p:cNvCxnSpPr>
          <p:nvPr/>
        </p:nvCxnSpPr>
        <p:spPr>
          <a:xfrm>
            <a:off x="234696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FD0BBCD-B5DC-492D-8232-488C9DB419EF}"/>
              </a:ext>
            </a:extLst>
          </p:cNvPr>
          <p:cNvCxnSpPr>
            <a:cxnSpLocks/>
          </p:cNvCxnSpPr>
          <p:nvPr/>
        </p:nvCxnSpPr>
        <p:spPr>
          <a:xfrm>
            <a:off x="434340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46C335C-460C-4B0B-834D-10D2B0B4D8DF}"/>
              </a:ext>
            </a:extLst>
          </p:cNvPr>
          <p:cNvCxnSpPr>
            <a:cxnSpLocks/>
          </p:cNvCxnSpPr>
          <p:nvPr/>
        </p:nvCxnSpPr>
        <p:spPr>
          <a:xfrm>
            <a:off x="633984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2F76521-BE79-4EC8-996B-9139C4B889FC}"/>
              </a:ext>
            </a:extLst>
          </p:cNvPr>
          <p:cNvCxnSpPr>
            <a:cxnSpLocks/>
          </p:cNvCxnSpPr>
          <p:nvPr/>
        </p:nvCxnSpPr>
        <p:spPr>
          <a:xfrm>
            <a:off x="833628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E5E3E8-D0DF-4AEF-A939-ECB9A5866D20}"/>
              </a:ext>
            </a:extLst>
          </p:cNvPr>
          <p:cNvCxnSpPr>
            <a:cxnSpLocks/>
          </p:cNvCxnSpPr>
          <p:nvPr/>
        </p:nvCxnSpPr>
        <p:spPr>
          <a:xfrm>
            <a:off x="10332720" y="1391175"/>
            <a:ext cx="0" cy="442976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F4EB4B4-05C2-41EB-A1D5-8CC7E9151B73}"/>
              </a:ext>
            </a:extLst>
          </p:cNvPr>
          <p:cNvSpPr/>
          <p:nvPr/>
        </p:nvSpPr>
        <p:spPr>
          <a:xfrm>
            <a:off x="0" y="0"/>
            <a:ext cx="12192000" cy="6440704"/>
          </a:xfrm>
          <a:prstGeom prst="rect">
            <a:avLst/>
          </a:prstGeom>
          <a:solidFill>
            <a:schemeClr val="accent3">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sp>
        <p:nvSpPr>
          <p:cNvPr id="17" name="Oval 16">
            <a:extLst>
              <a:ext uri="{FF2B5EF4-FFF2-40B4-BE49-F238E27FC236}">
                <a16:creationId xmlns:a16="http://schemas.microsoft.com/office/drawing/2014/main" id="{1ED31EE3-E13E-496F-B0AE-69A619ED6D3A}"/>
              </a:ext>
            </a:extLst>
          </p:cNvPr>
          <p:cNvSpPr/>
          <p:nvPr/>
        </p:nvSpPr>
        <p:spPr>
          <a:xfrm>
            <a:off x="8499764" y="4091092"/>
            <a:ext cx="1683327" cy="16862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antGarde CondBook"/>
              <a:ea typeface="+mn-ea"/>
              <a:cs typeface="+mn-cs"/>
            </a:endParaRPr>
          </a:p>
        </p:txBody>
      </p:sp>
      <p:pic>
        <p:nvPicPr>
          <p:cNvPr id="27" name="Picture 26"/>
          <p:cNvPicPr>
            <a:picLocks noChangeAspect="1"/>
          </p:cNvPicPr>
          <p:nvPr/>
        </p:nvPicPr>
        <p:blipFill>
          <a:blip r:embed="rId13">
            <a:clrChange>
              <a:clrFrom>
                <a:srgbClr val="FFFFFF"/>
              </a:clrFrom>
              <a:clrTo>
                <a:srgbClr val="FFFFFF">
                  <a:alpha val="0"/>
                </a:srgbClr>
              </a:clrTo>
            </a:clrChange>
          </a:blip>
          <a:stretch>
            <a:fillRect/>
          </a:stretch>
        </p:blipFill>
        <p:spPr>
          <a:xfrm>
            <a:off x="8704034" y="4736678"/>
            <a:ext cx="1301912" cy="479651"/>
          </a:xfrm>
          <a:prstGeom prst="rect">
            <a:avLst/>
          </a:prstGeom>
        </p:spPr>
      </p:pic>
      <p:sp>
        <p:nvSpPr>
          <p:cNvPr id="8" name="Title 7"/>
          <p:cNvSpPr>
            <a:spLocks noGrp="1"/>
          </p:cNvSpPr>
          <p:nvPr>
            <p:ph type="title"/>
          </p:nvPr>
        </p:nvSpPr>
        <p:spPr/>
        <p:txBody>
          <a:bodyPr/>
          <a:lstStyle/>
          <a:p>
            <a:r>
              <a:rPr lang="en-US" dirty="0"/>
              <a:t>Tool Comparison</a:t>
            </a:r>
          </a:p>
        </p:txBody>
      </p:sp>
      <p:pic>
        <p:nvPicPr>
          <p:cNvPr id="16" name="Graphic 15" descr="Magnifying glass">
            <a:extLst>
              <a:ext uri="{FF2B5EF4-FFF2-40B4-BE49-F238E27FC236}">
                <a16:creationId xmlns:a16="http://schemas.microsoft.com/office/drawing/2014/main" id="{9E9AC027-033A-46A5-B58F-10160FF57DF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6228941">
            <a:off x="7505347" y="3680741"/>
            <a:ext cx="2977202" cy="2977202"/>
          </a:xfrm>
          <a:prstGeom prst="rect">
            <a:avLst/>
          </a:prstGeom>
        </p:spPr>
      </p:pic>
    </p:spTree>
    <p:extLst>
      <p:ext uri="{BB962C8B-B14F-4D97-AF65-F5344CB8AC3E}">
        <p14:creationId xmlns:p14="http://schemas.microsoft.com/office/powerpoint/2010/main" val="209441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7BBA-D1B3-4D6B-A756-739F902F1215}"/>
              </a:ext>
            </a:extLst>
          </p:cNvPr>
          <p:cNvSpPr>
            <a:spLocks noGrp="1"/>
          </p:cNvSpPr>
          <p:nvPr>
            <p:ph type="title"/>
          </p:nvPr>
        </p:nvSpPr>
        <p:spPr/>
        <p:txBody>
          <a:bodyPr/>
          <a:lstStyle/>
          <a:p>
            <a:r>
              <a:rPr lang="en-US" dirty="0"/>
              <a:t>Demo</a:t>
            </a:r>
          </a:p>
        </p:txBody>
      </p:sp>
      <p:sp>
        <p:nvSpPr>
          <p:cNvPr id="6" name="Text Placeholder 5">
            <a:extLst>
              <a:ext uri="{FF2B5EF4-FFF2-40B4-BE49-F238E27FC236}">
                <a16:creationId xmlns:a16="http://schemas.microsoft.com/office/drawing/2014/main" id="{331009DB-E3CE-4606-879B-23980AB83DD9}"/>
              </a:ext>
            </a:extLst>
          </p:cNvPr>
          <p:cNvSpPr>
            <a:spLocks noGrp="1"/>
          </p:cNvSpPr>
          <p:nvPr>
            <p:ph type="body" idx="1"/>
          </p:nvPr>
        </p:nvSpPr>
        <p:spPr/>
        <p:txBody>
          <a:bodyPr/>
          <a:lstStyle/>
          <a:p>
            <a:r>
              <a:rPr lang="en-US" dirty="0"/>
              <a:t>SharePoint Framework Web Part</a:t>
            </a:r>
          </a:p>
        </p:txBody>
      </p:sp>
    </p:spTree>
    <p:extLst>
      <p:ext uri="{BB962C8B-B14F-4D97-AF65-F5344CB8AC3E}">
        <p14:creationId xmlns:p14="http://schemas.microsoft.com/office/powerpoint/2010/main" val="3420197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2E020-1C1E-4DD7-AAD7-C0106D853B52}"/>
              </a:ext>
            </a:extLst>
          </p:cNvPr>
          <p:cNvSpPr>
            <a:spLocks noGrp="1"/>
          </p:cNvSpPr>
          <p:nvPr>
            <p:ph type="title"/>
          </p:nvPr>
        </p:nvSpPr>
        <p:spPr/>
        <p:txBody>
          <a:bodyPr/>
          <a:lstStyle/>
          <a:p>
            <a:r>
              <a:rPr lang="en-US" dirty="0"/>
              <a:t>SPFx Extensions</a:t>
            </a:r>
          </a:p>
        </p:txBody>
      </p:sp>
      <p:sp>
        <p:nvSpPr>
          <p:cNvPr id="3" name="Text Placeholder 2">
            <a:extLst>
              <a:ext uri="{FF2B5EF4-FFF2-40B4-BE49-F238E27FC236}">
                <a16:creationId xmlns:a16="http://schemas.microsoft.com/office/drawing/2014/main" id="{F0B6B950-9197-416B-AC21-DF2F8B49E997}"/>
              </a:ext>
            </a:extLst>
          </p:cNvPr>
          <p:cNvSpPr>
            <a:spLocks noGrp="1"/>
          </p:cNvSpPr>
          <p:nvPr>
            <p:ph type="body" sz="half" idx="2"/>
          </p:nvPr>
        </p:nvSpPr>
        <p:spPr/>
        <p:txBody>
          <a:bodyPr/>
          <a:lstStyle/>
          <a:p>
            <a:r>
              <a:rPr lang="en-US" dirty="0"/>
              <a:t>Extending Modern Pages</a:t>
            </a:r>
          </a:p>
        </p:txBody>
      </p:sp>
      <p:pic>
        <p:nvPicPr>
          <p:cNvPr id="5" name="Graphic 4" descr="Safe">
            <a:extLst>
              <a:ext uri="{FF2B5EF4-FFF2-40B4-BE49-F238E27FC236}">
                <a16:creationId xmlns:a16="http://schemas.microsoft.com/office/drawing/2014/main" id="{B14FDCF6-FD42-4EFD-8B0A-8CEBCA5430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8560" y="3268028"/>
            <a:ext cx="2472372" cy="2472372"/>
          </a:xfrm>
          <a:prstGeom prst="rect">
            <a:avLst/>
          </a:prstGeom>
        </p:spPr>
      </p:pic>
      <p:pic>
        <p:nvPicPr>
          <p:cNvPr id="6" name="Graphic 5" descr="Hammer">
            <a:extLst>
              <a:ext uri="{FF2B5EF4-FFF2-40B4-BE49-F238E27FC236}">
                <a16:creationId xmlns:a16="http://schemas.microsoft.com/office/drawing/2014/main" id="{1F4F4581-344D-4F7A-9237-816649534F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52080" y="2411254"/>
            <a:ext cx="2092960" cy="2092960"/>
          </a:xfrm>
          <a:prstGeom prst="rect">
            <a:avLst/>
          </a:prstGeom>
        </p:spPr>
      </p:pic>
      <p:pic>
        <p:nvPicPr>
          <p:cNvPr id="8" name="Graphic 7" descr="Large paint brush">
            <a:extLst>
              <a:ext uri="{FF2B5EF4-FFF2-40B4-BE49-F238E27FC236}">
                <a16:creationId xmlns:a16="http://schemas.microsoft.com/office/drawing/2014/main" id="{11626097-4E17-4B50-9679-B5702F2A40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249852">
            <a:off x="10813731" y="4089234"/>
            <a:ext cx="914400" cy="914400"/>
          </a:xfrm>
          <a:prstGeom prst="rect">
            <a:avLst/>
          </a:prstGeom>
        </p:spPr>
      </p:pic>
      <p:pic>
        <p:nvPicPr>
          <p:cNvPr id="10" name="Graphic 9" descr="Flask">
            <a:extLst>
              <a:ext uri="{FF2B5EF4-FFF2-40B4-BE49-F238E27FC236}">
                <a16:creationId xmlns:a16="http://schemas.microsoft.com/office/drawing/2014/main" id="{BC3484CE-E663-4CDD-9BA1-A2BF14D9926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5517422">
            <a:off x="10594494" y="2339186"/>
            <a:ext cx="914400" cy="914400"/>
          </a:xfrm>
          <a:prstGeom prst="rect">
            <a:avLst/>
          </a:prstGeom>
        </p:spPr>
      </p:pic>
      <p:pic>
        <p:nvPicPr>
          <p:cNvPr id="12" name="Graphic 11" descr="Filter">
            <a:extLst>
              <a:ext uri="{FF2B5EF4-FFF2-40B4-BE49-F238E27FC236}">
                <a16:creationId xmlns:a16="http://schemas.microsoft.com/office/drawing/2014/main" id="{171D826A-5543-4934-9E3E-F2AAA3A6D1D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986482">
            <a:off x="10166991" y="2866707"/>
            <a:ext cx="914400" cy="914400"/>
          </a:xfrm>
          <a:prstGeom prst="rect">
            <a:avLst/>
          </a:prstGeom>
        </p:spPr>
      </p:pic>
    </p:spTree>
    <p:extLst>
      <p:ext uri="{BB962C8B-B14F-4D97-AF65-F5344CB8AC3E}">
        <p14:creationId xmlns:p14="http://schemas.microsoft.com/office/powerpoint/2010/main" val="1024820998"/>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A43BA2-DFF7-403B-8C44-DCDA9D9E7C7D}"/>
              </a:ext>
            </a:extLst>
          </p:cNvPr>
          <p:cNvSpPr>
            <a:spLocks noGrp="1"/>
          </p:cNvSpPr>
          <p:nvPr>
            <p:ph type="title"/>
          </p:nvPr>
        </p:nvSpPr>
        <p:spPr/>
        <p:txBody>
          <a:bodyPr/>
          <a:lstStyle/>
          <a:p>
            <a:r>
              <a:rPr lang="en-US" dirty="0"/>
              <a:t>Types of SPFx Extensions</a:t>
            </a:r>
          </a:p>
        </p:txBody>
      </p:sp>
      <p:sp>
        <p:nvSpPr>
          <p:cNvPr id="5" name="Content Placeholder 4">
            <a:extLst>
              <a:ext uri="{FF2B5EF4-FFF2-40B4-BE49-F238E27FC236}">
                <a16:creationId xmlns:a16="http://schemas.microsoft.com/office/drawing/2014/main" id="{40244A1D-A25E-4A37-897A-E1140755E6D7}"/>
              </a:ext>
            </a:extLst>
          </p:cNvPr>
          <p:cNvSpPr>
            <a:spLocks noGrp="1"/>
          </p:cNvSpPr>
          <p:nvPr>
            <p:ph idx="1"/>
          </p:nvPr>
        </p:nvSpPr>
        <p:spPr/>
        <p:txBody>
          <a:bodyPr>
            <a:normAutofit fontScale="77500" lnSpcReduction="20000"/>
          </a:bodyPr>
          <a:lstStyle/>
          <a:p>
            <a:r>
              <a:rPr lang="en-US" dirty="0"/>
              <a:t>Application Customizer</a:t>
            </a:r>
          </a:p>
          <a:p>
            <a:pPr lvl="1"/>
            <a:r>
              <a:rPr lang="en-US" dirty="0"/>
              <a:t>Injects your code on every page</a:t>
            </a:r>
          </a:p>
          <a:p>
            <a:pPr lvl="1"/>
            <a:r>
              <a:rPr lang="en-US" dirty="0"/>
              <a:t>Provides Placeholders for custom markup</a:t>
            </a:r>
          </a:p>
          <a:p>
            <a:pPr lvl="2"/>
            <a:r>
              <a:rPr lang="en-US" dirty="0"/>
              <a:t>Currently, Top &amp; Bottom – eventually more</a:t>
            </a:r>
          </a:p>
          <a:p>
            <a:pPr lvl="2"/>
            <a:endParaRPr lang="en-US" dirty="0"/>
          </a:p>
          <a:p>
            <a:r>
              <a:rPr lang="en-US" dirty="0"/>
              <a:t>Field Customizer</a:t>
            </a:r>
          </a:p>
          <a:p>
            <a:pPr lvl="1"/>
            <a:r>
              <a:rPr lang="en-US" dirty="0"/>
              <a:t>Allows you to customize the display of fields</a:t>
            </a:r>
          </a:p>
          <a:p>
            <a:pPr lvl="1"/>
            <a:r>
              <a:rPr lang="en-US" dirty="0"/>
              <a:t>Only the list view is currently supported</a:t>
            </a:r>
          </a:p>
          <a:p>
            <a:pPr lvl="2"/>
            <a:r>
              <a:rPr lang="en-US" dirty="0"/>
              <a:t>No form views</a:t>
            </a:r>
          </a:p>
          <a:p>
            <a:pPr lvl="2"/>
            <a:endParaRPr lang="en-US" dirty="0"/>
          </a:p>
          <a:p>
            <a:r>
              <a:rPr lang="en-US" dirty="0"/>
              <a:t>ListView Command Set</a:t>
            </a:r>
          </a:p>
          <a:p>
            <a:pPr lvl="1"/>
            <a:r>
              <a:rPr lang="en-US" dirty="0"/>
              <a:t>Extend command bar and/or context menu</a:t>
            </a:r>
          </a:p>
          <a:p>
            <a:pPr lvl="1"/>
            <a:r>
              <a:rPr lang="en-US" dirty="0"/>
              <a:t>Run code against selected items</a:t>
            </a:r>
          </a:p>
        </p:txBody>
      </p:sp>
      <p:grpSp>
        <p:nvGrpSpPr>
          <p:cNvPr id="8" name="Group 7">
            <a:extLst>
              <a:ext uri="{FF2B5EF4-FFF2-40B4-BE49-F238E27FC236}">
                <a16:creationId xmlns:a16="http://schemas.microsoft.com/office/drawing/2014/main" id="{1EF9F946-890B-4982-A5CB-C671D7869B53}"/>
              </a:ext>
            </a:extLst>
          </p:cNvPr>
          <p:cNvGrpSpPr/>
          <p:nvPr/>
        </p:nvGrpSpPr>
        <p:grpSpPr>
          <a:xfrm>
            <a:off x="7709535" y="1213989"/>
            <a:ext cx="4106545" cy="1569660"/>
            <a:chOff x="7414895" y="1213989"/>
            <a:chExt cx="4106545" cy="1569660"/>
          </a:xfrm>
        </p:grpSpPr>
        <p:sp>
          <p:nvSpPr>
            <p:cNvPr id="6" name="TextBox 5">
              <a:extLst>
                <a:ext uri="{FF2B5EF4-FFF2-40B4-BE49-F238E27FC236}">
                  <a16:creationId xmlns:a16="http://schemas.microsoft.com/office/drawing/2014/main" id="{B2526BA3-0ED5-46B9-8F9D-4E5C20A5628B}"/>
                </a:ext>
              </a:extLst>
            </p:cNvPr>
            <p:cNvSpPr txBox="1"/>
            <p:nvPr/>
          </p:nvSpPr>
          <p:spPr>
            <a:xfrm>
              <a:off x="8219440" y="1213989"/>
              <a:ext cx="3302000" cy="1569660"/>
            </a:xfrm>
            <a:prstGeom prst="rect">
              <a:avLst/>
            </a:prstGeom>
            <a:noFill/>
          </p:spPr>
          <p:txBody>
            <a:bodyPr wrap="square" rtlCol="0">
              <a:spAutoFit/>
            </a:bodyPr>
            <a:lstStyle/>
            <a:p>
              <a:pPr algn="ctr"/>
              <a:r>
                <a:rPr lang="en-US" sz="2400" dirty="0"/>
                <a:t>Delegate Controls</a:t>
              </a:r>
            </a:p>
            <a:p>
              <a:pPr algn="ctr"/>
              <a:r>
                <a:rPr lang="en-US" sz="2400" dirty="0"/>
                <a:t>Or</a:t>
              </a:r>
            </a:p>
            <a:p>
              <a:pPr algn="ctr"/>
              <a:r>
                <a:rPr lang="en-US" sz="2400" dirty="0"/>
                <a:t>JavaScript Injection via Custom Action</a:t>
              </a:r>
            </a:p>
          </p:txBody>
        </p:sp>
        <p:sp>
          <p:nvSpPr>
            <p:cNvPr id="7" name="TextBox 6">
              <a:extLst>
                <a:ext uri="{FF2B5EF4-FFF2-40B4-BE49-F238E27FC236}">
                  <a16:creationId xmlns:a16="http://schemas.microsoft.com/office/drawing/2014/main" id="{FE9152E0-1581-4621-B158-4A8779C52DFD}"/>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grpSp>
        <p:nvGrpSpPr>
          <p:cNvPr id="9" name="Group 8">
            <a:extLst>
              <a:ext uri="{FF2B5EF4-FFF2-40B4-BE49-F238E27FC236}">
                <a16:creationId xmlns:a16="http://schemas.microsoft.com/office/drawing/2014/main" id="{3C6935D8-F981-4F7A-BCF7-A27F8E383714}"/>
              </a:ext>
            </a:extLst>
          </p:cNvPr>
          <p:cNvGrpSpPr/>
          <p:nvPr/>
        </p:nvGrpSpPr>
        <p:grpSpPr>
          <a:xfrm>
            <a:off x="7709535" y="3211701"/>
            <a:ext cx="4106545" cy="1309178"/>
            <a:chOff x="7414895" y="1398654"/>
            <a:chExt cx="4106545" cy="1309178"/>
          </a:xfrm>
        </p:grpSpPr>
        <p:sp>
          <p:nvSpPr>
            <p:cNvPr id="10" name="TextBox 9">
              <a:extLst>
                <a:ext uri="{FF2B5EF4-FFF2-40B4-BE49-F238E27FC236}">
                  <a16:creationId xmlns:a16="http://schemas.microsoft.com/office/drawing/2014/main" id="{C41986DA-6045-459F-89EF-2E04C078CF73}"/>
                </a:ext>
              </a:extLst>
            </p:cNvPr>
            <p:cNvSpPr txBox="1"/>
            <p:nvPr/>
          </p:nvSpPr>
          <p:spPr>
            <a:xfrm>
              <a:off x="8219440" y="1507503"/>
              <a:ext cx="3302000" cy="1200329"/>
            </a:xfrm>
            <a:prstGeom prst="rect">
              <a:avLst/>
            </a:prstGeom>
            <a:noFill/>
          </p:spPr>
          <p:txBody>
            <a:bodyPr wrap="square" rtlCol="0">
              <a:spAutoFit/>
            </a:bodyPr>
            <a:lstStyle/>
            <a:p>
              <a:pPr algn="ctr"/>
              <a:r>
                <a:rPr lang="en-US" sz="2400" dirty="0"/>
                <a:t>Client Side Rendering for Fields</a:t>
              </a:r>
            </a:p>
            <a:p>
              <a:pPr algn="ctr"/>
              <a:r>
                <a:rPr lang="en-US" sz="2400" dirty="0"/>
                <a:t>(JS Link)</a:t>
              </a:r>
            </a:p>
          </p:txBody>
        </p:sp>
        <p:sp>
          <p:nvSpPr>
            <p:cNvPr id="11" name="TextBox 10">
              <a:extLst>
                <a:ext uri="{FF2B5EF4-FFF2-40B4-BE49-F238E27FC236}">
                  <a16:creationId xmlns:a16="http://schemas.microsoft.com/office/drawing/2014/main" id="{A06E8BBA-A3A9-40CB-871A-4DD8E0C1A228}"/>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grpSp>
        <p:nvGrpSpPr>
          <p:cNvPr id="12" name="Group 11">
            <a:extLst>
              <a:ext uri="{FF2B5EF4-FFF2-40B4-BE49-F238E27FC236}">
                <a16:creationId xmlns:a16="http://schemas.microsoft.com/office/drawing/2014/main" id="{FB5FFD49-8E33-40BC-8CBF-AAD57D129822}"/>
              </a:ext>
            </a:extLst>
          </p:cNvPr>
          <p:cNvGrpSpPr/>
          <p:nvPr/>
        </p:nvGrpSpPr>
        <p:grpSpPr>
          <a:xfrm>
            <a:off x="7709535" y="4825164"/>
            <a:ext cx="4106545" cy="1200329"/>
            <a:chOff x="7414895" y="1398654"/>
            <a:chExt cx="4106545" cy="1200329"/>
          </a:xfrm>
        </p:grpSpPr>
        <p:sp>
          <p:nvSpPr>
            <p:cNvPr id="13" name="TextBox 12">
              <a:extLst>
                <a:ext uri="{FF2B5EF4-FFF2-40B4-BE49-F238E27FC236}">
                  <a16:creationId xmlns:a16="http://schemas.microsoft.com/office/drawing/2014/main" id="{CEEC8350-7C67-42DF-9D56-28C1CFE98550}"/>
                </a:ext>
              </a:extLst>
            </p:cNvPr>
            <p:cNvSpPr txBox="1"/>
            <p:nvPr/>
          </p:nvSpPr>
          <p:spPr>
            <a:xfrm>
              <a:off x="8219440" y="1780334"/>
              <a:ext cx="3302000" cy="461665"/>
            </a:xfrm>
            <a:prstGeom prst="rect">
              <a:avLst/>
            </a:prstGeom>
            <a:noFill/>
          </p:spPr>
          <p:txBody>
            <a:bodyPr wrap="square" rtlCol="0">
              <a:spAutoFit/>
            </a:bodyPr>
            <a:lstStyle/>
            <a:p>
              <a:pPr algn="ctr"/>
              <a:r>
                <a:rPr lang="en-US" sz="2400" dirty="0"/>
                <a:t>Custom Actions</a:t>
              </a:r>
            </a:p>
          </p:txBody>
        </p:sp>
        <p:sp>
          <p:nvSpPr>
            <p:cNvPr id="14" name="TextBox 13">
              <a:extLst>
                <a:ext uri="{FF2B5EF4-FFF2-40B4-BE49-F238E27FC236}">
                  <a16:creationId xmlns:a16="http://schemas.microsoft.com/office/drawing/2014/main" id="{217F24F9-DE34-4707-ABAA-2E15B1F2E03C}"/>
                </a:ext>
              </a:extLst>
            </p:cNvPr>
            <p:cNvSpPr txBox="1"/>
            <p:nvPr/>
          </p:nvSpPr>
          <p:spPr>
            <a:xfrm>
              <a:off x="7414895" y="1398654"/>
              <a:ext cx="873760" cy="1200329"/>
            </a:xfrm>
            <a:prstGeom prst="rect">
              <a:avLst/>
            </a:prstGeom>
            <a:noFill/>
          </p:spPr>
          <p:txBody>
            <a:bodyPr wrap="square" rtlCol="0" anchor="ctr">
              <a:spAutoFit/>
            </a:bodyPr>
            <a:lstStyle/>
            <a:p>
              <a:pPr algn="ctr"/>
              <a:r>
                <a:rPr lang="en-US" sz="7200" b="1" dirty="0">
                  <a:solidFill>
                    <a:schemeClr val="accent1">
                      <a:lumMod val="75000"/>
                    </a:schemeClr>
                  </a:solidFill>
                </a:rPr>
                <a:t>~</a:t>
              </a:r>
            </a:p>
          </p:txBody>
        </p:sp>
      </p:grpSp>
      <p:cxnSp>
        <p:nvCxnSpPr>
          <p:cNvPr id="16" name="Straight Connector 15">
            <a:extLst>
              <a:ext uri="{FF2B5EF4-FFF2-40B4-BE49-F238E27FC236}">
                <a16:creationId xmlns:a16="http://schemas.microsoft.com/office/drawing/2014/main" id="{2AEB7C44-DD96-438C-884A-5BC56FFF17CB}"/>
              </a:ext>
            </a:extLst>
          </p:cNvPr>
          <p:cNvCxnSpPr/>
          <p:nvPr/>
        </p:nvCxnSpPr>
        <p:spPr>
          <a:xfrm>
            <a:off x="132080" y="2875280"/>
            <a:ext cx="11684000" cy="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BBDF71-391A-432C-B64E-608A62BAA4BF}"/>
              </a:ext>
            </a:extLst>
          </p:cNvPr>
          <p:cNvCxnSpPr/>
          <p:nvPr/>
        </p:nvCxnSpPr>
        <p:spPr>
          <a:xfrm>
            <a:off x="132080" y="4612640"/>
            <a:ext cx="11684000" cy="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61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fade">
                                      <p:cBhvr>
                                        <p:cTn id="39" dur="500"/>
                                        <p:tgtEl>
                                          <p:spTgt spid="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5">
                                            <p:txEl>
                                              <p:pRg st="10" end="10"/>
                                            </p:txEl>
                                          </p:spTgt>
                                        </p:tgtEl>
                                        <p:attrNameLst>
                                          <p:attrName>style.visibility</p:attrName>
                                        </p:attrNameLst>
                                      </p:cBhvr>
                                      <p:to>
                                        <p:strVal val="visible"/>
                                      </p:to>
                                    </p:set>
                                    <p:animEffect transition="in" filter="fade">
                                      <p:cBhvr>
                                        <p:cTn id="53" dur="500"/>
                                        <p:tgtEl>
                                          <p:spTgt spid="5">
                                            <p:txEl>
                                              <p:pRg st="10" end="1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
                                            <p:txEl>
                                              <p:pRg st="11" end="11"/>
                                            </p:txEl>
                                          </p:spTgt>
                                        </p:tgtEl>
                                        <p:attrNameLst>
                                          <p:attrName>style.visibility</p:attrName>
                                        </p:attrNameLst>
                                      </p:cBhvr>
                                      <p:to>
                                        <p:strVal val="visible"/>
                                      </p:to>
                                    </p:set>
                                    <p:animEffect transition="in" filter="fade">
                                      <p:cBhvr>
                                        <p:cTn id="56" dur="500"/>
                                        <p:tgtEl>
                                          <p:spTgt spid="5">
                                            <p:txEl>
                                              <p:pRg st="11" end="11"/>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xEl>
                                              <p:pRg st="12" end="12"/>
                                            </p:txEl>
                                          </p:spTgt>
                                        </p:tgtEl>
                                        <p:attrNameLst>
                                          <p:attrName>style.visibility</p:attrName>
                                        </p:attrNameLst>
                                      </p:cBhvr>
                                      <p:to>
                                        <p:strVal val="visible"/>
                                      </p:to>
                                    </p:set>
                                    <p:animEffect transition="in" filter="fade">
                                      <p:cBhvr>
                                        <p:cTn id="59" dur="500"/>
                                        <p:tgtEl>
                                          <p:spTgt spid="5">
                                            <p:txEl>
                                              <p:pRg st="12" end="1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7693-F3A4-41A0-A04D-F4408C865ECF}"/>
              </a:ext>
            </a:extLst>
          </p:cNvPr>
          <p:cNvSpPr>
            <a:spLocks noGrp="1"/>
          </p:cNvSpPr>
          <p:nvPr>
            <p:ph type="title"/>
          </p:nvPr>
        </p:nvSpPr>
        <p:spPr/>
        <p:txBody>
          <a:bodyPr/>
          <a:lstStyle/>
          <a:p>
            <a:r>
              <a:rPr lang="en-US" dirty="0"/>
              <a:t>SPFx Extension Locations</a:t>
            </a:r>
          </a:p>
        </p:txBody>
      </p:sp>
      <p:sp>
        <p:nvSpPr>
          <p:cNvPr id="3" name="Content Placeholder 2">
            <a:extLst>
              <a:ext uri="{FF2B5EF4-FFF2-40B4-BE49-F238E27FC236}">
                <a16:creationId xmlns:a16="http://schemas.microsoft.com/office/drawing/2014/main" id="{CF2E90D8-FBCA-42D1-815F-7E38F5D071F4}"/>
              </a:ext>
            </a:extLst>
          </p:cNvPr>
          <p:cNvSpPr>
            <a:spLocks noGrp="1"/>
          </p:cNvSpPr>
          <p:nvPr>
            <p:ph idx="1"/>
          </p:nvPr>
        </p:nvSpPr>
        <p:spPr/>
        <p:txBody>
          <a:bodyPr/>
          <a:lstStyle/>
          <a:p>
            <a:endParaRPr lang="en-US"/>
          </a:p>
        </p:txBody>
      </p:sp>
      <p:sp>
        <p:nvSpPr>
          <p:cNvPr id="4" name="Slide Number Placeholder 3"/>
          <p:cNvSpPr>
            <a:spLocks noGrp="1"/>
          </p:cNvSpPr>
          <p:nvPr>
            <p:ph type="sldNum" sz="quarter" idx="4294967295"/>
          </p:nvPr>
        </p:nvSpPr>
        <p:spPr>
          <a:xfrm>
            <a:off x="11129963" y="5916613"/>
            <a:ext cx="1062037" cy="490537"/>
          </a:xfrm>
          <a:prstGeom prst="rect">
            <a:avLst/>
          </a:prstGeom>
        </p:spPr>
        <p:txBody>
          <a:bodyPr/>
          <a:lstStyle/>
          <a:p>
            <a:fld id="{95E3A436-1048-CA4E-9C3F-FCB70029503E}" type="slidenum">
              <a:rPr lang="en-US" smtClean="0"/>
              <a:pPr/>
              <a:t>34</a:t>
            </a:fld>
            <a:endParaRPr lang="en-US" dirty="0"/>
          </a:p>
        </p:txBody>
      </p:sp>
      <p:pic>
        <p:nvPicPr>
          <p:cNvPr id="8" name="Picture 7" descr="A picture containing screenshot&#10;&#10;Description generated with very high confidence"/>
          <p:cNvPicPr>
            <a:picLocks noChangeAspect="1"/>
          </p:cNvPicPr>
          <p:nvPr/>
        </p:nvPicPr>
        <p:blipFill rotWithShape="1">
          <a:blip r:embed="rId2"/>
          <a:srcRect l="833" t="14024" r="5084" b="7647"/>
          <a:stretch/>
        </p:blipFill>
        <p:spPr>
          <a:xfrm>
            <a:off x="101600" y="965200"/>
            <a:ext cx="11470640" cy="5364480"/>
          </a:xfrm>
          <a:prstGeom prst="rect">
            <a:avLst/>
          </a:prstGeom>
        </p:spPr>
      </p:pic>
    </p:spTree>
    <p:extLst>
      <p:ext uri="{BB962C8B-B14F-4D97-AF65-F5344CB8AC3E}">
        <p14:creationId xmlns:p14="http://schemas.microsoft.com/office/powerpoint/2010/main" val="65018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List Driven Placeholders</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normAutofit/>
          </a:bodyPr>
          <a:lstStyle/>
          <a:p>
            <a:r>
              <a:rPr lang="en-US" sz="3600" dirty="0"/>
              <a:t>List to manage content</a:t>
            </a:r>
          </a:p>
          <a:p>
            <a:r>
              <a:rPr lang="en-US" sz="3600" dirty="0"/>
              <a:t>Caching with </a:t>
            </a:r>
            <a:r>
              <a:rPr lang="en-US" sz="3600" dirty="0" err="1"/>
              <a:t>localStorage</a:t>
            </a:r>
            <a:endParaRPr lang="en-US" sz="3600" dirty="0"/>
          </a:p>
        </p:txBody>
      </p:sp>
      <p:pic>
        <p:nvPicPr>
          <p:cNvPr id="5122" name="Picture 2" descr="Working Sample">
            <a:extLst>
              <a:ext uri="{FF2B5EF4-FFF2-40B4-BE49-F238E27FC236}">
                <a16:creationId xmlns:a16="http://schemas.microsoft.com/office/drawing/2014/main" id="{E04F63EA-01FF-4008-92C2-0C2D58C10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400" y="1555134"/>
            <a:ext cx="4391896" cy="42483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Application Customizer</a:t>
            </a:r>
          </a:p>
        </p:txBody>
      </p:sp>
      <p:pic>
        <p:nvPicPr>
          <p:cNvPr id="18" name="Picture 2" descr="Matt Jimison">
            <a:extLst>
              <a:ext uri="{FF2B5EF4-FFF2-40B4-BE49-F238E27FC236}">
                <a16:creationId xmlns:a16="http://schemas.microsoft.com/office/drawing/2014/main" id="{5A74B2DF-E183-41FF-B5FD-60756BB02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Matt Jimison</a:t>
            </a:r>
          </a:p>
          <a:p>
            <a:pPr algn="ctr"/>
            <a:r>
              <a:rPr lang="en-US" dirty="0">
                <a:solidFill>
                  <a:schemeClr val="bg1"/>
                </a:solidFill>
              </a:rPr>
              <a:t>@mjimison</a:t>
            </a:r>
          </a:p>
        </p:txBody>
      </p:sp>
    </p:spTree>
    <p:extLst>
      <p:ext uri="{BB962C8B-B14F-4D97-AF65-F5344CB8AC3E}">
        <p14:creationId xmlns:p14="http://schemas.microsoft.com/office/powerpoint/2010/main" val="1031400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455799-ACC8-49BB-A619-2D26F2F41152}"/>
              </a:ext>
            </a:extLst>
          </p:cNvPr>
          <p:cNvPicPr>
            <a:picLocks noChangeAspect="1"/>
          </p:cNvPicPr>
          <p:nvPr/>
        </p:nvPicPr>
        <p:blipFill rotWithShape="1">
          <a:blip r:embed="rId3"/>
          <a:srcRect r="212"/>
          <a:stretch/>
        </p:blipFill>
        <p:spPr>
          <a:xfrm>
            <a:off x="875463" y="58905"/>
            <a:ext cx="10441075" cy="62779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599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F3FDAE-8317-42BD-9559-E9723F4E51E6}"/>
              </a:ext>
            </a:extLst>
          </p:cNvPr>
          <p:cNvPicPr>
            <a:picLocks noChangeAspect="1"/>
          </p:cNvPicPr>
          <p:nvPr/>
        </p:nvPicPr>
        <p:blipFill>
          <a:blip r:embed="rId3"/>
          <a:stretch>
            <a:fillRect/>
          </a:stretch>
        </p:blipFill>
        <p:spPr>
          <a:xfrm>
            <a:off x="773959" y="31899"/>
            <a:ext cx="10644083" cy="63363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976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E1A6BC-7CB7-4D5A-BA4A-207864111BD9}"/>
              </a:ext>
            </a:extLst>
          </p:cNvPr>
          <p:cNvPicPr>
            <a:picLocks noChangeAspect="1"/>
          </p:cNvPicPr>
          <p:nvPr/>
        </p:nvPicPr>
        <p:blipFill>
          <a:blip r:embed="rId3"/>
          <a:stretch>
            <a:fillRect/>
          </a:stretch>
        </p:blipFill>
        <p:spPr>
          <a:xfrm>
            <a:off x="884482" y="106330"/>
            <a:ext cx="10423037" cy="61795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87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5"/>
          </a:fgClr>
          <a:bgClr>
            <a:schemeClr val="accent5">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EBBAF3-86FF-4AB8-9434-B2522D149ADB}"/>
              </a:ext>
            </a:extLst>
          </p:cNvPr>
          <p:cNvPicPr>
            <a:picLocks noChangeAspect="1"/>
          </p:cNvPicPr>
          <p:nvPr/>
        </p:nvPicPr>
        <p:blipFill rotWithShape="1">
          <a:blip r:embed="rId3"/>
          <a:srcRect l="-1" r="342"/>
          <a:stretch/>
        </p:blipFill>
        <p:spPr>
          <a:xfrm>
            <a:off x="885899" y="85065"/>
            <a:ext cx="10420203" cy="6240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452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err="1"/>
              <a:t>Toastr</a:t>
            </a:r>
            <a:r>
              <a:rPr lang="en-US" sz="3200" dirty="0"/>
              <a:t> Notifications</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a:xfrm>
            <a:off x="302894" y="1421086"/>
            <a:ext cx="5589908" cy="4654593"/>
          </a:xfrm>
        </p:spPr>
        <p:txBody>
          <a:bodyPr>
            <a:normAutofit/>
          </a:bodyPr>
          <a:lstStyle/>
          <a:p>
            <a:r>
              <a:rPr lang="en-US" sz="3600" dirty="0"/>
              <a:t>List to manage content</a:t>
            </a:r>
          </a:p>
          <a:p>
            <a:r>
              <a:rPr lang="en-US" sz="3600" dirty="0"/>
              <a:t>Caching with </a:t>
            </a:r>
            <a:r>
              <a:rPr lang="en-US" sz="3600" dirty="0" err="1"/>
              <a:t>localStorage</a:t>
            </a:r>
            <a:endParaRPr lang="en-US" sz="3600" dirty="0"/>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Application Customizer</a:t>
            </a:r>
          </a:p>
        </p:txBody>
      </p:sp>
      <p:pic>
        <p:nvPicPr>
          <p:cNvPr id="18" name="Picture 2" descr="Matt Jimison">
            <a:extLst>
              <a:ext uri="{FF2B5EF4-FFF2-40B4-BE49-F238E27FC236}">
                <a16:creationId xmlns:a16="http://schemas.microsoft.com/office/drawing/2014/main" id="{5A74B2DF-E183-41FF-B5FD-60756BB02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Chris Kent</a:t>
            </a:r>
          </a:p>
          <a:p>
            <a:pPr algn="ctr"/>
            <a:r>
              <a:rPr lang="en-US" dirty="0">
                <a:solidFill>
                  <a:schemeClr val="bg1"/>
                </a:solidFill>
              </a:rPr>
              <a:t>@thechriskent</a:t>
            </a:r>
          </a:p>
        </p:txBody>
      </p:sp>
      <p:pic>
        <p:nvPicPr>
          <p:cNvPr id="8" name="Picture 7" descr="Chris Kent">
            <a:extLst>
              <a:ext uri="{FF2B5EF4-FFF2-40B4-BE49-F238E27FC236}">
                <a16:creationId xmlns:a16="http://schemas.microsoft.com/office/drawing/2014/main" id="{9BD32959-58DE-4948-862B-039448C5FC4B}"/>
              </a:ext>
            </a:extLst>
          </p:cNvPr>
          <p:cNvPicPr>
            <a:picLocks noChangeAspect="1"/>
          </p:cNvPicPr>
          <p:nvPr/>
        </p:nvPicPr>
        <p:blipFill>
          <a:blip r:embed="rId3"/>
          <a:stretch>
            <a:fillRect/>
          </a:stretch>
        </p:blipFill>
        <p:spPr>
          <a:xfrm>
            <a:off x="1871978" y="3366185"/>
            <a:ext cx="2320209" cy="2286000"/>
          </a:xfrm>
          <a:prstGeom prst="ellipse">
            <a:avLst/>
          </a:prstGeom>
          <a:ln>
            <a:noFill/>
          </a:ln>
          <a:effectLst/>
        </p:spPr>
      </p:pic>
      <p:pic>
        <p:nvPicPr>
          <p:cNvPr id="9218" name="Picture 2" descr="Toasts shown on a Communication Site">
            <a:extLst>
              <a:ext uri="{FF2B5EF4-FFF2-40B4-BE49-F238E27FC236}">
                <a16:creationId xmlns:a16="http://schemas.microsoft.com/office/drawing/2014/main" id="{DC0FEB06-9F6D-4A13-A8EB-A2061C4D7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8078" y="1706047"/>
            <a:ext cx="5905445" cy="3320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8024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434480-8DC5-468F-9086-09178EE9CCEA}"/>
              </a:ext>
            </a:extLst>
          </p:cNvPr>
          <p:cNvPicPr>
            <a:picLocks noChangeAspect="1"/>
          </p:cNvPicPr>
          <p:nvPr/>
        </p:nvPicPr>
        <p:blipFill rotWithShape="1">
          <a:blip r:embed="rId3"/>
          <a:srcRect r="468"/>
          <a:stretch/>
        </p:blipFill>
        <p:spPr>
          <a:xfrm>
            <a:off x="901995" y="85064"/>
            <a:ext cx="10388010" cy="6213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057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F4960C-BD72-415C-A769-8179CE383877}"/>
              </a:ext>
            </a:extLst>
          </p:cNvPr>
          <p:cNvPicPr>
            <a:picLocks noChangeAspect="1"/>
          </p:cNvPicPr>
          <p:nvPr/>
        </p:nvPicPr>
        <p:blipFill>
          <a:blip r:embed="rId3"/>
          <a:stretch>
            <a:fillRect/>
          </a:stretch>
        </p:blipFill>
        <p:spPr>
          <a:xfrm>
            <a:off x="202019" y="898086"/>
            <a:ext cx="11787963" cy="4894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78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05039A-3F8B-4025-B156-A0674EDE7B2D}"/>
              </a:ext>
            </a:extLst>
          </p:cNvPr>
          <p:cNvPicPr>
            <a:picLocks noChangeAspect="1"/>
          </p:cNvPicPr>
          <p:nvPr/>
        </p:nvPicPr>
        <p:blipFill>
          <a:blip r:embed="rId3"/>
          <a:stretch>
            <a:fillRect/>
          </a:stretch>
        </p:blipFill>
        <p:spPr>
          <a:xfrm>
            <a:off x="951921" y="106330"/>
            <a:ext cx="10288159" cy="61525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893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3"/>
          </a:fgClr>
          <a:bgClr>
            <a:schemeClr val="accent3">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77994D-37FD-4DF0-9225-07E182FD2E63}"/>
              </a:ext>
            </a:extLst>
          </p:cNvPr>
          <p:cNvPicPr>
            <a:picLocks noChangeAspect="1"/>
          </p:cNvPicPr>
          <p:nvPr/>
        </p:nvPicPr>
        <p:blipFill>
          <a:blip r:embed="rId3"/>
          <a:stretch>
            <a:fillRect/>
          </a:stretch>
        </p:blipFill>
        <p:spPr>
          <a:xfrm>
            <a:off x="962128" y="106330"/>
            <a:ext cx="10267745" cy="6166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744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pattFill prst="horzBrick">
          <a:fgClr>
            <a:schemeClr val="accent6"/>
          </a:fgClr>
          <a:bgClr>
            <a:schemeClr val="accent6">
              <a:lumMod val="50000"/>
            </a:schemeClr>
          </a:bgClr>
        </a:pattFill>
        <a:effectLst/>
      </p:bgPr>
    </p:bg>
    <p:spTree>
      <p:nvGrpSpPr>
        <p:cNvPr id="1" name=""/>
        <p:cNvGrpSpPr/>
        <p:nvPr/>
      </p:nvGrpSpPr>
      <p:grpSpPr>
        <a:xfrm>
          <a:off x="0" y="0"/>
          <a:ext cx="0" cy="0"/>
          <a:chOff x="0" y="0"/>
          <a:chExt cx="0" cy="0"/>
        </a:xfrm>
      </p:grpSpPr>
      <p:pic>
        <p:nvPicPr>
          <p:cNvPr id="1028" name="Picture 4" descr="Paolo Pialorsi">
            <a:extLst>
              <a:ext uri="{FF2B5EF4-FFF2-40B4-BE49-F238E27FC236}">
                <a16:creationId xmlns:a16="http://schemas.microsoft.com/office/drawing/2014/main" id="{A7CB0372-9CD6-46AA-A35E-11B9C3CCAF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794" y="3384472"/>
            <a:ext cx="2286000" cy="228600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Tenant Global </a:t>
            </a:r>
            <a:r>
              <a:rPr lang="en-US" sz="3200" dirty="0" err="1"/>
              <a:t>NavBar</a:t>
            </a:r>
            <a:endParaRPr lang="en-US" sz="3200" dirty="0"/>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a:xfrm>
            <a:off x="302894" y="1421086"/>
            <a:ext cx="5589908" cy="4654593"/>
          </a:xfrm>
        </p:spPr>
        <p:txBody>
          <a:bodyPr>
            <a:normAutofit/>
          </a:bodyPr>
          <a:lstStyle/>
          <a:p>
            <a:r>
              <a:rPr lang="en-US" sz="3600" dirty="0"/>
              <a:t>Uses Term Sets</a:t>
            </a:r>
          </a:p>
          <a:p>
            <a:r>
              <a:rPr lang="en-US" sz="3600" dirty="0"/>
              <a:t>Works across Site Collections</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Application Customizer</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Paolo </a:t>
            </a:r>
            <a:r>
              <a:rPr lang="en-US" sz="2000" dirty="0" err="1">
                <a:solidFill>
                  <a:schemeClr val="bg1"/>
                </a:solidFill>
              </a:rPr>
              <a:t>Pialorsi</a:t>
            </a:r>
            <a:endParaRPr lang="en-US" sz="2000" dirty="0">
              <a:solidFill>
                <a:schemeClr val="bg1"/>
              </a:solidFill>
            </a:endParaRPr>
          </a:p>
          <a:p>
            <a:pPr algn="ctr"/>
            <a:r>
              <a:rPr lang="en-US" dirty="0">
                <a:solidFill>
                  <a:schemeClr val="bg1"/>
                </a:solidFill>
              </a:rPr>
              <a:t>@</a:t>
            </a:r>
            <a:r>
              <a:rPr lang="en-US" dirty="0" err="1">
                <a:solidFill>
                  <a:schemeClr val="bg1"/>
                </a:solidFill>
              </a:rPr>
              <a:t>PaoloPia</a:t>
            </a:r>
            <a:endParaRPr lang="en-US" dirty="0">
              <a:solidFill>
                <a:schemeClr val="bg1"/>
              </a:solidFill>
            </a:endParaRPr>
          </a:p>
        </p:txBody>
      </p:sp>
      <p:pic>
        <p:nvPicPr>
          <p:cNvPr id="1026" name="Picture 2" descr="The Tenant Global NavBar Application Customizer in action">
            <a:extLst>
              <a:ext uri="{FF2B5EF4-FFF2-40B4-BE49-F238E27FC236}">
                <a16:creationId xmlns:a16="http://schemas.microsoft.com/office/drawing/2014/main" id="{8F1E15DF-A7E6-4D1E-A33A-6FE3E12DD9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962" b="61880"/>
          <a:stretch/>
        </p:blipFill>
        <p:spPr bwMode="auto">
          <a:xfrm>
            <a:off x="6111229" y="1724335"/>
            <a:ext cx="5892665" cy="33202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6657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9" name="Picture 4" descr="Waldek Mastykarz">
            <a:extLst>
              <a:ext uri="{FF2B5EF4-FFF2-40B4-BE49-F238E27FC236}">
                <a16:creationId xmlns:a16="http://schemas.microsoft.com/office/drawing/2014/main" id="{45665144-18C0-4702-8F95-6F7671A160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Weather Field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normAutofit/>
          </a:bodyPr>
          <a:lstStyle/>
          <a:p>
            <a:r>
              <a:rPr lang="en-US" sz="3200" dirty="0"/>
              <a:t>Custom CSS for Cells</a:t>
            </a:r>
          </a:p>
          <a:p>
            <a:r>
              <a:rPr lang="en-US" sz="3200" dirty="0"/>
              <a:t>jQuery Plugin Usage</a:t>
            </a:r>
          </a:p>
          <a:p>
            <a:r>
              <a:rPr lang="en-US" sz="3200" dirty="0"/>
              <a:t>Config Through Parameters</a:t>
            </a:r>
          </a:p>
        </p:txBody>
      </p:sp>
      <p:sp>
        <p:nvSpPr>
          <p:cNvPr id="2" name="Content Placeholder 1">
            <a:extLst>
              <a:ext uri="{FF2B5EF4-FFF2-40B4-BE49-F238E27FC236}">
                <a16:creationId xmlns:a16="http://schemas.microsoft.com/office/drawing/2014/main" id="{7015BA63-648D-4C84-982C-BD654453D6D6}"/>
              </a:ext>
            </a:extLst>
          </p:cNvPr>
          <p:cNvSpPr>
            <a:spLocks noGrp="1"/>
          </p:cNvSpPr>
          <p:nvPr>
            <p:ph sz="half" idx="2"/>
          </p:nvPr>
        </p:nvSpPr>
        <p:spPr/>
        <p:txBody>
          <a:bodyPr/>
          <a:lstStyle/>
          <a:p>
            <a:endParaRPr lang="en-US"/>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Field Customizer</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err="1">
                <a:solidFill>
                  <a:schemeClr val="bg1"/>
                </a:solidFill>
              </a:rPr>
              <a:t>Waldek</a:t>
            </a:r>
            <a:r>
              <a:rPr lang="en-US" sz="2000" dirty="0">
                <a:solidFill>
                  <a:schemeClr val="bg1"/>
                </a:solidFill>
              </a:rPr>
              <a:t> </a:t>
            </a:r>
            <a:r>
              <a:rPr lang="en-US" sz="2000" dirty="0" err="1">
                <a:solidFill>
                  <a:schemeClr val="bg1"/>
                </a:solidFill>
              </a:rPr>
              <a:t>Mastykarz</a:t>
            </a:r>
            <a:endParaRPr lang="en-US" sz="2000" dirty="0">
              <a:solidFill>
                <a:schemeClr val="bg1"/>
              </a:solidFill>
            </a:endParaRPr>
          </a:p>
          <a:p>
            <a:pPr algn="ctr"/>
            <a:r>
              <a:rPr lang="en-US" dirty="0">
                <a:solidFill>
                  <a:schemeClr val="bg1"/>
                </a:solidFill>
              </a:rPr>
              <a:t>@</a:t>
            </a:r>
            <a:r>
              <a:rPr lang="en-US" dirty="0" err="1">
                <a:solidFill>
                  <a:schemeClr val="bg1"/>
                </a:solidFill>
              </a:rPr>
              <a:t>waldekm</a:t>
            </a:r>
            <a:endParaRPr lang="en-US" dirty="0">
              <a:solidFill>
                <a:schemeClr val="bg1"/>
              </a:solidFill>
            </a:endParaRPr>
          </a:p>
        </p:txBody>
      </p:sp>
      <p:pic>
        <p:nvPicPr>
          <p:cNvPr id="6146" name="Picture 2" descr="Weather conditions for the different locations displayed using the Weather SharePoint Framework field customizer">
            <a:extLst>
              <a:ext uri="{FF2B5EF4-FFF2-40B4-BE49-F238E27FC236}">
                <a16:creationId xmlns:a16="http://schemas.microsoft.com/office/drawing/2014/main" id="{76501168-A34A-4DA0-9669-4D009D7972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963" b="29550"/>
          <a:stretch/>
        </p:blipFill>
        <p:spPr bwMode="auto">
          <a:xfrm>
            <a:off x="6331002" y="1696888"/>
            <a:ext cx="5528877" cy="30725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73452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970B82-CD75-4198-B65C-82A412F13784}"/>
              </a:ext>
            </a:extLst>
          </p:cNvPr>
          <p:cNvPicPr>
            <a:picLocks noChangeAspect="1"/>
          </p:cNvPicPr>
          <p:nvPr/>
        </p:nvPicPr>
        <p:blipFill>
          <a:blip r:embed="rId3"/>
          <a:stretch>
            <a:fillRect/>
          </a:stretch>
        </p:blipFill>
        <p:spPr>
          <a:xfrm>
            <a:off x="957031" y="116963"/>
            <a:ext cx="10277938" cy="61574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976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7C861F-D0D6-48D8-B54B-1310E0500315}"/>
              </a:ext>
            </a:extLst>
          </p:cNvPr>
          <p:cNvPicPr>
            <a:picLocks noChangeAspect="1"/>
          </p:cNvPicPr>
          <p:nvPr/>
        </p:nvPicPr>
        <p:blipFill rotWithShape="1">
          <a:blip r:embed="rId3"/>
          <a:srcRect r="537"/>
          <a:stretch/>
        </p:blipFill>
        <p:spPr>
          <a:xfrm>
            <a:off x="1024270" y="0"/>
            <a:ext cx="10143460" cy="6092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493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4603D8-CE76-4965-9CDA-C55B49B6E2A3}"/>
              </a:ext>
            </a:extLst>
          </p:cNvPr>
          <p:cNvPicPr>
            <a:picLocks noChangeAspect="1"/>
          </p:cNvPicPr>
          <p:nvPr/>
        </p:nvPicPr>
        <p:blipFill>
          <a:blip r:embed="rId3"/>
          <a:stretch>
            <a:fillRect/>
          </a:stretch>
        </p:blipFill>
        <p:spPr>
          <a:xfrm>
            <a:off x="1076620" y="180761"/>
            <a:ext cx="10038761" cy="60308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27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1"/>
          </a:fgClr>
          <a:bgClr>
            <a:schemeClr val="accent1">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66C2F8-574D-4B08-BE6C-5670793BDCE5}"/>
              </a:ext>
            </a:extLst>
          </p:cNvPr>
          <p:cNvPicPr>
            <a:picLocks noChangeAspect="1"/>
          </p:cNvPicPr>
          <p:nvPr/>
        </p:nvPicPr>
        <p:blipFill rotWithShape="1">
          <a:blip r:embed="rId3"/>
          <a:srcRect b="1861"/>
          <a:stretch/>
        </p:blipFill>
        <p:spPr>
          <a:xfrm>
            <a:off x="898744" y="127597"/>
            <a:ext cx="10394513" cy="613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482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50000"/>
            </a:schemeClr>
          </a:bgClr>
        </a:pattFill>
        <a:effectLst/>
      </p:bgPr>
    </p:bg>
    <p:spTree>
      <p:nvGrpSpPr>
        <p:cNvPr id="1" name=""/>
        <p:cNvGrpSpPr/>
        <p:nvPr/>
      </p:nvGrpSpPr>
      <p:grpSpPr>
        <a:xfrm>
          <a:off x="0" y="0"/>
          <a:ext cx="0" cy="0"/>
          <a:chOff x="0" y="0"/>
          <a:chExt cx="0" cy="0"/>
        </a:xfrm>
      </p:grpSpPr>
      <p:pic>
        <p:nvPicPr>
          <p:cNvPr id="8" name="Picture 6" descr="Giuliano De Luca">
            <a:extLst>
              <a:ext uri="{FF2B5EF4-FFF2-40B4-BE49-F238E27FC236}">
                <a16:creationId xmlns:a16="http://schemas.microsoft.com/office/drawing/2014/main" id="{20A15E1B-A624-4D3D-AE84-BF30AF931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Toggle Field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Office UI Fabric React Components</a:t>
            </a:r>
          </a:p>
          <a:p>
            <a:r>
              <a:rPr lang="en-US" dirty="0"/>
              <a:t>Inline Editing from View</a:t>
            </a:r>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Field Customizer</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a:solidFill>
                  <a:schemeClr val="bg1"/>
                </a:solidFill>
              </a:rPr>
              <a:t>Giuliano De Luca</a:t>
            </a:r>
          </a:p>
          <a:p>
            <a:pPr algn="ctr"/>
            <a:r>
              <a:rPr lang="en-US" dirty="0">
                <a:solidFill>
                  <a:schemeClr val="bg1"/>
                </a:solidFill>
              </a:rPr>
              <a:t>@</a:t>
            </a:r>
            <a:r>
              <a:rPr lang="en-US" dirty="0" err="1">
                <a:solidFill>
                  <a:schemeClr val="bg1"/>
                </a:solidFill>
              </a:rPr>
              <a:t>giuleon</a:t>
            </a:r>
            <a:endParaRPr lang="en-US" dirty="0">
              <a:solidFill>
                <a:schemeClr val="bg1"/>
              </a:solidFill>
            </a:endParaRPr>
          </a:p>
        </p:txBody>
      </p:sp>
      <p:pic>
        <p:nvPicPr>
          <p:cNvPr id="2" name="Picture 1">
            <a:extLst>
              <a:ext uri="{FF2B5EF4-FFF2-40B4-BE49-F238E27FC236}">
                <a16:creationId xmlns:a16="http://schemas.microsoft.com/office/drawing/2014/main" id="{F950DB2D-C5D3-42E9-B5C0-6DCBD6280222}"/>
              </a:ext>
            </a:extLst>
          </p:cNvPr>
          <p:cNvPicPr>
            <a:picLocks noChangeAspect="1"/>
          </p:cNvPicPr>
          <p:nvPr/>
        </p:nvPicPr>
        <p:blipFill rotWithShape="1">
          <a:blip r:embed="rId3"/>
          <a:srcRect r="33270" b="32980"/>
          <a:stretch/>
        </p:blipFill>
        <p:spPr>
          <a:xfrm>
            <a:off x="6331003" y="1788635"/>
            <a:ext cx="5650490" cy="33960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14062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A4039B-09F4-44D0-AF96-F29EF5C612A3}"/>
              </a:ext>
            </a:extLst>
          </p:cNvPr>
          <p:cNvPicPr>
            <a:picLocks noChangeAspect="1"/>
          </p:cNvPicPr>
          <p:nvPr/>
        </p:nvPicPr>
        <p:blipFill rotWithShape="1">
          <a:blip r:embed="rId3"/>
          <a:srcRect l="210"/>
          <a:stretch/>
        </p:blipFill>
        <p:spPr>
          <a:xfrm>
            <a:off x="939632" y="106330"/>
            <a:ext cx="10312736" cy="61880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352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590514-6036-453B-8BFF-4769A5394F7A}"/>
              </a:ext>
            </a:extLst>
          </p:cNvPr>
          <p:cNvPicPr>
            <a:picLocks noChangeAspect="1"/>
          </p:cNvPicPr>
          <p:nvPr/>
        </p:nvPicPr>
        <p:blipFill rotWithShape="1">
          <a:blip r:embed="rId3"/>
          <a:srcRect l="-1" r="515" b="1861"/>
          <a:stretch/>
        </p:blipFill>
        <p:spPr>
          <a:xfrm>
            <a:off x="939210" y="159495"/>
            <a:ext cx="10313581" cy="60736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343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204249-D216-42D1-80C3-A1F0A942BEA3}"/>
              </a:ext>
            </a:extLst>
          </p:cNvPr>
          <p:cNvPicPr>
            <a:picLocks noChangeAspect="1"/>
          </p:cNvPicPr>
          <p:nvPr/>
        </p:nvPicPr>
        <p:blipFill>
          <a:blip r:embed="rId3"/>
          <a:stretch>
            <a:fillRect/>
          </a:stretch>
        </p:blipFill>
        <p:spPr>
          <a:xfrm>
            <a:off x="1049361" y="148862"/>
            <a:ext cx="10093278" cy="60605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785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C0AE48-A50F-480C-8736-DD97783D3D7B}"/>
              </a:ext>
            </a:extLst>
          </p:cNvPr>
          <p:cNvPicPr>
            <a:picLocks noChangeAspect="1"/>
          </p:cNvPicPr>
          <p:nvPr/>
        </p:nvPicPr>
        <p:blipFill>
          <a:blip r:embed="rId3"/>
          <a:stretch>
            <a:fillRect/>
          </a:stretch>
        </p:blipFill>
        <p:spPr>
          <a:xfrm>
            <a:off x="929715" y="116963"/>
            <a:ext cx="10332570" cy="6188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99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6"/>
          </a:fgClr>
          <a:bgClr>
            <a:schemeClr val="accent6">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B5903D-6D76-4EFB-92C6-8161CE80B750}"/>
              </a:ext>
            </a:extLst>
          </p:cNvPr>
          <p:cNvPicPr>
            <a:picLocks noChangeAspect="1"/>
          </p:cNvPicPr>
          <p:nvPr/>
        </p:nvPicPr>
        <p:blipFill>
          <a:blip r:embed="rId3"/>
          <a:stretch>
            <a:fillRect/>
          </a:stretch>
        </p:blipFill>
        <p:spPr>
          <a:xfrm>
            <a:off x="993182" y="148862"/>
            <a:ext cx="10205637" cy="60924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06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9" name="Picture 4" descr="Waldek Mastykarz">
            <a:extLst>
              <a:ext uri="{FF2B5EF4-FFF2-40B4-BE49-F238E27FC236}">
                <a16:creationId xmlns:a16="http://schemas.microsoft.com/office/drawing/2014/main" id="{45665144-18C0-4702-8F95-6F7671A160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978" y="3366185"/>
            <a:ext cx="2286000" cy="2286000"/>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Directions Command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a:xfrm>
            <a:off x="302894" y="1421086"/>
            <a:ext cx="5589908" cy="4654593"/>
          </a:xfrm>
        </p:spPr>
        <p:txBody>
          <a:bodyPr>
            <a:normAutofit/>
          </a:bodyPr>
          <a:lstStyle/>
          <a:p>
            <a:r>
              <a:rPr lang="en-US" sz="3200" dirty="0"/>
              <a:t>Custom Dialog Component</a:t>
            </a:r>
          </a:p>
          <a:p>
            <a:r>
              <a:rPr lang="en-US" sz="3200" dirty="0"/>
              <a:t>Config Through Parameters</a:t>
            </a:r>
          </a:p>
        </p:txBody>
      </p:sp>
      <p:sp>
        <p:nvSpPr>
          <p:cNvPr id="2" name="Content Placeholder 1">
            <a:extLst>
              <a:ext uri="{FF2B5EF4-FFF2-40B4-BE49-F238E27FC236}">
                <a16:creationId xmlns:a16="http://schemas.microsoft.com/office/drawing/2014/main" id="{08A81441-7C70-4169-9057-0442BC90C649}"/>
              </a:ext>
            </a:extLst>
          </p:cNvPr>
          <p:cNvSpPr>
            <a:spLocks noGrp="1"/>
          </p:cNvSpPr>
          <p:nvPr>
            <p:ph sz="half" idx="2"/>
          </p:nvPr>
        </p:nvSpPr>
        <p:spPr/>
        <p:txBody>
          <a:bodyPr/>
          <a:lstStyle/>
          <a:p>
            <a:endParaRPr lang="en-US"/>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algn="r"/>
            <a:r>
              <a:rPr lang="en-US" sz="2400" dirty="0">
                <a:latin typeface="+mj-lt"/>
              </a:rPr>
              <a:t>DEMO</a:t>
            </a:r>
          </a:p>
          <a:p>
            <a:pPr algn="r"/>
            <a:r>
              <a:rPr lang="en-US" dirty="0"/>
              <a:t>ListView Command Set</a:t>
            </a:r>
          </a:p>
        </p:txBody>
      </p:sp>
      <p:sp>
        <p:nvSpPr>
          <p:cNvPr id="17" name="TextBox 16">
            <a:extLst>
              <a:ext uri="{FF2B5EF4-FFF2-40B4-BE49-F238E27FC236}">
                <a16:creationId xmlns:a16="http://schemas.microsoft.com/office/drawing/2014/main" id="{8DD74881-7E45-4CB7-B557-2EDF1713159A}"/>
              </a:ext>
            </a:extLst>
          </p:cNvPr>
          <p:cNvSpPr txBox="1"/>
          <p:nvPr/>
        </p:nvSpPr>
        <p:spPr>
          <a:xfrm>
            <a:off x="1392366" y="5652185"/>
            <a:ext cx="3245224" cy="677108"/>
          </a:xfrm>
          <a:prstGeom prst="rect">
            <a:avLst/>
          </a:prstGeom>
          <a:noFill/>
        </p:spPr>
        <p:txBody>
          <a:bodyPr wrap="square" rtlCol="0">
            <a:spAutoFit/>
          </a:bodyPr>
          <a:lstStyle/>
          <a:p>
            <a:pPr algn="ctr"/>
            <a:r>
              <a:rPr lang="en-US" sz="2000" dirty="0" err="1">
                <a:solidFill>
                  <a:schemeClr val="bg1"/>
                </a:solidFill>
              </a:rPr>
              <a:t>Waldek</a:t>
            </a:r>
            <a:r>
              <a:rPr lang="en-US" sz="2000" dirty="0">
                <a:solidFill>
                  <a:schemeClr val="bg1"/>
                </a:solidFill>
              </a:rPr>
              <a:t> </a:t>
            </a:r>
            <a:r>
              <a:rPr lang="en-US" sz="2000" dirty="0" err="1">
                <a:solidFill>
                  <a:schemeClr val="bg1"/>
                </a:solidFill>
              </a:rPr>
              <a:t>Mastykarz</a:t>
            </a:r>
            <a:endParaRPr lang="en-US" sz="2000" dirty="0">
              <a:solidFill>
                <a:schemeClr val="bg1"/>
              </a:solidFill>
            </a:endParaRPr>
          </a:p>
          <a:p>
            <a:pPr algn="ctr"/>
            <a:r>
              <a:rPr lang="en-US" dirty="0">
                <a:solidFill>
                  <a:schemeClr val="bg1"/>
                </a:solidFill>
              </a:rPr>
              <a:t>@</a:t>
            </a:r>
            <a:r>
              <a:rPr lang="en-US" dirty="0" err="1">
                <a:solidFill>
                  <a:schemeClr val="bg1"/>
                </a:solidFill>
              </a:rPr>
              <a:t>waldekm</a:t>
            </a:r>
            <a:endParaRPr lang="en-US" dirty="0">
              <a:solidFill>
                <a:schemeClr val="bg1"/>
              </a:solidFill>
            </a:endParaRPr>
          </a:p>
        </p:txBody>
      </p:sp>
      <p:pic>
        <p:nvPicPr>
          <p:cNvPr id="7170" name="Picture 2" descr="Travel directions to the given location shown using Google Maps using the Directions SharePoint Framework list view command set">
            <a:extLst>
              <a:ext uri="{FF2B5EF4-FFF2-40B4-BE49-F238E27FC236}">
                <a16:creationId xmlns:a16="http://schemas.microsoft.com/office/drawing/2014/main" id="{BBE8C4F9-D9E3-40F3-A568-65C5C670B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675" y="1817869"/>
            <a:ext cx="5697682" cy="3096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51055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2D27A2-0422-4BCB-95C3-D56F8E560B42}"/>
              </a:ext>
            </a:extLst>
          </p:cNvPr>
          <p:cNvPicPr>
            <a:picLocks noChangeAspect="1"/>
          </p:cNvPicPr>
          <p:nvPr/>
        </p:nvPicPr>
        <p:blipFill rotWithShape="1">
          <a:blip r:embed="rId3"/>
          <a:srcRect r="294"/>
          <a:stretch/>
        </p:blipFill>
        <p:spPr>
          <a:xfrm>
            <a:off x="949842" y="127596"/>
            <a:ext cx="10292316" cy="60873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211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279E7D-7615-4749-BA9D-0EC088985489}"/>
              </a:ext>
            </a:extLst>
          </p:cNvPr>
          <p:cNvPicPr>
            <a:picLocks noChangeAspect="1"/>
          </p:cNvPicPr>
          <p:nvPr/>
        </p:nvPicPr>
        <p:blipFill rotWithShape="1">
          <a:blip r:embed="rId3"/>
          <a:srcRect b="1706"/>
          <a:stretch/>
        </p:blipFill>
        <p:spPr>
          <a:xfrm>
            <a:off x="1012578" y="202027"/>
            <a:ext cx="10166844" cy="5980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427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632890-5ED4-47DC-B0DE-2AF43DA9E36E}"/>
              </a:ext>
            </a:extLst>
          </p:cNvPr>
          <p:cNvPicPr>
            <a:picLocks noChangeAspect="1"/>
          </p:cNvPicPr>
          <p:nvPr/>
        </p:nvPicPr>
        <p:blipFill rotWithShape="1">
          <a:blip r:embed="rId3"/>
          <a:srcRect b="2170"/>
          <a:stretch/>
        </p:blipFill>
        <p:spPr>
          <a:xfrm>
            <a:off x="948455" y="148859"/>
            <a:ext cx="10295090" cy="60720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236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43769E-1E3D-4CE5-9948-2493A55C8A58}"/>
              </a:ext>
            </a:extLst>
          </p:cNvPr>
          <p:cNvPicPr>
            <a:picLocks noChangeAspect="1"/>
          </p:cNvPicPr>
          <p:nvPr/>
        </p:nvPicPr>
        <p:blipFill>
          <a:blip r:embed="rId3"/>
          <a:stretch>
            <a:fillRect/>
          </a:stretch>
        </p:blipFill>
        <p:spPr>
          <a:xfrm>
            <a:off x="1067660" y="159495"/>
            <a:ext cx="10056681" cy="60004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68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687573-7143-45BA-B4E7-E2B3346B990A}"/>
              </a:ext>
            </a:extLst>
          </p:cNvPr>
          <p:cNvPicPr>
            <a:picLocks noChangeAspect="1"/>
          </p:cNvPicPr>
          <p:nvPr/>
        </p:nvPicPr>
        <p:blipFill>
          <a:blip r:embed="rId3"/>
          <a:stretch>
            <a:fillRect/>
          </a:stretch>
        </p:blipFill>
        <p:spPr>
          <a:xfrm>
            <a:off x="1048111" y="159495"/>
            <a:ext cx="10095778" cy="60497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23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91CBDF-0235-4291-AEE8-B63058F30841}"/>
              </a:ext>
            </a:extLst>
          </p:cNvPr>
          <p:cNvPicPr>
            <a:picLocks noChangeAspect="1"/>
          </p:cNvPicPr>
          <p:nvPr/>
        </p:nvPicPr>
        <p:blipFill rotWithShape="1">
          <a:blip r:embed="rId3"/>
          <a:srcRect r="363"/>
          <a:stretch/>
        </p:blipFill>
        <p:spPr>
          <a:xfrm>
            <a:off x="1045535" y="159495"/>
            <a:ext cx="10100930" cy="6036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519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Item Order Field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lstStyle/>
          <a:p>
            <a:r>
              <a:rPr lang="en-US" dirty="0"/>
              <a:t>PnP JS Core Batching</a:t>
            </a:r>
          </a:p>
          <a:p>
            <a:r>
              <a:rPr lang="en-US" dirty="0"/>
              <a:t>jQuery/jQuery UI</a:t>
            </a:r>
          </a:p>
          <a:p>
            <a:r>
              <a:rPr lang="en-US" dirty="0"/>
              <a:t>Custom Property</a:t>
            </a:r>
          </a:p>
        </p:txBody>
      </p:sp>
      <p:sp>
        <p:nvSpPr>
          <p:cNvPr id="2" name="Content Placeholder 1">
            <a:extLst>
              <a:ext uri="{FF2B5EF4-FFF2-40B4-BE49-F238E27FC236}">
                <a16:creationId xmlns:a16="http://schemas.microsoft.com/office/drawing/2014/main" id="{865A82CB-E117-47CE-A971-4D552E67BE38}"/>
              </a:ext>
            </a:extLst>
          </p:cNvPr>
          <p:cNvSpPr>
            <a:spLocks noGrp="1"/>
          </p:cNvSpPr>
          <p:nvPr>
            <p:ph sz="half" idx="2"/>
          </p:nvPr>
        </p:nvSpPr>
        <p:spPr/>
        <p:txBody>
          <a:bodyPr/>
          <a:lstStyle/>
          <a:p>
            <a:endParaRPr lang="en-US"/>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62626"/>
                </a:solidFill>
                <a:effectLst/>
                <a:uLnTx/>
                <a:uFillTx/>
                <a:latin typeface="Segoe UI Semibold"/>
                <a:ea typeface="+mn-ea"/>
                <a:cs typeface="+mn-cs"/>
              </a:rPr>
              <a:t>DEMO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a:ea typeface="+mn-ea"/>
                <a:cs typeface="+mn-cs"/>
              </a:rPr>
              <a:t>Field Customizer</a:t>
            </a:r>
          </a:p>
        </p:txBody>
      </p:sp>
      <p:pic>
        <p:nvPicPr>
          <p:cNvPr id="7170" name="Picture 2">
            <a:extLst>
              <a:ext uri="{FF2B5EF4-FFF2-40B4-BE49-F238E27FC236}">
                <a16:creationId xmlns:a16="http://schemas.microsoft.com/office/drawing/2014/main" id="{BBE8C4F9-D9E3-40F3-A568-65C5C670B1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07685" y="1618729"/>
            <a:ext cx="5723058" cy="34949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5E8AB9-EB8C-45B0-9D49-500953E7693F}"/>
              </a:ext>
            </a:extLst>
          </p:cNvPr>
          <p:cNvSpPr txBox="1"/>
          <p:nvPr/>
        </p:nvSpPr>
        <p:spPr>
          <a:xfrm>
            <a:off x="1392366" y="5652185"/>
            <a:ext cx="3245224" cy="6771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a:ea typeface="+mn-ea"/>
                <a:cs typeface="+mn-cs"/>
              </a:rPr>
              <a:t>Chris Kent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@thechriskent</a:t>
            </a:r>
          </a:p>
        </p:txBody>
      </p:sp>
      <p:pic>
        <p:nvPicPr>
          <p:cNvPr id="10" name="Picture 9" descr="Chris Kent">
            <a:extLst>
              <a:ext uri="{FF2B5EF4-FFF2-40B4-BE49-F238E27FC236}">
                <a16:creationId xmlns:a16="http://schemas.microsoft.com/office/drawing/2014/main" id="{E2D0EA56-15CE-4DDB-824B-76FF46A795D3}"/>
              </a:ext>
            </a:extLst>
          </p:cNvPr>
          <p:cNvPicPr>
            <a:picLocks noChangeAspect="1"/>
          </p:cNvPicPr>
          <p:nvPr/>
        </p:nvPicPr>
        <p:blipFill>
          <a:blip r:embed="rId3"/>
          <a:stretch>
            <a:fillRect/>
          </a:stretch>
        </p:blipFill>
        <p:spPr>
          <a:xfrm>
            <a:off x="1871978" y="3366185"/>
            <a:ext cx="2320209" cy="2286000"/>
          </a:xfrm>
          <a:prstGeom prst="ellipse">
            <a:avLst/>
          </a:prstGeom>
          <a:ln>
            <a:noFill/>
          </a:ln>
          <a:effectLst/>
        </p:spPr>
      </p:pic>
    </p:spTree>
    <p:extLst>
      <p:ext uri="{BB962C8B-B14F-4D97-AF65-F5344CB8AC3E}">
        <p14:creationId xmlns:p14="http://schemas.microsoft.com/office/powerpoint/2010/main" val="41701974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9C1E3B-BB32-4D88-9F30-FDC4D3E000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812" y="144529"/>
            <a:ext cx="10084377" cy="6158246"/>
          </a:xfrm>
          <a:prstGeom prst="rect">
            <a:avLst/>
          </a:prstGeom>
        </p:spPr>
      </p:pic>
    </p:spTree>
    <p:extLst>
      <p:ext uri="{BB962C8B-B14F-4D97-AF65-F5344CB8AC3E}">
        <p14:creationId xmlns:p14="http://schemas.microsoft.com/office/powerpoint/2010/main" val="231908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bg>
      <p:bgPr>
        <a:pattFill prst="horzBrick">
          <a:fgClr>
            <a:schemeClr val="tx2"/>
          </a:fgClr>
          <a:bgClr>
            <a:schemeClr val="tx2">
              <a:lumMod val="75000"/>
            </a:schemeClr>
          </a:bgClr>
        </a:pattFill>
        <a:effectLst/>
      </p:bgPr>
    </p:bg>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a16="http://schemas.microsoft.com/office/drawing/2014/main" id="{2ABE235F-0EE2-48BF-981C-9AF93834F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61" y="791324"/>
            <a:ext cx="11712078" cy="5088615"/>
          </a:xfrm>
          <a:prstGeom prst="rect">
            <a:avLst/>
          </a:prstGeom>
        </p:spPr>
      </p:pic>
    </p:spTree>
    <p:extLst>
      <p:ext uri="{BB962C8B-B14F-4D97-AF65-F5344CB8AC3E}">
        <p14:creationId xmlns:p14="http://schemas.microsoft.com/office/powerpoint/2010/main" val="2733343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pattFill prst="horzBrick">
          <a:fgClr>
            <a:schemeClr val="accent4">
              <a:lumMod val="75000"/>
            </a:schemeClr>
          </a:fgClr>
          <a:bgClr>
            <a:schemeClr val="accent4">
              <a:lumMod val="50000"/>
            </a:schemeClr>
          </a:bgClr>
        </a:patt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D4971A2-8D56-433B-B713-328AD62FBDC0}"/>
              </a:ext>
            </a:extLst>
          </p:cNvPr>
          <p:cNvSpPr>
            <a:spLocks noGrp="1"/>
          </p:cNvSpPr>
          <p:nvPr>
            <p:ph type="title"/>
          </p:nvPr>
        </p:nvSpPr>
        <p:spPr/>
        <p:txBody>
          <a:bodyPr>
            <a:normAutofit/>
          </a:bodyPr>
          <a:lstStyle/>
          <a:p>
            <a:r>
              <a:rPr lang="en-US" sz="3200" dirty="0"/>
              <a:t>Clone Command</a:t>
            </a:r>
          </a:p>
        </p:txBody>
      </p:sp>
      <p:sp>
        <p:nvSpPr>
          <p:cNvPr id="14" name="Content Placeholder 13">
            <a:extLst>
              <a:ext uri="{FF2B5EF4-FFF2-40B4-BE49-F238E27FC236}">
                <a16:creationId xmlns:a16="http://schemas.microsoft.com/office/drawing/2014/main" id="{792D26A4-A14E-42EA-B6A0-17F1DCFDABC6}"/>
              </a:ext>
            </a:extLst>
          </p:cNvPr>
          <p:cNvSpPr>
            <a:spLocks noGrp="1"/>
          </p:cNvSpPr>
          <p:nvPr>
            <p:ph sz="half" idx="1"/>
          </p:nvPr>
        </p:nvSpPr>
        <p:spPr/>
        <p:txBody>
          <a:bodyPr>
            <a:normAutofit/>
          </a:bodyPr>
          <a:lstStyle/>
          <a:p>
            <a:r>
              <a:rPr lang="en-US" sz="3200" dirty="0"/>
              <a:t>Conditional Command</a:t>
            </a:r>
          </a:p>
          <a:p>
            <a:r>
              <a:rPr lang="en-US" sz="3200" dirty="0"/>
              <a:t>PnP JS Core Batching</a:t>
            </a:r>
          </a:p>
          <a:p>
            <a:r>
              <a:rPr lang="en-US" sz="3200" dirty="0"/>
              <a:t>Field specific formats for REST</a:t>
            </a:r>
          </a:p>
        </p:txBody>
      </p:sp>
      <p:sp>
        <p:nvSpPr>
          <p:cNvPr id="2" name="Content Placeholder 1">
            <a:extLst>
              <a:ext uri="{FF2B5EF4-FFF2-40B4-BE49-F238E27FC236}">
                <a16:creationId xmlns:a16="http://schemas.microsoft.com/office/drawing/2014/main" id="{AD603084-DAAB-4C87-B86A-49DD11A73B5F}"/>
              </a:ext>
            </a:extLst>
          </p:cNvPr>
          <p:cNvSpPr>
            <a:spLocks noGrp="1"/>
          </p:cNvSpPr>
          <p:nvPr>
            <p:ph sz="half" idx="2"/>
          </p:nvPr>
        </p:nvSpPr>
        <p:spPr/>
        <p:txBody>
          <a:bodyPr/>
          <a:lstStyle/>
          <a:p>
            <a:endParaRPr lang="en-US"/>
          </a:p>
        </p:txBody>
      </p:sp>
      <p:sp>
        <p:nvSpPr>
          <p:cNvPr id="16" name="TextBox 15">
            <a:extLst>
              <a:ext uri="{FF2B5EF4-FFF2-40B4-BE49-F238E27FC236}">
                <a16:creationId xmlns:a16="http://schemas.microsoft.com/office/drawing/2014/main" id="{2B6237FD-BF49-4992-89FE-E542935A4265}"/>
              </a:ext>
            </a:extLst>
          </p:cNvPr>
          <p:cNvSpPr txBox="1"/>
          <p:nvPr/>
        </p:nvSpPr>
        <p:spPr>
          <a:xfrm>
            <a:off x="7959634" y="269966"/>
            <a:ext cx="3971109"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62626"/>
                </a:solidFill>
                <a:effectLst/>
                <a:uLnTx/>
                <a:uFillTx/>
                <a:latin typeface="Segoe UI Semibold"/>
                <a:ea typeface="+mn-ea"/>
                <a:cs typeface="+mn-cs"/>
              </a:rPr>
              <a:t>DEMO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62626"/>
                </a:solidFill>
                <a:effectLst/>
                <a:uLnTx/>
                <a:uFillTx/>
                <a:latin typeface="Segoe UI"/>
                <a:ea typeface="+mn-ea"/>
                <a:cs typeface="+mn-cs"/>
              </a:rPr>
              <a:t>ListView Command Set</a:t>
            </a:r>
          </a:p>
        </p:txBody>
      </p:sp>
      <p:pic>
        <p:nvPicPr>
          <p:cNvPr id="7170" name="Picture 2">
            <a:extLst>
              <a:ext uri="{FF2B5EF4-FFF2-40B4-BE49-F238E27FC236}">
                <a16:creationId xmlns:a16="http://schemas.microsoft.com/office/drawing/2014/main" id="{BBE8C4F9-D9E3-40F3-A568-65C5C670B1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20517" y="1492597"/>
            <a:ext cx="5710226" cy="37471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5E8AB9-EB8C-45B0-9D49-500953E7693F}"/>
              </a:ext>
            </a:extLst>
          </p:cNvPr>
          <p:cNvSpPr txBox="1"/>
          <p:nvPr/>
        </p:nvSpPr>
        <p:spPr>
          <a:xfrm>
            <a:off x="1392366" y="5652185"/>
            <a:ext cx="3245224" cy="6771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a:ea typeface="+mn-ea"/>
                <a:cs typeface="+mn-cs"/>
              </a:rPr>
              <a:t>Chris Kent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a:ea typeface="+mn-ea"/>
                <a:cs typeface="+mn-cs"/>
              </a:rPr>
              <a:t>@thechriskent</a:t>
            </a:r>
          </a:p>
        </p:txBody>
      </p:sp>
      <p:pic>
        <p:nvPicPr>
          <p:cNvPr id="10" name="Picture 9" descr="Chris Kent">
            <a:extLst>
              <a:ext uri="{FF2B5EF4-FFF2-40B4-BE49-F238E27FC236}">
                <a16:creationId xmlns:a16="http://schemas.microsoft.com/office/drawing/2014/main" id="{E2D0EA56-15CE-4DDB-824B-76FF46A795D3}"/>
              </a:ext>
            </a:extLst>
          </p:cNvPr>
          <p:cNvPicPr>
            <a:picLocks noChangeAspect="1"/>
          </p:cNvPicPr>
          <p:nvPr/>
        </p:nvPicPr>
        <p:blipFill>
          <a:blip r:embed="rId3"/>
          <a:stretch>
            <a:fillRect/>
          </a:stretch>
        </p:blipFill>
        <p:spPr>
          <a:xfrm>
            <a:off x="1871978" y="3366185"/>
            <a:ext cx="2320209" cy="2286000"/>
          </a:xfrm>
          <a:prstGeom prst="ellipse">
            <a:avLst/>
          </a:prstGeom>
          <a:ln>
            <a:noFill/>
          </a:ln>
          <a:effectLst/>
        </p:spPr>
      </p:pic>
    </p:spTree>
    <p:extLst>
      <p:ext uri="{BB962C8B-B14F-4D97-AF65-F5344CB8AC3E}">
        <p14:creationId xmlns:p14="http://schemas.microsoft.com/office/powerpoint/2010/main" val="30100485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bg>
      <p:bgPr>
        <a:pattFill prst="horzBrick">
          <a:fgClr>
            <a:schemeClr val="accent4">
              <a:lumMod val="75000"/>
            </a:schemeClr>
          </a:fgClr>
          <a:bgClr>
            <a:schemeClr val="accent4">
              <a:lumMod val="50000"/>
            </a:schemeClr>
          </a:bgClr>
        </a:patt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7710D6-1013-478D-B53B-6CB36F8BC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849" y="81025"/>
            <a:ext cx="9502303" cy="6247042"/>
          </a:xfrm>
          <a:prstGeom prst="rect">
            <a:avLst/>
          </a:prstGeom>
        </p:spPr>
      </p:pic>
    </p:spTree>
    <p:extLst>
      <p:ext uri="{BB962C8B-B14F-4D97-AF65-F5344CB8AC3E}">
        <p14:creationId xmlns:p14="http://schemas.microsoft.com/office/powerpoint/2010/main" val="3951936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C0BF0-7E69-4A96-8454-73F92BB789CC}"/>
              </a:ext>
            </a:extLst>
          </p:cNvPr>
          <p:cNvSpPr>
            <a:spLocks noGrp="1"/>
          </p:cNvSpPr>
          <p:nvPr>
            <p:ph type="title"/>
          </p:nvPr>
        </p:nvSpPr>
        <p:spPr>
          <a:xfrm>
            <a:off x="497840" y="457200"/>
            <a:ext cx="6104128" cy="2367280"/>
          </a:xfrm>
        </p:spPr>
        <p:txBody>
          <a:bodyPr/>
          <a:lstStyle/>
          <a:p>
            <a:r>
              <a:rPr lang="en-US" dirty="0"/>
              <a:t>Column Formatting vs Field Customizer</a:t>
            </a:r>
          </a:p>
        </p:txBody>
      </p:sp>
      <p:sp>
        <p:nvSpPr>
          <p:cNvPr id="3" name="Text Placeholder 2">
            <a:extLst>
              <a:ext uri="{FF2B5EF4-FFF2-40B4-BE49-F238E27FC236}">
                <a16:creationId xmlns:a16="http://schemas.microsoft.com/office/drawing/2014/main" id="{A6BB2CBA-63F7-445F-96CF-45EE31AC6284}"/>
              </a:ext>
            </a:extLst>
          </p:cNvPr>
          <p:cNvSpPr>
            <a:spLocks noGrp="1"/>
          </p:cNvSpPr>
          <p:nvPr>
            <p:ph type="body" sz="half" idx="2"/>
          </p:nvPr>
        </p:nvSpPr>
        <p:spPr/>
        <p:txBody>
          <a:bodyPr/>
          <a:lstStyle/>
          <a:p>
            <a:r>
              <a:rPr lang="en-US" dirty="0"/>
              <a:t>When to use what</a:t>
            </a:r>
          </a:p>
        </p:txBody>
      </p:sp>
      <p:pic>
        <p:nvPicPr>
          <p:cNvPr id="5" name="Graphic 4" descr="Paint">
            <a:extLst>
              <a:ext uri="{FF2B5EF4-FFF2-40B4-BE49-F238E27FC236}">
                <a16:creationId xmlns:a16="http://schemas.microsoft.com/office/drawing/2014/main" id="{5B672A5A-632A-4F61-BDF3-04DE304D98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3172" y="2688336"/>
            <a:ext cx="3420300" cy="3420300"/>
          </a:xfrm>
          <a:prstGeom prst="rect">
            <a:avLst/>
          </a:prstGeom>
        </p:spPr>
      </p:pic>
    </p:spTree>
    <p:extLst>
      <p:ext uri="{BB962C8B-B14F-4D97-AF65-F5344CB8AC3E}">
        <p14:creationId xmlns:p14="http://schemas.microsoft.com/office/powerpoint/2010/main" val="15694049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7BBA-D1B3-4D6B-A756-739F902F1215}"/>
              </a:ext>
            </a:extLst>
          </p:cNvPr>
          <p:cNvSpPr>
            <a:spLocks noGrp="1"/>
          </p:cNvSpPr>
          <p:nvPr>
            <p:ph type="title"/>
          </p:nvPr>
        </p:nvSpPr>
        <p:spPr/>
        <p:txBody>
          <a:bodyPr/>
          <a:lstStyle/>
          <a:p>
            <a:r>
              <a:rPr lang="en-US" dirty="0"/>
              <a:t>Demo</a:t>
            </a:r>
          </a:p>
        </p:txBody>
      </p:sp>
      <p:sp>
        <p:nvSpPr>
          <p:cNvPr id="6" name="Text Placeholder 5">
            <a:extLst>
              <a:ext uri="{FF2B5EF4-FFF2-40B4-BE49-F238E27FC236}">
                <a16:creationId xmlns:a16="http://schemas.microsoft.com/office/drawing/2014/main" id="{331009DB-E3CE-4606-879B-23980AB83DD9}"/>
              </a:ext>
            </a:extLst>
          </p:cNvPr>
          <p:cNvSpPr>
            <a:spLocks noGrp="1"/>
          </p:cNvSpPr>
          <p:nvPr>
            <p:ph type="body" idx="1"/>
          </p:nvPr>
        </p:nvSpPr>
        <p:spPr/>
        <p:txBody>
          <a:bodyPr/>
          <a:lstStyle/>
          <a:p>
            <a:r>
              <a:rPr lang="en-US" dirty="0"/>
              <a:t>Column Formatting &amp; Column Formatter</a:t>
            </a:r>
          </a:p>
        </p:txBody>
      </p:sp>
    </p:spTree>
    <p:extLst>
      <p:ext uri="{BB962C8B-B14F-4D97-AF65-F5344CB8AC3E}">
        <p14:creationId xmlns:p14="http://schemas.microsoft.com/office/powerpoint/2010/main" val="205404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extLst>
              <p:ext uri="{D42A27DB-BD31-4B8C-83A1-F6EECF244321}">
                <p14:modId xmlns:p14="http://schemas.microsoft.com/office/powerpoint/2010/main" val="35713841"/>
              </p:ext>
            </p:extLst>
          </p:nvPr>
        </p:nvGraphicFramePr>
        <p:xfrm>
          <a:off x="303213" y="1214438"/>
          <a:ext cx="11585574" cy="101092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441873">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bl>
          </a:graphicData>
        </a:graphic>
      </p:graphicFrame>
    </p:spTree>
    <p:extLst>
      <p:ext uri="{BB962C8B-B14F-4D97-AF65-F5344CB8AC3E}">
        <p14:creationId xmlns:p14="http://schemas.microsoft.com/office/powerpoint/2010/main" val="656066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nvPr>
        </p:nvGraphicFramePr>
        <p:xfrm>
          <a:off x="303213" y="1214438"/>
          <a:ext cx="11585574" cy="138176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370840">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r h="370840">
                <a:tc>
                  <a:txBody>
                    <a:bodyPr/>
                    <a:lstStyle/>
                    <a:p>
                      <a:r>
                        <a:rPr lang="en-US" dirty="0"/>
                        <a:t>Action Links</a:t>
                      </a:r>
                    </a:p>
                  </a:txBody>
                  <a:tcPr/>
                </a:tc>
                <a:tc>
                  <a:txBody>
                    <a:bodyPr/>
                    <a:lstStyle/>
                    <a:p>
                      <a:r>
                        <a:rPr lang="en-US" dirty="0"/>
                        <a:t>Static links (no script)</a:t>
                      </a:r>
                    </a:p>
                  </a:txBody>
                  <a:tcPr/>
                </a:tc>
                <a:tc>
                  <a:txBody>
                    <a:bodyPr/>
                    <a:lstStyle/>
                    <a:p>
                      <a:r>
                        <a:rPr lang="en-US" b="1" dirty="0">
                          <a:solidFill>
                            <a:schemeClr val="bg1"/>
                          </a:solidFill>
                        </a:rPr>
                        <a:t>Any type of link</a:t>
                      </a:r>
                    </a:p>
                  </a:txBody>
                  <a:tcPr>
                    <a:solidFill>
                      <a:schemeClr val="accent6"/>
                    </a:solidFill>
                  </a:tcPr>
                </a:tc>
                <a:extLst>
                  <a:ext uri="{0D108BD9-81ED-4DB2-BD59-A6C34878D82A}">
                    <a16:rowId xmlns:a16="http://schemas.microsoft.com/office/drawing/2014/main" val="2301741013"/>
                  </a:ext>
                </a:extLst>
              </a:tr>
            </a:tbl>
          </a:graphicData>
        </a:graphic>
      </p:graphicFrame>
    </p:spTree>
    <p:extLst>
      <p:ext uri="{BB962C8B-B14F-4D97-AF65-F5344CB8AC3E}">
        <p14:creationId xmlns:p14="http://schemas.microsoft.com/office/powerpoint/2010/main" val="25676832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nvPr>
        </p:nvGraphicFramePr>
        <p:xfrm>
          <a:off x="303213" y="1214438"/>
          <a:ext cx="11585574" cy="202184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370840">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r h="370840">
                <a:tc>
                  <a:txBody>
                    <a:bodyPr/>
                    <a:lstStyle/>
                    <a:p>
                      <a:r>
                        <a:rPr lang="en-US" dirty="0"/>
                        <a:t>Action Links</a:t>
                      </a:r>
                    </a:p>
                  </a:txBody>
                  <a:tcPr/>
                </a:tc>
                <a:tc>
                  <a:txBody>
                    <a:bodyPr/>
                    <a:lstStyle/>
                    <a:p>
                      <a:r>
                        <a:rPr lang="en-US" dirty="0"/>
                        <a:t>Static links (no script)</a:t>
                      </a:r>
                    </a:p>
                  </a:txBody>
                  <a:tcPr/>
                </a:tc>
                <a:tc>
                  <a:txBody>
                    <a:bodyPr/>
                    <a:lstStyle/>
                    <a:p>
                      <a:r>
                        <a:rPr lang="en-US" b="1" dirty="0">
                          <a:solidFill>
                            <a:schemeClr val="bg1"/>
                          </a:solidFill>
                        </a:rPr>
                        <a:t>Any type of link</a:t>
                      </a:r>
                    </a:p>
                  </a:txBody>
                  <a:tcPr>
                    <a:solidFill>
                      <a:schemeClr val="accent6"/>
                    </a:solidFill>
                  </a:tcPr>
                </a:tc>
                <a:extLst>
                  <a:ext uri="{0D108BD9-81ED-4DB2-BD59-A6C34878D82A}">
                    <a16:rowId xmlns:a16="http://schemas.microsoft.com/office/drawing/2014/main" val="2301741013"/>
                  </a:ext>
                </a:extLst>
              </a:tr>
              <a:tr h="370840">
                <a:tc>
                  <a:txBody>
                    <a:bodyPr/>
                    <a:lstStyle/>
                    <a:p>
                      <a:r>
                        <a:rPr lang="en-US" dirty="0"/>
                        <a:t>Visualizations</a:t>
                      </a:r>
                    </a:p>
                  </a:txBody>
                  <a:tcPr/>
                </a:tc>
                <a:tc>
                  <a:txBody>
                    <a:bodyPr/>
                    <a:lstStyle/>
                    <a:p>
                      <a:r>
                        <a:rPr lang="en-US" dirty="0"/>
                        <a:t>Simple Visualizations (HTML &amp; Styles)</a:t>
                      </a:r>
                    </a:p>
                  </a:txBody>
                  <a:tcPr/>
                </a:tc>
                <a:tc>
                  <a:txBody>
                    <a:bodyPr/>
                    <a:lstStyle/>
                    <a:p>
                      <a:r>
                        <a:rPr lang="en-US" b="1" dirty="0">
                          <a:solidFill>
                            <a:schemeClr val="bg1"/>
                          </a:solidFill>
                        </a:rPr>
                        <a:t>Whatever!</a:t>
                      </a:r>
                    </a:p>
                  </a:txBody>
                  <a:tcPr>
                    <a:solidFill>
                      <a:schemeClr val="accent6"/>
                    </a:solidFill>
                  </a:tcPr>
                </a:tc>
                <a:extLst>
                  <a:ext uri="{0D108BD9-81ED-4DB2-BD59-A6C34878D82A}">
                    <a16:rowId xmlns:a16="http://schemas.microsoft.com/office/drawing/2014/main" val="3550060108"/>
                  </a:ext>
                </a:extLst>
              </a:tr>
            </a:tbl>
          </a:graphicData>
        </a:graphic>
      </p:graphicFrame>
    </p:spTree>
    <p:extLst>
      <p:ext uri="{BB962C8B-B14F-4D97-AF65-F5344CB8AC3E}">
        <p14:creationId xmlns:p14="http://schemas.microsoft.com/office/powerpoint/2010/main" val="3265422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nvPr>
        </p:nvGraphicFramePr>
        <p:xfrm>
          <a:off x="303213" y="1214438"/>
          <a:ext cx="11585574" cy="239268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370840">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r h="370840">
                <a:tc>
                  <a:txBody>
                    <a:bodyPr/>
                    <a:lstStyle/>
                    <a:p>
                      <a:r>
                        <a:rPr lang="en-US" dirty="0"/>
                        <a:t>Action Links</a:t>
                      </a:r>
                    </a:p>
                  </a:txBody>
                  <a:tcPr/>
                </a:tc>
                <a:tc>
                  <a:txBody>
                    <a:bodyPr/>
                    <a:lstStyle/>
                    <a:p>
                      <a:r>
                        <a:rPr lang="en-US" dirty="0"/>
                        <a:t>Static links (no script)</a:t>
                      </a:r>
                    </a:p>
                  </a:txBody>
                  <a:tcPr/>
                </a:tc>
                <a:tc>
                  <a:txBody>
                    <a:bodyPr/>
                    <a:lstStyle/>
                    <a:p>
                      <a:r>
                        <a:rPr lang="en-US" b="1" dirty="0">
                          <a:solidFill>
                            <a:schemeClr val="bg1"/>
                          </a:solidFill>
                        </a:rPr>
                        <a:t>Any type of link</a:t>
                      </a:r>
                    </a:p>
                  </a:txBody>
                  <a:tcPr>
                    <a:solidFill>
                      <a:schemeClr val="accent6"/>
                    </a:solidFill>
                  </a:tcPr>
                </a:tc>
                <a:extLst>
                  <a:ext uri="{0D108BD9-81ED-4DB2-BD59-A6C34878D82A}">
                    <a16:rowId xmlns:a16="http://schemas.microsoft.com/office/drawing/2014/main" val="2301741013"/>
                  </a:ext>
                </a:extLst>
              </a:tr>
              <a:tr h="370840">
                <a:tc>
                  <a:txBody>
                    <a:bodyPr/>
                    <a:lstStyle/>
                    <a:p>
                      <a:r>
                        <a:rPr lang="en-US" dirty="0"/>
                        <a:t>Visualizations</a:t>
                      </a:r>
                    </a:p>
                  </a:txBody>
                  <a:tcPr/>
                </a:tc>
                <a:tc>
                  <a:txBody>
                    <a:bodyPr/>
                    <a:lstStyle/>
                    <a:p>
                      <a:r>
                        <a:rPr lang="en-US" dirty="0"/>
                        <a:t>Simple Visualizations (HTML &amp; Styles)</a:t>
                      </a:r>
                    </a:p>
                  </a:txBody>
                  <a:tcPr/>
                </a:tc>
                <a:tc>
                  <a:txBody>
                    <a:bodyPr/>
                    <a:lstStyle/>
                    <a:p>
                      <a:r>
                        <a:rPr lang="en-US" b="1" dirty="0">
                          <a:solidFill>
                            <a:schemeClr val="bg1"/>
                          </a:solidFill>
                        </a:rPr>
                        <a:t>Whatever!</a:t>
                      </a:r>
                    </a:p>
                  </a:txBody>
                  <a:tcPr>
                    <a:solidFill>
                      <a:schemeClr val="accent6"/>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a:t>
                      </a:r>
                    </a:p>
                  </a:txBody>
                  <a:tcPr/>
                </a:tc>
                <a:tc>
                  <a:txBody>
                    <a:bodyPr/>
                    <a:lstStyle/>
                    <a:p>
                      <a:r>
                        <a:rPr lang="en-US" b="1" dirty="0">
                          <a:solidFill>
                            <a:schemeClr val="bg1"/>
                          </a:solidFill>
                        </a:rPr>
                        <a:t>Full context!</a:t>
                      </a:r>
                    </a:p>
                  </a:txBody>
                  <a:tcPr>
                    <a:solidFill>
                      <a:schemeClr val="accent6"/>
                    </a:solidFill>
                  </a:tcPr>
                </a:tc>
                <a:extLst>
                  <a:ext uri="{0D108BD9-81ED-4DB2-BD59-A6C34878D82A}">
                    <a16:rowId xmlns:a16="http://schemas.microsoft.com/office/drawing/2014/main" val="2255574889"/>
                  </a:ext>
                </a:extLst>
              </a:tr>
            </a:tbl>
          </a:graphicData>
        </a:graphic>
      </p:graphicFrame>
    </p:spTree>
    <p:extLst>
      <p:ext uri="{BB962C8B-B14F-4D97-AF65-F5344CB8AC3E}">
        <p14:creationId xmlns:p14="http://schemas.microsoft.com/office/powerpoint/2010/main" val="1165313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nvPr>
        </p:nvGraphicFramePr>
        <p:xfrm>
          <a:off x="303213" y="1214438"/>
          <a:ext cx="11585574" cy="350520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370840">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r h="370840">
                <a:tc>
                  <a:txBody>
                    <a:bodyPr/>
                    <a:lstStyle/>
                    <a:p>
                      <a:r>
                        <a:rPr lang="en-US" dirty="0"/>
                        <a:t>Action Links</a:t>
                      </a:r>
                    </a:p>
                  </a:txBody>
                  <a:tcPr/>
                </a:tc>
                <a:tc>
                  <a:txBody>
                    <a:bodyPr/>
                    <a:lstStyle/>
                    <a:p>
                      <a:r>
                        <a:rPr lang="en-US" dirty="0"/>
                        <a:t>Static links (no script)</a:t>
                      </a:r>
                    </a:p>
                  </a:txBody>
                  <a:tcPr/>
                </a:tc>
                <a:tc>
                  <a:txBody>
                    <a:bodyPr/>
                    <a:lstStyle/>
                    <a:p>
                      <a:r>
                        <a:rPr lang="en-US" b="1" dirty="0">
                          <a:solidFill>
                            <a:schemeClr val="bg1"/>
                          </a:solidFill>
                        </a:rPr>
                        <a:t>Any type of link</a:t>
                      </a:r>
                    </a:p>
                  </a:txBody>
                  <a:tcPr>
                    <a:solidFill>
                      <a:schemeClr val="accent6"/>
                    </a:solidFill>
                  </a:tcPr>
                </a:tc>
                <a:extLst>
                  <a:ext uri="{0D108BD9-81ED-4DB2-BD59-A6C34878D82A}">
                    <a16:rowId xmlns:a16="http://schemas.microsoft.com/office/drawing/2014/main" val="2301741013"/>
                  </a:ext>
                </a:extLst>
              </a:tr>
              <a:tr h="370840">
                <a:tc>
                  <a:txBody>
                    <a:bodyPr/>
                    <a:lstStyle/>
                    <a:p>
                      <a:r>
                        <a:rPr lang="en-US" dirty="0"/>
                        <a:t>Visualizations</a:t>
                      </a:r>
                    </a:p>
                  </a:txBody>
                  <a:tcPr/>
                </a:tc>
                <a:tc>
                  <a:txBody>
                    <a:bodyPr/>
                    <a:lstStyle/>
                    <a:p>
                      <a:r>
                        <a:rPr lang="en-US" dirty="0"/>
                        <a:t>Simple Visualizations (HTML &amp; Styles)</a:t>
                      </a:r>
                    </a:p>
                  </a:txBody>
                  <a:tcPr/>
                </a:tc>
                <a:tc>
                  <a:txBody>
                    <a:bodyPr/>
                    <a:lstStyle/>
                    <a:p>
                      <a:r>
                        <a:rPr lang="en-US" b="1" dirty="0">
                          <a:solidFill>
                            <a:schemeClr val="bg1"/>
                          </a:solidFill>
                        </a:rPr>
                        <a:t>Whatever!</a:t>
                      </a:r>
                    </a:p>
                  </a:txBody>
                  <a:tcPr>
                    <a:solidFill>
                      <a:schemeClr val="accent6"/>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a:t>
                      </a:r>
                    </a:p>
                  </a:txBody>
                  <a:tcPr/>
                </a:tc>
                <a:tc>
                  <a:txBody>
                    <a:bodyPr/>
                    <a:lstStyle/>
                    <a:p>
                      <a:r>
                        <a:rPr lang="en-US" b="1" dirty="0">
                          <a:solidFill>
                            <a:schemeClr val="bg1"/>
                          </a:solidFill>
                        </a:rPr>
                        <a:t>Full context!</a:t>
                      </a:r>
                    </a:p>
                  </a:txBody>
                  <a:tcPr>
                    <a:solidFill>
                      <a:schemeClr val="accent6"/>
                    </a:solidFill>
                  </a:tcPr>
                </a:tc>
                <a:extLst>
                  <a:ext uri="{0D108BD9-81ED-4DB2-BD59-A6C34878D82A}">
                    <a16:rowId xmlns:a16="http://schemas.microsoft.com/office/drawing/2014/main" val="2255574889"/>
                  </a:ext>
                </a:extLst>
              </a:tr>
              <a:tr h="370840">
                <a:tc>
                  <a:txBody>
                    <a:bodyPr/>
                    <a:lstStyle/>
                    <a:p>
                      <a:r>
                        <a:rPr lang="en-US" dirty="0"/>
                        <a:t>JS Libraries</a:t>
                      </a:r>
                    </a:p>
                  </a:txBody>
                  <a:tcPr/>
                </a:tc>
                <a:tc>
                  <a:txBody>
                    <a:bodyPr/>
                    <a:lstStyle/>
                    <a:p>
                      <a:r>
                        <a:rPr lang="en-US" dirty="0"/>
                        <a:t>Nope</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761100274"/>
                  </a:ext>
                </a:extLst>
              </a:tr>
              <a:tr h="370840">
                <a:tc>
                  <a:txBody>
                    <a:bodyPr/>
                    <a:lstStyle/>
                    <a:p>
                      <a:r>
                        <a:rPr lang="en-US" dirty="0"/>
                        <a:t>Interactivity</a:t>
                      </a:r>
                    </a:p>
                  </a:txBody>
                  <a:tcPr/>
                </a:tc>
                <a:tc>
                  <a:txBody>
                    <a:bodyPr/>
                    <a:lstStyle/>
                    <a:p>
                      <a:r>
                        <a:rPr lang="en-US" dirty="0"/>
                        <a:t>Nope (not even hover)</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1346348565"/>
                  </a:ext>
                </a:extLst>
              </a:tr>
            </a:tbl>
          </a:graphicData>
        </a:graphic>
      </p:graphicFrame>
    </p:spTree>
    <p:extLst>
      <p:ext uri="{BB962C8B-B14F-4D97-AF65-F5344CB8AC3E}">
        <p14:creationId xmlns:p14="http://schemas.microsoft.com/office/powerpoint/2010/main" val="571350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CD1D7-BECE-4189-B24E-3593E497D81B}"/>
              </a:ext>
            </a:extLst>
          </p:cNvPr>
          <p:cNvSpPr>
            <a:spLocks noGrp="1"/>
          </p:cNvSpPr>
          <p:nvPr>
            <p:ph type="title"/>
          </p:nvPr>
        </p:nvSpPr>
        <p:spPr/>
        <p:txBody>
          <a:bodyPr/>
          <a:lstStyle/>
          <a:p>
            <a:r>
              <a:rPr lang="en-US" dirty="0"/>
              <a:t>Column Formatting vs Field Customizer</a:t>
            </a:r>
          </a:p>
        </p:txBody>
      </p:sp>
      <p:graphicFrame>
        <p:nvGraphicFramePr>
          <p:cNvPr id="6" name="Content Placeholder 5">
            <a:extLst>
              <a:ext uri="{FF2B5EF4-FFF2-40B4-BE49-F238E27FC236}">
                <a16:creationId xmlns:a16="http://schemas.microsoft.com/office/drawing/2014/main" id="{6777C2F6-E35E-4944-B295-62F8A2CBACB3}"/>
              </a:ext>
            </a:extLst>
          </p:cNvPr>
          <p:cNvGraphicFramePr>
            <a:graphicFrameLocks noGrp="1"/>
          </p:cNvGraphicFramePr>
          <p:nvPr>
            <p:ph idx="1"/>
          </p:nvPr>
        </p:nvGraphicFramePr>
        <p:xfrm>
          <a:off x="303213" y="1214438"/>
          <a:ext cx="11585574" cy="4246880"/>
        </p:xfrm>
        <a:graphic>
          <a:graphicData uri="http://schemas.openxmlformats.org/drawingml/2006/table">
            <a:tbl>
              <a:tblPr firstRow="1" bandRow="1">
                <a:tableStyleId>{073A0DAA-6AF3-43AB-8588-CEC1D06C72B9}</a:tableStyleId>
              </a:tblPr>
              <a:tblGrid>
                <a:gridCol w="3861858">
                  <a:extLst>
                    <a:ext uri="{9D8B030D-6E8A-4147-A177-3AD203B41FA5}">
                      <a16:colId xmlns:a16="http://schemas.microsoft.com/office/drawing/2014/main" val="2655996442"/>
                    </a:ext>
                  </a:extLst>
                </a:gridCol>
                <a:gridCol w="3861858">
                  <a:extLst>
                    <a:ext uri="{9D8B030D-6E8A-4147-A177-3AD203B41FA5}">
                      <a16:colId xmlns:a16="http://schemas.microsoft.com/office/drawing/2014/main" val="3205327197"/>
                    </a:ext>
                  </a:extLst>
                </a:gridCol>
                <a:gridCol w="3861858">
                  <a:extLst>
                    <a:ext uri="{9D8B030D-6E8A-4147-A177-3AD203B41FA5}">
                      <a16:colId xmlns:a16="http://schemas.microsoft.com/office/drawing/2014/main" val="4113622885"/>
                    </a:ext>
                  </a:extLst>
                </a:gridCol>
              </a:tblGrid>
              <a:tr h="370840">
                <a:tc>
                  <a:txBody>
                    <a:bodyPr/>
                    <a:lstStyle/>
                    <a:p>
                      <a:r>
                        <a:rPr lang="en-US" dirty="0"/>
                        <a:t>Customization</a:t>
                      </a:r>
                    </a:p>
                  </a:txBody>
                  <a:tcPr/>
                </a:tc>
                <a:tc>
                  <a:txBody>
                    <a:bodyPr/>
                    <a:lstStyle/>
                    <a:p>
                      <a:r>
                        <a:rPr lang="en-US" dirty="0"/>
                        <a:t>Column Formatting</a:t>
                      </a:r>
                    </a:p>
                  </a:txBody>
                  <a:tcPr/>
                </a:tc>
                <a:tc>
                  <a:txBody>
                    <a:bodyPr/>
                    <a:lstStyle/>
                    <a:p>
                      <a:r>
                        <a:rPr lang="en-US" dirty="0"/>
                        <a:t>Field Customizer</a:t>
                      </a:r>
                    </a:p>
                  </a:txBody>
                  <a:tcPr/>
                </a:tc>
                <a:extLst>
                  <a:ext uri="{0D108BD9-81ED-4DB2-BD59-A6C34878D82A}">
                    <a16:rowId xmlns:a16="http://schemas.microsoft.com/office/drawing/2014/main" val="2886604542"/>
                  </a:ext>
                </a:extLst>
              </a:tr>
              <a:tr h="370840">
                <a:tc>
                  <a:txBody>
                    <a:bodyPr/>
                    <a:lstStyle/>
                    <a:p>
                      <a:r>
                        <a:rPr lang="en-US" dirty="0"/>
                        <a:t>Conditional Formatting based on item values</a:t>
                      </a:r>
                    </a:p>
                  </a:txBody>
                  <a:tcPr/>
                </a:tc>
                <a:tc>
                  <a:txBody>
                    <a:bodyPr/>
                    <a:lstStyle/>
                    <a:p>
                      <a:r>
                        <a:rPr lang="en-US" b="1" dirty="0">
                          <a:solidFill>
                            <a:schemeClr val="bg1"/>
                          </a:solidFill>
                        </a:rPr>
                        <a:t>Supported</a:t>
                      </a:r>
                    </a:p>
                  </a:txBody>
                  <a:tcPr>
                    <a:solidFill>
                      <a:schemeClr val="accent6"/>
                    </a:solidFill>
                  </a:tcPr>
                </a:tc>
                <a:tc>
                  <a:txBody>
                    <a:bodyPr/>
                    <a:lstStyle/>
                    <a:p>
                      <a:r>
                        <a:rPr lang="en-US" dirty="0"/>
                        <a:t>Supported</a:t>
                      </a:r>
                    </a:p>
                  </a:txBody>
                  <a:tcPr/>
                </a:tc>
                <a:extLst>
                  <a:ext uri="{0D108BD9-81ED-4DB2-BD59-A6C34878D82A}">
                    <a16:rowId xmlns:a16="http://schemas.microsoft.com/office/drawing/2014/main" val="455029324"/>
                  </a:ext>
                </a:extLst>
              </a:tr>
              <a:tr h="370840">
                <a:tc>
                  <a:txBody>
                    <a:bodyPr/>
                    <a:lstStyle/>
                    <a:p>
                      <a:r>
                        <a:rPr lang="en-US" dirty="0"/>
                        <a:t>Action Links</a:t>
                      </a:r>
                    </a:p>
                  </a:txBody>
                  <a:tcPr/>
                </a:tc>
                <a:tc>
                  <a:txBody>
                    <a:bodyPr/>
                    <a:lstStyle/>
                    <a:p>
                      <a:r>
                        <a:rPr lang="en-US" dirty="0"/>
                        <a:t>Static links (no script)</a:t>
                      </a:r>
                    </a:p>
                  </a:txBody>
                  <a:tcPr/>
                </a:tc>
                <a:tc>
                  <a:txBody>
                    <a:bodyPr/>
                    <a:lstStyle/>
                    <a:p>
                      <a:r>
                        <a:rPr lang="en-US" b="1" dirty="0">
                          <a:solidFill>
                            <a:schemeClr val="bg1"/>
                          </a:solidFill>
                        </a:rPr>
                        <a:t>Any type of link</a:t>
                      </a:r>
                    </a:p>
                  </a:txBody>
                  <a:tcPr>
                    <a:solidFill>
                      <a:schemeClr val="accent6"/>
                    </a:solidFill>
                  </a:tcPr>
                </a:tc>
                <a:extLst>
                  <a:ext uri="{0D108BD9-81ED-4DB2-BD59-A6C34878D82A}">
                    <a16:rowId xmlns:a16="http://schemas.microsoft.com/office/drawing/2014/main" val="2301741013"/>
                  </a:ext>
                </a:extLst>
              </a:tr>
              <a:tr h="370840">
                <a:tc>
                  <a:txBody>
                    <a:bodyPr/>
                    <a:lstStyle/>
                    <a:p>
                      <a:r>
                        <a:rPr lang="en-US" dirty="0"/>
                        <a:t>Visualizations</a:t>
                      </a:r>
                    </a:p>
                  </a:txBody>
                  <a:tcPr/>
                </a:tc>
                <a:tc>
                  <a:txBody>
                    <a:bodyPr/>
                    <a:lstStyle/>
                    <a:p>
                      <a:r>
                        <a:rPr lang="en-US" dirty="0"/>
                        <a:t>Simple Visualizations (HTML &amp; Styles)</a:t>
                      </a:r>
                    </a:p>
                  </a:txBody>
                  <a:tcPr/>
                </a:tc>
                <a:tc>
                  <a:txBody>
                    <a:bodyPr/>
                    <a:lstStyle/>
                    <a:p>
                      <a:r>
                        <a:rPr lang="en-US" b="1" dirty="0">
                          <a:solidFill>
                            <a:schemeClr val="bg1"/>
                          </a:solidFill>
                        </a:rPr>
                        <a:t>Whatever!</a:t>
                      </a:r>
                    </a:p>
                  </a:txBody>
                  <a:tcPr>
                    <a:solidFill>
                      <a:schemeClr val="accent6"/>
                    </a:solidFill>
                  </a:tcPr>
                </a:tc>
                <a:extLst>
                  <a:ext uri="{0D108BD9-81ED-4DB2-BD59-A6C34878D82A}">
                    <a16:rowId xmlns:a16="http://schemas.microsoft.com/office/drawing/2014/main" val="3550060108"/>
                  </a:ext>
                </a:extLst>
              </a:tr>
              <a:tr h="370840">
                <a:tc>
                  <a:txBody>
                    <a:bodyPr/>
                    <a:lstStyle/>
                    <a:p>
                      <a:r>
                        <a:rPr lang="en-US" dirty="0"/>
                        <a:t>Page Context</a:t>
                      </a:r>
                    </a:p>
                  </a:txBody>
                  <a:tcPr/>
                </a:tc>
                <a:tc>
                  <a:txBody>
                    <a:bodyPr/>
                    <a:lstStyle/>
                    <a:p>
                      <a:r>
                        <a:rPr lang="en-US" dirty="0"/>
                        <a:t>@now, @me</a:t>
                      </a:r>
                    </a:p>
                  </a:txBody>
                  <a:tcPr/>
                </a:tc>
                <a:tc>
                  <a:txBody>
                    <a:bodyPr/>
                    <a:lstStyle/>
                    <a:p>
                      <a:r>
                        <a:rPr lang="en-US" b="1" dirty="0">
                          <a:solidFill>
                            <a:schemeClr val="bg1"/>
                          </a:solidFill>
                        </a:rPr>
                        <a:t>Full context!</a:t>
                      </a:r>
                    </a:p>
                  </a:txBody>
                  <a:tcPr>
                    <a:solidFill>
                      <a:schemeClr val="accent6"/>
                    </a:solidFill>
                  </a:tcPr>
                </a:tc>
                <a:extLst>
                  <a:ext uri="{0D108BD9-81ED-4DB2-BD59-A6C34878D82A}">
                    <a16:rowId xmlns:a16="http://schemas.microsoft.com/office/drawing/2014/main" val="2255574889"/>
                  </a:ext>
                </a:extLst>
              </a:tr>
              <a:tr h="370840">
                <a:tc>
                  <a:txBody>
                    <a:bodyPr/>
                    <a:lstStyle/>
                    <a:p>
                      <a:r>
                        <a:rPr lang="en-US" dirty="0"/>
                        <a:t>JS Libraries</a:t>
                      </a:r>
                    </a:p>
                  </a:txBody>
                  <a:tcPr/>
                </a:tc>
                <a:tc>
                  <a:txBody>
                    <a:bodyPr/>
                    <a:lstStyle/>
                    <a:p>
                      <a:r>
                        <a:rPr lang="en-US" dirty="0"/>
                        <a:t>Nope</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3041275126"/>
                  </a:ext>
                </a:extLst>
              </a:tr>
              <a:tr h="370840">
                <a:tc>
                  <a:txBody>
                    <a:bodyPr/>
                    <a:lstStyle/>
                    <a:p>
                      <a:r>
                        <a:rPr lang="en-US" dirty="0"/>
                        <a:t>Custom CSS Classes</a:t>
                      </a:r>
                    </a:p>
                  </a:txBody>
                  <a:tcPr/>
                </a:tc>
                <a:tc>
                  <a:txBody>
                    <a:bodyPr/>
                    <a:lstStyle/>
                    <a:p>
                      <a:r>
                        <a:rPr lang="en-US" dirty="0"/>
                        <a:t>Nope, limited subset &amp; inline styles</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761100274"/>
                  </a:ext>
                </a:extLst>
              </a:tr>
              <a:tr h="370840">
                <a:tc>
                  <a:txBody>
                    <a:bodyPr/>
                    <a:lstStyle/>
                    <a:p>
                      <a:r>
                        <a:rPr lang="en-US" dirty="0"/>
                        <a:t>Interactivity</a:t>
                      </a:r>
                    </a:p>
                  </a:txBody>
                  <a:tcPr/>
                </a:tc>
                <a:tc>
                  <a:txBody>
                    <a:bodyPr/>
                    <a:lstStyle/>
                    <a:p>
                      <a:r>
                        <a:rPr lang="en-US" dirty="0"/>
                        <a:t>Nope (not even hover)</a:t>
                      </a:r>
                    </a:p>
                  </a:txBody>
                  <a:tcPr/>
                </a:tc>
                <a:tc>
                  <a:txBody>
                    <a:bodyPr/>
                    <a:lstStyle/>
                    <a:p>
                      <a:r>
                        <a:rPr lang="en-US" b="1" dirty="0">
                          <a:solidFill>
                            <a:schemeClr val="bg1"/>
                          </a:solidFill>
                        </a:rPr>
                        <a:t>Go for it!</a:t>
                      </a:r>
                    </a:p>
                  </a:txBody>
                  <a:tcPr>
                    <a:solidFill>
                      <a:schemeClr val="accent6"/>
                    </a:solidFill>
                  </a:tcPr>
                </a:tc>
                <a:extLst>
                  <a:ext uri="{0D108BD9-81ED-4DB2-BD59-A6C34878D82A}">
                    <a16:rowId xmlns:a16="http://schemas.microsoft.com/office/drawing/2014/main" val="1346348565"/>
                  </a:ext>
                </a:extLst>
              </a:tr>
              <a:tr h="370840">
                <a:tc>
                  <a:txBody>
                    <a:bodyPr/>
                    <a:lstStyle/>
                    <a:p>
                      <a:r>
                        <a:rPr lang="en-US" dirty="0"/>
                        <a:t>Developer Required</a:t>
                      </a:r>
                    </a:p>
                  </a:txBody>
                  <a:tcPr/>
                </a:tc>
                <a:tc>
                  <a:txBody>
                    <a:bodyPr/>
                    <a:lstStyle/>
                    <a:p>
                      <a:r>
                        <a:rPr lang="en-US" b="1" dirty="0">
                          <a:ln>
                            <a:noFill/>
                          </a:ln>
                          <a:solidFill>
                            <a:schemeClr val="bg1"/>
                          </a:solidFill>
                        </a:rPr>
                        <a:t>“No”</a:t>
                      </a:r>
                    </a:p>
                  </a:txBody>
                  <a:tcPr>
                    <a:solidFill>
                      <a:schemeClr val="accent6"/>
                    </a:solidFill>
                  </a:tcPr>
                </a:tc>
                <a:tc>
                  <a:txBody>
                    <a:bodyPr/>
                    <a:lstStyle/>
                    <a:p>
                      <a:r>
                        <a:rPr lang="en-US" dirty="0"/>
                        <a:t>Yes</a:t>
                      </a:r>
                    </a:p>
                  </a:txBody>
                  <a:tcPr/>
                </a:tc>
                <a:extLst>
                  <a:ext uri="{0D108BD9-81ED-4DB2-BD59-A6C34878D82A}">
                    <a16:rowId xmlns:a16="http://schemas.microsoft.com/office/drawing/2014/main" val="702946467"/>
                  </a:ext>
                </a:extLst>
              </a:tr>
              <a:tr h="370840">
                <a:tc>
                  <a:txBody>
                    <a:bodyPr/>
                    <a:lstStyle/>
                    <a:p>
                      <a:r>
                        <a:rPr lang="en-US" dirty="0"/>
                        <a:t>Solution Deployment</a:t>
                      </a:r>
                    </a:p>
                  </a:txBody>
                  <a:tcPr/>
                </a:tc>
                <a:tc>
                  <a:txBody>
                    <a:bodyPr/>
                    <a:lstStyle/>
                    <a:p>
                      <a:r>
                        <a:rPr lang="en-US" b="1" dirty="0">
                          <a:ln>
                            <a:noFill/>
                          </a:ln>
                          <a:solidFill>
                            <a:schemeClr val="bg1"/>
                          </a:solidFill>
                        </a:rPr>
                        <a:t>Not needed</a:t>
                      </a:r>
                    </a:p>
                  </a:txBody>
                  <a:tcPr>
                    <a:solidFill>
                      <a:schemeClr val="accent6"/>
                    </a:solidFill>
                  </a:tcPr>
                </a:tc>
                <a:tc>
                  <a:txBody>
                    <a:bodyPr/>
                    <a:lstStyle/>
                    <a:p>
                      <a:r>
                        <a:rPr lang="en-US" dirty="0"/>
                        <a:t>Required</a:t>
                      </a:r>
                    </a:p>
                  </a:txBody>
                  <a:tcPr/>
                </a:tc>
                <a:extLst>
                  <a:ext uri="{0D108BD9-81ED-4DB2-BD59-A6C34878D82A}">
                    <a16:rowId xmlns:a16="http://schemas.microsoft.com/office/drawing/2014/main" val="2416876570"/>
                  </a:ext>
                </a:extLst>
              </a:tr>
            </a:tbl>
          </a:graphicData>
        </a:graphic>
      </p:graphicFrame>
      <p:sp>
        <p:nvSpPr>
          <p:cNvPr id="7" name="TextBox 6">
            <a:extLst>
              <a:ext uri="{FF2B5EF4-FFF2-40B4-BE49-F238E27FC236}">
                <a16:creationId xmlns:a16="http://schemas.microsoft.com/office/drawing/2014/main" id="{4999038E-A88F-4FEE-8D0A-F7D0A4E2BA22}"/>
              </a:ext>
            </a:extLst>
          </p:cNvPr>
          <p:cNvSpPr txBox="1"/>
          <p:nvPr/>
        </p:nvSpPr>
        <p:spPr>
          <a:xfrm>
            <a:off x="302894" y="5660136"/>
            <a:ext cx="11585574" cy="461665"/>
          </a:xfrm>
          <a:prstGeom prst="rect">
            <a:avLst/>
          </a:prstGeom>
          <a:noFill/>
        </p:spPr>
        <p:txBody>
          <a:bodyPr wrap="square" rtlCol="0">
            <a:spAutoFit/>
          </a:bodyPr>
          <a:lstStyle/>
          <a:p>
            <a:pPr algn="ctr"/>
            <a:r>
              <a:rPr lang="en-US" sz="2400" dirty="0">
                <a:solidFill>
                  <a:schemeClr val="accent1">
                    <a:lumMod val="75000"/>
                  </a:schemeClr>
                </a:solidFill>
                <a:latin typeface="+mj-lt"/>
              </a:rPr>
              <a:t>Use Column Formatting whenever possible, but know it’s limits</a:t>
            </a:r>
          </a:p>
        </p:txBody>
      </p:sp>
    </p:spTree>
    <p:extLst>
      <p:ext uri="{BB962C8B-B14F-4D97-AF65-F5344CB8AC3E}">
        <p14:creationId xmlns:p14="http://schemas.microsoft.com/office/powerpoint/2010/main" val="2568304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BC1C6-9B91-4591-B7A1-6D744622DE4A}"/>
              </a:ext>
            </a:extLst>
          </p:cNvPr>
          <p:cNvSpPr>
            <a:spLocks noGrp="1"/>
          </p:cNvSpPr>
          <p:nvPr>
            <p:ph type="title"/>
          </p:nvPr>
        </p:nvSpPr>
        <p:spPr/>
        <p:txBody>
          <a:bodyPr/>
          <a:lstStyle/>
          <a:p>
            <a:r>
              <a:rPr lang="en-US" dirty="0"/>
              <a:t>SharePoint</a:t>
            </a:r>
            <a:br>
              <a:rPr lang="en-US" dirty="0"/>
            </a:br>
            <a:r>
              <a:rPr lang="en-US" dirty="0"/>
              <a:t>Patterns &amp; Practices</a:t>
            </a:r>
          </a:p>
        </p:txBody>
      </p:sp>
      <p:sp>
        <p:nvSpPr>
          <p:cNvPr id="5" name="Text Placeholder 4">
            <a:extLst>
              <a:ext uri="{FF2B5EF4-FFF2-40B4-BE49-F238E27FC236}">
                <a16:creationId xmlns:a16="http://schemas.microsoft.com/office/drawing/2014/main" id="{D07054EC-8FCF-4680-85B9-1E35089DFC40}"/>
              </a:ext>
            </a:extLst>
          </p:cNvPr>
          <p:cNvSpPr>
            <a:spLocks noGrp="1"/>
          </p:cNvSpPr>
          <p:nvPr>
            <p:ph type="body" sz="half" idx="2"/>
          </p:nvPr>
        </p:nvSpPr>
        <p:spPr/>
        <p:txBody>
          <a:bodyPr/>
          <a:lstStyle/>
          <a:p>
            <a:r>
              <a:rPr lang="en-US" dirty="0"/>
              <a:t>Learn. Reuse. Share.</a:t>
            </a:r>
          </a:p>
        </p:txBody>
      </p:sp>
      <p:pic>
        <p:nvPicPr>
          <p:cNvPr id="3" name="Graphic 2">
            <a:extLst>
              <a:ext uri="{FF2B5EF4-FFF2-40B4-BE49-F238E27FC236}">
                <a16:creationId xmlns:a16="http://schemas.microsoft.com/office/drawing/2014/main" id="{315BAF99-2EE5-4FDE-A14B-3871509DB3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45759" y="1776640"/>
            <a:ext cx="1822872" cy="4262936"/>
          </a:xfrm>
          <a:prstGeom prst="rect">
            <a:avLst/>
          </a:prstGeom>
        </p:spPr>
      </p:pic>
    </p:spTree>
    <p:extLst>
      <p:ext uri="{BB962C8B-B14F-4D97-AF65-F5344CB8AC3E}">
        <p14:creationId xmlns:p14="http://schemas.microsoft.com/office/powerpoint/2010/main" val="9009026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A6BF022-02FE-4615-9496-1F66A220E249}"/>
              </a:ext>
            </a:extLst>
          </p:cNvPr>
          <p:cNvSpPr>
            <a:spLocks noGrp="1"/>
          </p:cNvSpPr>
          <p:nvPr>
            <p:ph sz="half" idx="1"/>
          </p:nvPr>
        </p:nvSpPr>
        <p:spPr>
          <a:xfrm>
            <a:off x="302895" y="541411"/>
            <a:ext cx="5181600" cy="4654593"/>
          </a:xfrm>
        </p:spPr>
        <p:txBody>
          <a:bodyPr>
            <a:normAutofit fontScale="92500"/>
          </a:bodyPr>
          <a:lstStyle/>
          <a:p>
            <a:pPr marL="0" indent="0" algn="ctr">
              <a:buNone/>
            </a:pPr>
            <a:r>
              <a:rPr lang="en-US" sz="3600" dirty="0">
                <a:latin typeface="+mj-lt"/>
              </a:rPr>
              <a:t>“The SharePoint Patterns and Practices (PnP) is an open source initiative coordinated by SharePoint engineering”</a:t>
            </a:r>
          </a:p>
        </p:txBody>
      </p:sp>
      <p:sp>
        <p:nvSpPr>
          <p:cNvPr id="6" name="Content Placeholder 5">
            <a:extLst>
              <a:ext uri="{FF2B5EF4-FFF2-40B4-BE49-F238E27FC236}">
                <a16:creationId xmlns:a16="http://schemas.microsoft.com/office/drawing/2014/main" id="{B5F4507E-87BC-4F64-A5B3-A72200A36C99}"/>
              </a:ext>
            </a:extLst>
          </p:cNvPr>
          <p:cNvSpPr>
            <a:spLocks noGrp="1"/>
          </p:cNvSpPr>
          <p:nvPr>
            <p:ph sz="half" idx="2"/>
          </p:nvPr>
        </p:nvSpPr>
        <p:spPr>
          <a:xfrm>
            <a:off x="6707507" y="1022098"/>
            <a:ext cx="5279671" cy="4687590"/>
          </a:xfrm>
        </p:spPr>
        <p:txBody>
          <a:bodyPr>
            <a:normAutofit fontScale="92500"/>
          </a:bodyPr>
          <a:lstStyle/>
          <a:p>
            <a:r>
              <a:rPr lang="en-US" dirty="0"/>
              <a:t>Libraries</a:t>
            </a:r>
          </a:p>
          <a:p>
            <a:r>
              <a:rPr lang="en-US" dirty="0"/>
              <a:t>Reusable Components</a:t>
            </a:r>
          </a:p>
          <a:p>
            <a:r>
              <a:rPr lang="en-US" dirty="0"/>
              <a:t>Tutorials</a:t>
            </a:r>
          </a:p>
          <a:p>
            <a:r>
              <a:rPr lang="en-US" dirty="0"/>
              <a:t>Videos</a:t>
            </a:r>
          </a:p>
          <a:p>
            <a:r>
              <a:rPr lang="en-US" dirty="0"/>
              <a:t>Samples</a:t>
            </a:r>
          </a:p>
          <a:p>
            <a:r>
              <a:rPr lang="en-US" dirty="0"/>
              <a:t>Documentation</a:t>
            </a:r>
          </a:p>
          <a:p>
            <a:r>
              <a:rPr lang="en-US" dirty="0"/>
              <a:t>Tools</a:t>
            </a:r>
          </a:p>
        </p:txBody>
      </p:sp>
      <p:pic>
        <p:nvPicPr>
          <p:cNvPr id="8194" name="Picture 2" descr="Vesa Juvonen - Senior Program Manager, Microsoft">
            <a:extLst>
              <a:ext uri="{FF2B5EF4-FFF2-40B4-BE49-F238E27FC236}">
                <a16:creationId xmlns:a16="http://schemas.microsoft.com/office/drawing/2014/main" id="{43C1C5FD-8E1D-4818-8FF2-EF5459B11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409" y="32194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ert Jansen - Service Engineer, Microsoft">
            <a:extLst>
              <a:ext uri="{FF2B5EF4-FFF2-40B4-BE49-F238E27FC236}">
                <a16:creationId xmlns:a16="http://schemas.microsoft.com/office/drawing/2014/main" id="{DAB952D8-EB97-46C5-9DD7-F890D55BF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8909" y="32194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rwin van Hunen - The Father, Rencore">
            <a:extLst>
              <a:ext uri="{FF2B5EF4-FFF2-40B4-BE49-F238E27FC236}">
                <a16:creationId xmlns:a16="http://schemas.microsoft.com/office/drawing/2014/main" id="{BCF75839-325E-4517-94F5-685BDF7BE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5001" y="3222042"/>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Paolo Pialorsi - Senior Consultant, PiaSys.com">
            <a:extLst>
              <a:ext uri="{FF2B5EF4-FFF2-40B4-BE49-F238E27FC236}">
                <a16:creationId xmlns:a16="http://schemas.microsoft.com/office/drawing/2014/main" id="{04913672-DC70-4C5C-B0F4-AE1BE17A9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409" y="45529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_Product Owner – Customization Quality, Rencore">
            <a:extLst>
              <a:ext uri="{FF2B5EF4-FFF2-40B4-BE49-F238E27FC236}">
                <a16:creationId xmlns:a16="http://schemas.microsoft.com/office/drawing/2014/main" id="{16289CF9-0F05-4B7D-AB7D-87FBB10B9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8909" y="4552950"/>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Patrick Rodgers - Senior Program Manager, Microsoft">
            <a:extLst>
              <a:ext uri="{FF2B5EF4-FFF2-40B4-BE49-F238E27FC236}">
                <a16:creationId xmlns:a16="http://schemas.microsoft.com/office/drawing/2014/main" id="{06457974-5CF8-42B7-888A-4828B11606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5000" y="4552950"/>
            <a:ext cx="1330909" cy="133090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CD5DCE-F8B9-4104-8ABD-3664B773B69E}"/>
              </a:ext>
            </a:extLst>
          </p:cNvPr>
          <p:cNvSpPr txBox="1"/>
          <p:nvPr/>
        </p:nvSpPr>
        <p:spPr>
          <a:xfrm>
            <a:off x="825409" y="5883858"/>
            <a:ext cx="4000500" cy="3101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62626"/>
                </a:solidFill>
                <a:effectLst/>
                <a:uLnTx/>
                <a:uFillTx/>
                <a:latin typeface="Segoe UI"/>
                <a:ea typeface="+mn-ea"/>
                <a:cs typeface="+mn-cs"/>
              </a:rPr>
              <a:t>+ Way More People, Maybe even You?</a:t>
            </a:r>
          </a:p>
        </p:txBody>
      </p:sp>
    </p:spTree>
    <p:extLst>
      <p:ext uri="{BB962C8B-B14F-4D97-AF65-F5344CB8AC3E}">
        <p14:creationId xmlns:p14="http://schemas.microsoft.com/office/powerpoint/2010/main" val="423833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DB1B-43F4-4B3B-BEE0-E958D810F345}"/>
              </a:ext>
            </a:extLst>
          </p:cNvPr>
          <p:cNvSpPr>
            <a:spLocks noGrp="1"/>
          </p:cNvSpPr>
          <p:nvPr>
            <p:ph type="title"/>
          </p:nvPr>
        </p:nvSpPr>
        <p:spPr/>
        <p:txBody>
          <a:bodyPr/>
          <a:lstStyle/>
          <a:p>
            <a:r>
              <a:rPr lang="en-US" dirty="0"/>
              <a:t>Staying Up to Date with PnP</a:t>
            </a:r>
          </a:p>
        </p:txBody>
      </p:sp>
      <p:sp>
        <p:nvSpPr>
          <p:cNvPr id="3" name="Content Placeholder 2">
            <a:extLst>
              <a:ext uri="{FF2B5EF4-FFF2-40B4-BE49-F238E27FC236}">
                <a16:creationId xmlns:a16="http://schemas.microsoft.com/office/drawing/2014/main" id="{E2AE059C-DEB4-44D5-BEEA-E1E8F91661EA}"/>
              </a:ext>
            </a:extLst>
          </p:cNvPr>
          <p:cNvSpPr>
            <a:spLocks noGrp="1"/>
          </p:cNvSpPr>
          <p:nvPr>
            <p:ph idx="1"/>
          </p:nvPr>
        </p:nvSpPr>
        <p:spPr/>
        <p:txBody>
          <a:bodyPr>
            <a:normAutofit fontScale="85000" lnSpcReduction="20000"/>
          </a:bodyPr>
          <a:lstStyle/>
          <a:p>
            <a:r>
              <a:rPr lang="en-US" dirty="0">
                <a:hlinkClick r:id="rId2"/>
              </a:rPr>
              <a:t>https://dev.office.com/pnp</a:t>
            </a:r>
            <a:endParaRPr lang="en-US" dirty="0"/>
          </a:p>
          <a:p>
            <a:r>
              <a:rPr lang="en-US" dirty="0"/>
              <a:t>Join the calls (or watch on YouTube later)</a:t>
            </a:r>
          </a:p>
          <a:p>
            <a:pPr lvl="1"/>
            <a:r>
              <a:rPr lang="en-US" dirty="0">
                <a:hlinkClick r:id="rId3"/>
              </a:rPr>
              <a:t>http://aka.ms/sppnp-videos</a:t>
            </a:r>
            <a:endParaRPr lang="en-US" dirty="0"/>
          </a:p>
          <a:p>
            <a:pPr lvl="1"/>
            <a:r>
              <a:rPr lang="en-US" dirty="0"/>
              <a:t>Monthly Update call</a:t>
            </a:r>
          </a:p>
          <a:p>
            <a:pPr lvl="1"/>
            <a:r>
              <a:rPr lang="en-US" dirty="0"/>
              <a:t>Bi Weekly Special Interest Groups</a:t>
            </a:r>
          </a:p>
          <a:p>
            <a:pPr lvl="2"/>
            <a:r>
              <a:rPr lang="en-US" dirty="0"/>
              <a:t>JavaScript</a:t>
            </a:r>
          </a:p>
          <a:p>
            <a:pPr lvl="2"/>
            <a:r>
              <a:rPr lang="en-US" dirty="0"/>
              <a:t>Core &amp; PowerShell</a:t>
            </a:r>
          </a:p>
          <a:p>
            <a:r>
              <a:rPr lang="en-US" dirty="0"/>
              <a:t>Read the Updates</a:t>
            </a:r>
          </a:p>
          <a:p>
            <a:pPr lvl="1"/>
            <a:r>
              <a:rPr lang="en-US" dirty="0"/>
              <a:t>http://dev.office.com/blogs</a:t>
            </a:r>
          </a:p>
          <a:p>
            <a:r>
              <a:rPr lang="en-US" dirty="0"/>
              <a:t>Visit the Tech Community</a:t>
            </a:r>
          </a:p>
          <a:p>
            <a:pPr lvl="1"/>
            <a:r>
              <a:rPr lang="en-US" dirty="0"/>
              <a:t>http://aka.ms/sppnp-community</a:t>
            </a:r>
          </a:p>
        </p:txBody>
      </p:sp>
      <p:sp>
        <p:nvSpPr>
          <p:cNvPr id="4" name="Freeform 293">
            <a:extLst>
              <a:ext uri="{FF2B5EF4-FFF2-40B4-BE49-F238E27FC236}">
                <a16:creationId xmlns:a16="http://schemas.microsoft.com/office/drawing/2014/main" id="{2190F104-3A75-4368-BBB5-45F166116B96}"/>
              </a:ext>
            </a:extLst>
          </p:cNvPr>
          <p:cNvSpPr>
            <a:spLocks/>
          </p:cNvSpPr>
          <p:nvPr/>
        </p:nvSpPr>
        <p:spPr bwMode="auto">
          <a:xfrm>
            <a:off x="8254622" y="3948171"/>
            <a:ext cx="900757" cy="2034312"/>
          </a:xfrm>
          <a:custGeom>
            <a:avLst/>
            <a:gdLst>
              <a:gd name="T0" fmla="*/ 183 w 233"/>
              <a:gd name="T1" fmla="*/ 95 h 526"/>
              <a:gd name="T2" fmla="*/ 182 w 233"/>
              <a:gd name="T3" fmla="*/ 95 h 526"/>
              <a:gd name="T4" fmla="*/ 182 w 233"/>
              <a:gd name="T5" fmla="*/ 95 h 526"/>
              <a:gd name="T6" fmla="*/ 132 w 233"/>
              <a:gd name="T7" fmla="*/ 91 h 526"/>
              <a:gd name="T8" fmla="*/ 132 w 233"/>
              <a:gd name="T9" fmla="*/ 83 h 526"/>
              <a:gd name="T10" fmla="*/ 143 w 233"/>
              <a:gd name="T11" fmla="*/ 70 h 526"/>
              <a:gd name="T12" fmla="*/ 143 w 233"/>
              <a:gd name="T13" fmla="*/ 59 h 526"/>
              <a:gd name="T14" fmla="*/ 148 w 233"/>
              <a:gd name="T15" fmla="*/ 54 h 526"/>
              <a:gd name="T16" fmla="*/ 148 w 233"/>
              <a:gd name="T17" fmla="*/ 44 h 526"/>
              <a:gd name="T18" fmla="*/ 145 w 233"/>
              <a:gd name="T19" fmla="*/ 40 h 526"/>
              <a:gd name="T20" fmla="*/ 151 w 233"/>
              <a:gd name="T21" fmla="*/ 26 h 526"/>
              <a:gd name="T22" fmla="*/ 132 w 233"/>
              <a:gd name="T23" fmla="*/ 7 h 526"/>
              <a:gd name="T24" fmla="*/ 131 w 233"/>
              <a:gd name="T25" fmla="*/ 7 h 526"/>
              <a:gd name="T26" fmla="*/ 110 w 233"/>
              <a:gd name="T27" fmla="*/ 0 h 526"/>
              <a:gd name="T28" fmla="*/ 81 w 233"/>
              <a:gd name="T29" fmla="*/ 25 h 526"/>
              <a:gd name="T30" fmla="*/ 87 w 233"/>
              <a:gd name="T31" fmla="*/ 39 h 526"/>
              <a:gd name="T32" fmla="*/ 83 w 233"/>
              <a:gd name="T33" fmla="*/ 44 h 526"/>
              <a:gd name="T34" fmla="*/ 83 w 233"/>
              <a:gd name="T35" fmla="*/ 54 h 526"/>
              <a:gd name="T36" fmla="*/ 88 w 233"/>
              <a:gd name="T37" fmla="*/ 59 h 526"/>
              <a:gd name="T38" fmla="*/ 88 w 233"/>
              <a:gd name="T39" fmla="*/ 70 h 526"/>
              <a:gd name="T40" fmla="*/ 99 w 233"/>
              <a:gd name="T41" fmla="*/ 83 h 526"/>
              <a:gd name="T42" fmla="*/ 99 w 233"/>
              <a:gd name="T43" fmla="*/ 91 h 526"/>
              <a:gd name="T44" fmla="*/ 49 w 233"/>
              <a:gd name="T45" fmla="*/ 95 h 526"/>
              <a:gd name="T46" fmla="*/ 49 w 233"/>
              <a:gd name="T47" fmla="*/ 97 h 526"/>
              <a:gd name="T48" fmla="*/ 0 w 233"/>
              <a:gd name="T49" fmla="*/ 276 h 526"/>
              <a:gd name="T50" fmla="*/ 3 w 233"/>
              <a:gd name="T51" fmla="*/ 276 h 526"/>
              <a:gd name="T52" fmla="*/ 3 w 233"/>
              <a:gd name="T53" fmla="*/ 289 h 526"/>
              <a:gd name="T54" fmla="*/ 14 w 233"/>
              <a:gd name="T55" fmla="*/ 299 h 526"/>
              <a:gd name="T56" fmla="*/ 25 w 233"/>
              <a:gd name="T57" fmla="*/ 289 h 526"/>
              <a:gd name="T58" fmla="*/ 25 w 233"/>
              <a:gd name="T59" fmla="*/ 276 h 526"/>
              <a:gd name="T60" fmla="*/ 28 w 233"/>
              <a:gd name="T61" fmla="*/ 276 h 526"/>
              <a:gd name="T62" fmla="*/ 49 w 233"/>
              <a:gd name="T63" fmla="*/ 176 h 526"/>
              <a:gd name="T64" fmla="*/ 49 w 233"/>
              <a:gd name="T65" fmla="*/ 319 h 526"/>
              <a:gd name="T66" fmla="*/ 67 w 233"/>
              <a:gd name="T67" fmla="*/ 319 h 526"/>
              <a:gd name="T68" fmla="*/ 73 w 233"/>
              <a:gd name="T69" fmla="*/ 509 h 526"/>
              <a:gd name="T70" fmla="*/ 79 w 233"/>
              <a:gd name="T71" fmla="*/ 509 h 526"/>
              <a:gd name="T72" fmla="*/ 70 w 233"/>
              <a:gd name="T73" fmla="*/ 526 h 526"/>
              <a:gd name="T74" fmla="*/ 111 w 233"/>
              <a:gd name="T75" fmla="*/ 526 h 526"/>
              <a:gd name="T76" fmla="*/ 102 w 233"/>
              <a:gd name="T77" fmla="*/ 509 h 526"/>
              <a:gd name="T78" fmla="*/ 108 w 233"/>
              <a:gd name="T79" fmla="*/ 509 h 526"/>
              <a:gd name="T80" fmla="*/ 115 w 233"/>
              <a:gd name="T81" fmla="*/ 319 h 526"/>
              <a:gd name="T82" fmla="*/ 117 w 233"/>
              <a:gd name="T83" fmla="*/ 319 h 526"/>
              <a:gd name="T84" fmla="*/ 123 w 233"/>
              <a:gd name="T85" fmla="*/ 509 h 526"/>
              <a:gd name="T86" fmla="*/ 129 w 233"/>
              <a:gd name="T87" fmla="*/ 509 h 526"/>
              <a:gd name="T88" fmla="*/ 120 w 233"/>
              <a:gd name="T89" fmla="*/ 526 h 526"/>
              <a:gd name="T90" fmla="*/ 161 w 233"/>
              <a:gd name="T91" fmla="*/ 526 h 526"/>
              <a:gd name="T92" fmla="*/ 153 w 233"/>
              <a:gd name="T93" fmla="*/ 509 h 526"/>
              <a:gd name="T94" fmla="*/ 158 w 233"/>
              <a:gd name="T95" fmla="*/ 509 h 526"/>
              <a:gd name="T96" fmla="*/ 165 w 233"/>
              <a:gd name="T97" fmla="*/ 319 h 526"/>
              <a:gd name="T98" fmla="*/ 182 w 233"/>
              <a:gd name="T99" fmla="*/ 319 h 526"/>
              <a:gd name="T100" fmla="*/ 182 w 233"/>
              <a:gd name="T101" fmla="*/ 173 h 526"/>
              <a:gd name="T102" fmla="*/ 204 w 233"/>
              <a:gd name="T103" fmla="*/ 276 h 526"/>
              <a:gd name="T104" fmla="*/ 208 w 233"/>
              <a:gd name="T105" fmla="*/ 276 h 526"/>
              <a:gd name="T106" fmla="*/ 208 w 233"/>
              <a:gd name="T107" fmla="*/ 289 h 526"/>
              <a:gd name="T108" fmla="*/ 218 w 233"/>
              <a:gd name="T109" fmla="*/ 299 h 526"/>
              <a:gd name="T110" fmla="*/ 229 w 233"/>
              <a:gd name="T111" fmla="*/ 289 h 526"/>
              <a:gd name="T112" fmla="*/ 229 w 233"/>
              <a:gd name="T113" fmla="*/ 276 h 526"/>
              <a:gd name="T114" fmla="*/ 233 w 233"/>
              <a:gd name="T115" fmla="*/ 276 h 526"/>
              <a:gd name="T116" fmla="*/ 183 w 233"/>
              <a:gd name="T117" fmla="*/ 9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3" h="526">
                <a:moveTo>
                  <a:pt x="183" y="95"/>
                </a:moveTo>
                <a:cubicBezTo>
                  <a:pt x="182" y="95"/>
                  <a:pt x="182" y="95"/>
                  <a:pt x="182" y="95"/>
                </a:cubicBezTo>
                <a:cubicBezTo>
                  <a:pt x="182" y="95"/>
                  <a:pt x="182" y="95"/>
                  <a:pt x="182" y="95"/>
                </a:cubicBezTo>
                <a:cubicBezTo>
                  <a:pt x="132" y="91"/>
                  <a:pt x="132" y="91"/>
                  <a:pt x="132" y="91"/>
                </a:cubicBezTo>
                <a:cubicBezTo>
                  <a:pt x="132" y="83"/>
                  <a:pt x="132" y="83"/>
                  <a:pt x="132" y="83"/>
                </a:cubicBezTo>
                <a:cubicBezTo>
                  <a:pt x="138" y="82"/>
                  <a:pt x="143" y="77"/>
                  <a:pt x="143" y="70"/>
                </a:cubicBezTo>
                <a:cubicBezTo>
                  <a:pt x="143" y="59"/>
                  <a:pt x="143" y="59"/>
                  <a:pt x="143" y="59"/>
                </a:cubicBezTo>
                <a:cubicBezTo>
                  <a:pt x="146" y="59"/>
                  <a:pt x="148" y="57"/>
                  <a:pt x="148" y="54"/>
                </a:cubicBezTo>
                <a:cubicBezTo>
                  <a:pt x="148" y="44"/>
                  <a:pt x="148" y="44"/>
                  <a:pt x="148" y="44"/>
                </a:cubicBezTo>
                <a:cubicBezTo>
                  <a:pt x="148" y="42"/>
                  <a:pt x="146" y="40"/>
                  <a:pt x="145" y="40"/>
                </a:cubicBezTo>
                <a:cubicBezTo>
                  <a:pt x="148" y="36"/>
                  <a:pt x="151" y="31"/>
                  <a:pt x="151" y="26"/>
                </a:cubicBezTo>
                <a:cubicBezTo>
                  <a:pt x="151" y="16"/>
                  <a:pt x="142" y="7"/>
                  <a:pt x="132" y="7"/>
                </a:cubicBezTo>
                <a:cubicBezTo>
                  <a:pt x="131" y="7"/>
                  <a:pt x="131" y="7"/>
                  <a:pt x="131" y="7"/>
                </a:cubicBezTo>
                <a:cubicBezTo>
                  <a:pt x="126" y="3"/>
                  <a:pt x="118" y="0"/>
                  <a:pt x="110" y="0"/>
                </a:cubicBezTo>
                <a:cubicBezTo>
                  <a:pt x="94" y="0"/>
                  <a:pt x="81" y="11"/>
                  <a:pt x="81" y="25"/>
                </a:cubicBezTo>
                <a:cubicBezTo>
                  <a:pt x="81" y="30"/>
                  <a:pt x="83" y="35"/>
                  <a:pt x="87" y="39"/>
                </a:cubicBezTo>
                <a:cubicBezTo>
                  <a:pt x="85" y="40"/>
                  <a:pt x="83" y="42"/>
                  <a:pt x="83" y="44"/>
                </a:cubicBezTo>
                <a:cubicBezTo>
                  <a:pt x="83" y="54"/>
                  <a:pt x="83" y="54"/>
                  <a:pt x="83" y="54"/>
                </a:cubicBezTo>
                <a:cubicBezTo>
                  <a:pt x="83" y="57"/>
                  <a:pt x="85" y="59"/>
                  <a:pt x="88" y="59"/>
                </a:cubicBezTo>
                <a:cubicBezTo>
                  <a:pt x="88" y="70"/>
                  <a:pt x="88" y="70"/>
                  <a:pt x="88" y="70"/>
                </a:cubicBezTo>
                <a:cubicBezTo>
                  <a:pt x="88" y="77"/>
                  <a:pt x="93" y="83"/>
                  <a:pt x="99" y="83"/>
                </a:cubicBezTo>
                <a:cubicBezTo>
                  <a:pt x="99" y="91"/>
                  <a:pt x="99" y="91"/>
                  <a:pt x="99" y="91"/>
                </a:cubicBezTo>
                <a:cubicBezTo>
                  <a:pt x="49" y="95"/>
                  <a:pt x="49" y="95"/>
                  <a:pt x="49" y="95"/>
                </a:cubicBezTo>
                <a:cubicBezTo>
                  <a:pt x="49" y="97"/>
                  <a:pt x="49" y="97"/>
                  <a:pt x="49" y="97"/>
                </a:cubicBezTo>
                <a:cubicBezTo>
                  <a:pt x="23" y="155"/>
                  <a:pt x="6" y="213"/>
                  <a:pt x="0" y="276"/>
                </a:cubicBezTo>
                <a:cubicBezTo>
                  <a:pt x="3" y="276"/>
                  <a:pt x="3" y="276"/>
                  <a:pt x="3" y="276"/>
                </a:cubicBezTo>
                <a:cubicBezTo>
                  <a:pt x="3" y="289"/>
                  <a:pt x="3" y="289"/>
                  <a:pt x="3" y="289"/>
                </a:cubicBezTo>
                <a:cubicBezTo>
                  <a:pt x="3" y="295"/>
                  <a:pt x="8" y="299"/>
                  <a:pt x="14" y="299"/>
                </a:cubicBezTo>
                <a:cubicBezTo>
                  <a:pt x="20" y="299"/>
                  <a:pt x="25" y="295"/>
                  <a:pt x="25" y="289"/>
                </a:cubicBezTo>
                <a:cubicBezTo>
                  <a:pt x="25" y="276"/>
                  <a:pt x="25" y="276"/>
                  <a:pt x="25" y="276"/>
                </a:cubicBezTo>
                <a:cubicBezTo>
                  <a:pt x="28" y="276"/>
                  <a:pt x="28" y="276"/>
                  <a:pt x="28" y="276"/>
                </a:cubicBezTo>
                <a:cubicBezTo>
                  <a:pt x="32" y="241"/>
                  <a:pt x="39" y="208"/>
                  <a:pt x="49" y="176"/>
                </a:cubicBezTo>
                <a:cubicBezTo>
                  <a:pt x="49" y="319"/>
                  <a:pt x="49" y="319"/>
                  <a:pt x="49" y="319"/>
                </a:cubicBezTo>
                <a:cubicBezTo>
                  <a:pt x="67" y="319"/>
                  <a:pt x="67" y="319"/>
                  <a:pt x="67" y="319"/>
                </a:cubicBezTo>
                <a:cubicBezTo>
                  <a:pt x="73" y="509"/>
                  <a:pt x="73" y="509"/>
                  <a:pt x="73" y="509"/>
                </a:cubicBezTo>
                <a:cubicBezTo>
                  <a:pt x="79" y="509"/>
                  <a:pt x="79" y="509"/>
                  <a:pt x="79" y="509"/>
                </a:cubicBezTo>
                <a:cubicBezTo>
                  <a:pt x="74" y="513"/>
                  <a:pt x="70" y="519"/>
                  <a:pt x="70" y="526"/>
                </a:cubicBezTo>
                <a:cubicBezTo>
                  <a:pt x="111" y="526"/>
                  <a:pt x="111" y="526"/>
                  <a:pt x="111" y="526"/>
                </a:cubicBezTo>
                <a:cubicBezTo>
                  <a:pt x="111" y="519"/>
                  <a:pt x="108" y="513"/>
                  <a:pt x="102" y="509"/>
                </a:cubicBezTo>
                <a:cubicBezTo>
                  <a:pt x="108" y="509"/>
                  <a:pt x="108" y="509"/>
                  <a:pt x="108" y="509"/>
                </a:cubicBezTo>
                <a:cubicBezTo>
                  <a:pt x="115" y="319"/>
                  <a:pt x="115" y="319"/>
                  <a:pt x="115" y="319"/>
                </a:cubicBezTo>
                <a:cubicBezTo>
                  <a:pt x="117" y="319"/>
                  <a:pt x="117" y="319"/>
                  <a:pt x="117" y="319"/>
                </a:cubicBezTo>
                <a:cubicBezTo>
                  <a:pt x="123" y="509"/>
                  <a:pt x="123" y="509"/>
                  <a:pt x="123" y="509"/>
                </a:cubicBezTo>
                <a:cubicBezTo>
                  <a:pt x="129" y="509"/>
                  <a:pt x="129" y="509"/>
                  <a:pt x="129" y="509"/>
                </a:cubicBezTo>
                <a:cubicBezTo>
                  <a:pt x="124" y="513"/>
                  <a:pt x="120" y="519"/>
                  <a:pt x="120" y="526"/>
                </a:cubicBezTo>
                <a:cubicBezTo>
                  <a:pt x="161" y="526"/>
                  <a:pt x="161" y="526"/>
                  <a:pt x="161" y="526"/>
                </a:cubicBezTo>
                <a:cubicBezTo>
                  <a:pt x="161" y="519"/>
                  <a:pt x="158" y="513"/>
                  <a:pt x="153" y="509"/>
                </a:cubicBezTo>
                <a:cubicBezTo>
                  <a:pt x="158" y="509"/>
                  <a:pt x="158" y="509"/>
                  <a:pt x="158" y="509"/>
                </a:cubicBezTo>
                <a:cubicBezTo>
                  <a:pt x="165" y="319"/>
                  <a:pt x="165" y="319"/>
                  <a:pt x="165" y="319"/>
                </a:cubicBezTo>
                <a:cubicBezTo>
                  <a:pt x="182" y="319"/>
                  <a:pt x="182" y="319"/>
                  <a:pt x="182" y="319"/>
                </a:cubicBezTo>
                <a:cubicBezTo>
                  <a:pt x="182" y="173"/>
                  <a:pt x="182" y="173"/>
                  <a:pt x="182" y="173"/>
                </a:cubicBezTo>
                <a:cubicBezTo>
                  <a:pt x="193" y="206"/>
                  <a:pt x="200" y="240"/>
                  <a:pt x="204" y="276"/>
                </a:cubicBezTo>
                <a:cubicBezTo>
                  <a:pt x="208" y="276"/>
                  <a:pt x="208" y="276"/>
                  <a:pt x="208" y="276"/>
                </a:cubicBezTo>
                <a:cubicBezTo>
                  <a:pt x="208" y="289"/>
                  <a:pt x="208" y="289"/>
                  <a:pt x="208" y="289"/>
                </a:cubicBezTo>
                <a:cubicBezTo>
                  <a:pt x="208" y="295"/>
                  <a:pt x="212" y="299"/>
                  <a:pt x="218" y="299"/>
                </a:cubicBezTo>
                <a:cubicBezTo>
                  <a:pt x="224" y="299"/>
                  <a:pt x="229" y="295"/>
                  <a:pt x="229" y="289"/>
                </a:cubicBezTo>
                <a:cubicBezTo>
                  <a:pt x="229" y="276"/>
                  <a:pt x="229" y="276"/>
                  <a:pt x="229" y="276"/>
                </a:cubicBezTo>
                <a:cubicBezTo>
                  <a:pt x="233" y="276"/>
                  <a:pt x="233" y="276"/>
                  <a:pt x="233" y="276"/>
                </a:cubicBezTo>
                <a:cubicBezTo>
                  <a:pt x="227" y="212"/>
                  <a:pt x="210" y="154"/>
                  <a:pt x="183" y="95"/>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 name="Freeform 294">
            <a:extLst>
              <a:ext uri="{FF2B5EF4-FFF2-40B4-BE49-F238E27FC236}">
                <a16:creationId xmlns:a16="http://schemas.microsoft.com/office/drawing/2014/main" id="{C4F646EF-7E8E-4844-B267-16CBEB6F07BF}"/>
              </a:ext>
            </a:extLst>
          </p:cNvPr>
          <p:cNvSpPr>
            <a:spLocks/>
          </p:cNvSpPr>
          <p:nvPr/>
        </p:nvSpPr>
        <p:spPr bwMode="auto">
          <a:xfrm>
            <a:off x="9087310" y="4011649"/>
            <a:ext cx="660736" cy="1973035"/>
          </a:xfrm>
          <a:custGeom>
            <a:avLst/>
            <a:gdLst>
              <a:gd name="T0" fmla="*/ 137 w 167"/>
              <a:gd name="T1" fmla="*/ 101 h 498"/>
              <a:gd name="T2" fmla="*/ 99 w 167"/>
              <a:gd name="T3" fmla="*/ 97 h 498"/>
              <a:gd name="T4" fmla="*/ 95 w 167"/>
              <a:gd name="T5" fmla="*/ 93 h 498"/>
              <a:gd name="T6" fmla="*/ 125 w 167"/>
              <a:gd name="T7" fmla="*/ 79 h 498"/>
              <a:gd name="T8" fmla="*/ 113 w 167"/>
              <a:gd name="T9" fmla="*/ 73 h 498"/>
              <a:gd name="T10" fmla="*/ 118 w 167"/>
              <a:gd name="T11" fmla="*/ 58 h 498"/>
              <a:gd name="T12" fmla="*/ 118 w 167"/>
              <a:gd name="T13" fmla="*/ 57 h 498"/>
              <a:gd name="T14" fmla="*/ 102 w 167"/>
              <a:gd name="T15" fmla="*/ 14 h 498"/>
              <a:gd name="T16" fmla="*/ 48 w 167"/>
              <a:gd name="T17" fmla="*/ 38 h 498"/>
              <a:gd name="T18" fmla="*/ 52 w 167"/>
              <a:gd name="T19" fmla="*/ 57 h 498"/>
              <a:gd name="T20" fmla="*/ 50 w 167"/>
              <a:gd name="T21" fmla="*/ 73 h 498"/>
              <a:gd name="T22" fmla="*/ 58 w 167"/>
              <a:gd name="T23" fmla="*/ 92 h 498"/>
              <a:gd name="T24" fmla="*/ 73 w 167"/>
              <a:gd name="T25" fmla="*/ 97 h 498"/>
              <a:gd name="T26" fmla="*/ 30 w 167"/>
              <a:gd name="T27" fmla="*/ 101 h 498"/>
              <a:gd name="T28" fmla="*/ 30 w 167"/>
              <a:gd name="T29" fmla="*/ 101 h 498"/>
              <a:gd name="T30" fmla="*/ 3 w 167"/>
              <a:gd name="T31" fmla="*/ 229 h 498"/>
              <a:gd name="T32" fmla="*/ 11 w 167"/>
              <a:gd name="T33" fmla="*/ 246 h 498"/>
              <a:gd name="T34" fmla="*/ 18 w 167"/>
              <a:gd name="T35" fmla="*/ 229 h 498"/>
              <a:gd name="T36" fmla="*/ 33 w 167"/>
              <a:gd name="T37" fmla="*/ 154 h 498"/>
              <a:gd name="T38" fmla="*/ 39 w 167"/>
              <a:gd name="T39" fmla="*/ 376 h 498"/>
              <a:gd name="T40" fmla="*/ 57 w 167"/>
              <a:gd name="T41" fmla="*/ 490 h 498"/>
              <a:gd name="T42" fmla="*/ 57 w 167"/>
              <a:gd name="T43" fmla="*/ 498 h 498"/>
              <a:gd name="T44" fmla="*/ 82 w 167"/>
              <a:gd name="T45" fmla="*/ 498 h 498"/>
              <a:gd name="T46" fmla="*/ 82 w 167"/>
              <a:gd name="T47" fmla="*/ 376 h 498"/>
              <a:gd name="T48" fmla="*/ 91 w 167"/>
              <a:gd name="T49" fmla="*/ 490 h 498"/>
              <a:gd name="T50" fmla="*/ 92 w 167"/>
              <a:gd name="T51" fmla="*/ 498 h 498"/>
              <a:gd name="T52" fmla="*/ 116 w 167"/>
              <a:gd name="T53" fmla="*/ 498 h 498"/>
              <a:gd name="T54" fmla="*/ 116 w 167"/>
              <a:gd name="T55" fmla="*/ 376 h 498"/>
              <a:gd name="T56" fmla="*/ 129 w 167"/>
              <a:gd name="T57" fmla="*/ 262 h 498"/>
              <a:gd name="T58" fmla="*/ 146 w 167"/>
              <a:gd name="T59" fmla="*/ 229 h 498"/>
              <a:gd name="T60" fmla="*/ 149 w 167"/>
              <a:gd name="T61" fmla="*/ 238 h 498"/>
              <a:gd name="T62" fmla="*/ 164 w 167"/>
              <a:gd name="T63" fmla="*/ 238 h 498"/>
              <a:gd name="T64" fmla="*/ 167 w 167"/>
              <a:gd name="T65" fmla="*/ 2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498">
                <a:moveTo>
                  <a:pt x="137" y="101"/>
                </a:moveTo>
                <a:cubicBezTo>
                  <a:pt x="137" y="101"/>
                  <a:pt x="137" y="101"/>
                  <a:pt x="137" y="101"/>
                </a:cubicBezTo>
                <a:cubicBezTo>
                  <a:pt x="99" y="97"/>
                  <a:pt x="99" y="97"/>
                  <a:pt x="99" y="97"/>
                </a:cubicBezTo>
                <a:cubicBezTo>
                  <a:pt x="99" y="97"/>
                  <a:pt x="99" y="97"/>
                  <a:pt x="99" y="97"/>
                </a:cubicBezTo>
                <a:cubicBezTo>
                  <a:pt x="95" y="97"/>
                  <a:pt x="95" y="97"/>
                  <a:pt x="95" y="97"/>
                </a:cubicBezTo>
                <a:cubicBezTo>
                  <a:pt x="95" y="93"/>
                  <a:pt x="95" y="93"/>
                  <a:pt x="95" y="93"/>
                </a:cubicBezTo>
                <a:cubicBezTo>
                  <a:pt x="100" y="93"/>
                  <a:pt x="105" y="93"/>
                  <a:pt x="112" y="92"/>
                </a:cubicBezTo>
                <a:cubicBezTo>
                  <a:pt x="123" y="90"/>
                  <a:pt x="124" y="83"/>
                  <a:pt x="125" y="79"/>
                </a:cubicBezTo>
                <a:cubicBezTo>
                  <a:pt x="125" y="75"/>
                  <a:pt x="122" y="68"/>
                  <a:pt x="120" y="73"/>
                </a:cubicBezTo>
                <a:cubicBezTo>
                  <a:pt x="119" y="79"/>
                  <a:pt x="114" y="77"/>
                  <a:pt x="113" y="73"/>
                </a:cubicBezTo>
                <a:cubicBezTo>
                  <a:pt x="112" y="71"/>
                  <a:pt x="114" y="66"/>
                  <a:pt x="116" y="62"/>
                </a:cubicBezTo>
                <a:cubicBezTo>
                  <a:pt x="116" y="60"/>
                  <a:pt x="117" y="59"/>
                  <a:pt x="118" y="58"/>
                </a:cubicBezTo>
                <a:cubicBezTo>
                  <a:pt x="118" y="57"/>
                  <a:pt x="118" y="57"/>
                  <a:pt x="118" y="57"/>
                </a:cubicBezTo>
                <a:cubicBezTo>
                  <a:pt x="118" y="57"/>
                  <a:pt x="118" y="57"/>
                  <a:pt x="118" y="57"/>
                </a:cubicBezTo>
                <a:cubicBezTo>
                  <a:pt x="119" y="53"/>
                  <a:pt x="120" y="49"/>
                  <a:pt x="120" y="44"/>
                </a:cubicBezTo>
                <a:cubicBezTo>
                  <a:pt x="120" y="30"/>
                  <a:pt x="113" y="18"/>
                  <a:pt x="102" y="14"/>
                </a:cubicBezTo>
                <a:cubicBezTo>
                  <a:pt x="97" y="5"/>
                  <a:pt x="88" y="0"/>
                  <a:pt x="79" y="0"/>
                </a:cubicBezTo>
                <a:cubicBezTo>
                  <a:pt x="62" y="0"/>
                  <a:pt x="48" y="17"/>
                  <a:pt x="48" y="38"/>
                </a:cubicBezTo>
                <a:cubicBezTo>
                  <a:pt x="48" y="45"/>
                  <a:pt x="50" y="52"/>
                  <a:pt x="52" y="57"/>
                </a:cubicBezTo>
                <a:cubicBezTo>
                  <a:pt x="52" y="57"/>
                  <a:pt x="52" y="57"/>
                  <a:pt x="52" y="57"/>
                </a:cubicBezTo>
                <a:cubicBezTo>
                  <a:pt x="52" y="57"/>
                  <a:pt x="59" y="70"/>
                  <a:pt x="57" y="73"/>
                </a:cubicBezTo>
                <a:cubicBezTo>
                  <a:pt x="56" y="77"/>
                  <a:pt x="51" y="79"/>
                  <a:pt x="50" y="73"/>
                </a:cubicBezTo>
                <a:cubicBezTo>
                  <a:pt x="48" y="68"/>
                  <a:pt x="45" y="75"/>
                  <a:pt x="45" y="79"/>
                </a:cubicBezTo>
                <a:cubicBezTo>
                  <a:pt x="46" y="83"/>
                  <a:pt x="47" y="90"/>
                  <a:pt x="58" y="92"/>
                </a:cubicBezTo>
                <a:cubicBezTo>
                  <a:pt x="64" y="92"/>
                  <a:pt x="68" y="93"/>
                  <a:pt x="72" y="93"/>
                </a:cubicBezTo>
                <a:cubicBezTo>
                  <a:pt x="73" y="97"/>
                  <a:pt x="73" y="97"/>
                  <a:pt x="73" y="97"/>
                </a:cubicBezTo>
                <a:cubicBezTo>
                  <a:pt x="69" y="97"/>
                  <a:pt x="69" y="97"/>
                  <a:pt x="69" y="97"/>
                </a:cubicBezTo>
                <a:cubicBezTo>
                  <a:pt x="30" y="101"/>
                  <a:pt x="30" y="101"/>
                  <a:pt x="30" y="101"/>
                </a:cubicBezTo>
                <a:cubicBezTo>
                  <a:pt x="30" y="101"/>
                  <a:pt x="30" y="101"/>
                  <a:pt x="30" y="101"/>
                </a:cubicBezTo>
                <a:cubicBezTo>
                  <a:pt x="30" y="101"/>
                  <a:pt x="30" y="101"/>
                  <a:pt x="30" y="101"/>
                </a:cubicBezTo>
                <a:cubicBezTo>
                  <a:pt x="10" y="142"/>
                  <a:pt x="4" y="183"/>
                  <a:pt x="0" y="229"/>
                </a:cubicBezTo>
                <a:cubicBezTo>
                  <a:pt x="3" y="229"/>
                  <a:pt x="3" y="229"/>
                  <a:pt x="3" y="229"/>
                </a:cubicBezTo>
                <a:cubicBezTo>
                  <a:pt x="3" y="238"/>
                  <a:pt x="3" y="238"/>
                  <a:pt x="3" y="238"/>
                </a:cubicBezTo>
                <a:cubicBezTo>
                  <a:pt x="3" y="242"/>
                  <a:pt x="6" y="246"/>
                  <a:pt x="11" y="246"/>
                </a:cubicBezTo>
                <a:cubicBezTo>
                  <a:pt x="15" y="246"/>
                  <a:pt x="18" y="242"/>
                  <a:pt x="18" y="238"/>
                </a:cubicBezTo>
                <a:cubicBezTo>
                  <a:pt x="18" y="229"/>
                  <a:pt x="18" y="229"/>
                  <a:pt x="18" y="229"/>
                </a:cubicBezTo>
                <a:cubicBezTo>
                  <a:pt x="21" y="229"/>
                  <a:pt x="21" y="229"/>
                  <a:pt x="21" y="229"/>
                </a:cubicBezTo>
                <a:cubicBezTo>
                  <a:pt x="24" y="203"/>
                  <a:pt x="27" y="178"/>
                  <a:pt x="33" y="154"/>
                </a:cubicBezTo>
                <a:cubicBezTo>
                  <a:pt x="39" y="262"/>
                  <a:pt x="39" y="262"/>
                  <a:pt x="39" y="262"/>
                </a:cubicBezTo>
                <a:cubicBezTo>
                  <a:pt x="39" y="376"/>
                  <a:pt x="39" y="376"/>
                  <a:pt x="39" y="376"/>
                </a:cubicBezTo>
                <a:cubicBezTo>
                  <a:pt x="54" y="376"/>
                  <a:pt x="54" y="376"/>
                  <a:pt x="54" y="376"/>
                </a:cubicBezTo>
                <a:cubicBezTo>
                  <a:pt x="57" y="490"/>
                  <a:pt x="57" y="490"/>
                  <a:pt x="57" y="490"/>
                </a:cubicBezTo>
                <a:cubicBezTo>
                  <a:pt x="56" y="492"/>
                  <a:pt x="55" y="495"/>
                  <a:pt x="55" y="498"/>
                </a:cubicBezTo>
                <a:cubicBezTo>
                  <a:pt x="57" y="498"/>
                  <a:pt x="57" y="498"/>
                  <a:pt x="57" y="498"/>
                </a:cubicBezTo>
                <a:cubicBezTo>
                  <a:pt x="79" y="498"/>
                  <a:pt x="79" y="498"/>
                  <a:pt x="79" y="498"/>
                </a:cubicBezTo>
                <a:cubicBezTo>
                  <a:pt x="82" y="498"/>
                  <a:pt x="82" y="498"/>
                  <a:pt x="82" y="498"/>
                </a:cubicBezTo>
                <a:cubicBezTo>
                  <a:pt x="82" y="495"/>
                  <a:pt x="81" y="492"/>
                  <a:pt x="79" y="490"/>
                </a:cubicBezTo>
                <a:cubicBezTo>
                  <a:pt x="82" y="376"/>
                  <a:pt x="82" y="376"/>
                  <a:pt x="82" y="376"/>
                </a:cubicBezTo>
                <a:cubicBezTo>
                  <a:pt x="89" y="376"/>
                  <a:pt x="89" y="376"/>
                  <a:pt x="89" y="376"/>
                </a:cubicBezTo>
                <a:cubicBezTo>
                  <a:pt x="91" y="490"/>
                  <a:pt x="91" y="490"/>
                  <a:pt x="91" y="490"/>
                </a:cubicBezTo>
                <a:cubicBezTo>
                  <a:pt x="90" y="492"/>
                  <a:pt x="89" y="495"/>
                  <a:pt x="89" y="498"/>
                </a:cubicBezTo>
                <a:cubicBezTo>
                  <a:pt x="92" y="498"/>
                  <a:pt x="92" y="498"/>
                  <a:pt x="92" y="498"/>
                </a:cubicBezTo>
                <a:cubicBezTo>
                  <a:pt x="113" y="498"/>
                  <a:pt x="113" y="498"/>
                  <a:pt x="113" y="498"/>
                </a:cubicBezTo>
                <a:cubicBezTo>
                  <a:pt x="116" y="498"/>
                  <a:pt x="116" y="498"/>
                  <a:pt x="116" y="498"/>
                </a:cubicBezTo>
                <a:cubicBezTo>
                  <a:pt x="116" y="495"/>
                  <a:pt x="115" y="492"/>
                  <a:pt x="113" y="490"/>
                </a:cubicBezTo>
                <a:cubicBezTo>
                  <a:pt x="116" y="376"/>
                  <a:pt x="116" y="376"/>
                  <a:pt x="116" y="376"/>
                </a:cubicBezTo>
                <a:cubicBezTo>
                  <a:pt x="129" y="376"/>
                  <a:pt x="129" y="376"/>
                  <a:pt x="129" y="376"/>
                </a:cubicBezTo>
                <a:cubicBezTo>
                  <a:pt x="129" y="262"/>
                  <a:pt x="129" y="262"/>
                  <a:pt x="129" y="262"/>
                </a:cubicBezTo>
                <a:cubicBezTo>
                  <a:pt x="134" y="155"/>
                  <a:pt x="134" y="155"/>
                  <a:pt x="134" y="155"/>
                </a:cubicBezTo>
                <a:cubicBezTo>
                  <a:pt x="140" y="179"/>
                  <a:pt x="143" y="203"/>
                  <a:pt x="146" y="229"/>
                </a:cubicBezTo>
                <a:cubicBezTo>
                  <a:pt x="149" y="229"/>
                  <a:pt x="149" y="229"/>
                  <a:pt x="149" y="229"/>
                </a:cubicBezTo>
                <a:cubicBezTo>
                  <a:pt x="149" y="238"/>
                  <a:pt x="149" y="238"/>
                  <a:pt x="149" y="238"/>
                </a:cubicBezTo>
                <a:cubicBezTo>
                  <a:pt x="149" y="242"/>
                  <a:pt x="152" y="246"/>
                  <a:pt x="156" y="246"/>
                </a:cubicBezTo>
                <a:cubicBezTo>
                  <a:pt x="160" y="246"/>
                  <a:pt x="164" y="242"/>
                  <a:pt x="164" y="238"/>
                </a:cubicBezTo>
                <a:cubicBezTo>
                  <a:pt x="164" y="229"/>
                  <a:pt x="164" y="229"/>
                  <a:pt x="164" y="229"/>
                </a:cubicBezTo>
                <a:cubicBezTo>
                  <a:pt x="167" y="229"/>
                  <a:pt x="167" y="229"/>
                  <a:pt x="167" y="229"/>
                </a:cubicBezTo>
                <a:cubicBezTo>
                  <a:pt x="162" y="183"/>
                  <a:pt x="156" y="142"/>
                  <a:pt x="137" y="101"/>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 name="Freeform 295">
            <a:extLst>
              <a:ext uri="{FF2B5EF4-FFF2-40B4-BE49-F238E27FC236}">
                <a16:creationId xmlns:a16="http://schemas.microsoft.com/office/drawing/2014/main" id="{E0ABDECE-51F3-4596-B237-463A3EB4ADA3}"/>
              </a:ext>
            </a:extLst>
          </p:cNvPr>
          <p:cNvSpPr>
            <a:spLocks/>
          </p:cNvSpPr>
          <p:nvPr/>
        </p:nvSpPr>
        <p:spPr bwMode="auto">
          <a:xfrm>
            <a:off x="10817181" y="4197825"/>
            <a:ext cx="599313" cy="1784657"/>
          </a:xfrm>
          <a:custGeom>
            <a:avLst/>
            <a:gdLst>
              <a:gd name="T0" fmla="*/ 137 w 167"/>
              <a:gd name="T1" fmla="*/ 101 h 498"/>
              <a:gd name="T2" fmla="*/ 99 w 167"/>
              <a:gd name="T3" fmla="*/ 97 h 498"/>
              <a:gd name="T4" fmla="*/ 95 w 167"/>
              <a:gd name="T5" fmla="*/ 93 h 498"/>
              <a:gd name="T6" fmla="*/ 125 w 167"/>
              <a:gd name="T7" fmla="*/ 79 h 498"/>
              <a:gd name="T8" fmla="*/ 113 w 167"/>
              <a:gd name="T9" fmla="*/ 73 h 498"/>
              <a:gd name="T10" fmla="*/ 118 w 167"/>
              <a:gd name="T11" fmla="*/ 58 h 498"/>
              <a:gd name="T12" fmla="*/ 118 w 167"/>
              <a:gd name="T13" fmla="*/ 57 h 498"/>
              <a:gd name="T14" fmla="*/ 102 w 167"/>
              <a:gd name="T15" fmla="*/ 14 h 498"/>
              <a:gd name="T16" fmla="*/ 48 w 167"/>
              <a:gd name="T17" fmla="*/ 38 h 498"/>
              <a:gd name="T18" fmla="*/ 52 w 167"/>
              <a:gd name="T19" fmla="*/ 57 h 498"/>
              <a:gd name="T20" fmla="*/ 50 w 167"/>
              <a:gd name="T21" fmla="*/ 73 h 498"/>
              <a:gd name="T22" fmla="*/ 58 w 167"/>
              <a:gd name="T23" fmla="*/ 92 h 498"/>
              <a:gd name="T24" fmla="*/ 73 w 167"/>
              <a:gd name="T25" fmla="*/ 97 h 498"/>
              <a:gd name="T26" fmla="*/ 31 w 167"/>
              <a:gd name="T27" fmla="*/ 101 h 498"/>
              <a:gd name="T28" fmla="*/ 30 w 167"/>
              <a:gd name="T29" fmla="*/ 101 h 498"/>
              <a:gd name="T30" fmla="*/ 3 w 167"/>
              <a:gd name="T31" fmla="*/ 229 h 498"/>
              <a:gd name="T32" fmla="*/ 11 w 167"/>
              <a:gd name="T33" fmla="*/ 246 h 498"/>
              <a:gd name="T34" fmla="*/ 18 w 167"/>
              <a:gd name="T35" fmla="*/ 229 h 498"/>
              <a:gd name="T36" fmla="*/ 33 w 167"/>
              <a:gd name="T37" fmla="*/ 154 h 498"/>
              <a:gd name="T38" fmla="*/ 39 w 167"/>
              <a:gd name="T39" fmla="*/ 376 h 498"/>
              <a:gd name="T40" fmla="*/ 57 w 167"/>
              <a:gd name="T41" fmla="*/ 490 h 498"/>
              <a:gd name="T42" fmla="*/ 58 w 167"/>
              <a:gd name="T43" fmla="*/ 498 h 498"/>
              <a:gd name="T44" fmla="*/ 82 w 167"/>
              <a:gd name="T45" fmla="*/ 498 h 498"/>
              <a:gd name="T46" fmla="*/ 82 w 167"/>
              <a:gd name="T47" fmla="*/ 376 h 498"/>
              <a:gd name="T48" fmla="*/ 92 w 167"/>
              <a:gd name="T49" fmla="*/ 490 h 498"/>
              <a:gd name="T50" fmla="*/ 92 w 167"/>
              <a:gd name="T51" fmla="*/ 498 h 498"/>
              <a:gd name="T52" fmla="*/ 116 w 167"/>
              <a:gd name="T53" fmla="*/ 498 h 498"/>
              <a:gd name="T54" fmla="*/ 117 w 167"/>
              <a:gd name="T55" fmla="*/ 376 h 498"/>
              <a:gd name="T56" fmla="*/ 129 w 167"/>
              <a:gd name="T57" fmla="*/ 262 h 498"/>
              <a:gd name="T58" fmla="*/ 146 w 167"/>
              <a:gd name="T59" fmla="*/ 229 h 498"/>
              <a:gd name="T60" fmla="*/ 149 w 167"/>
              <a:gd name="T61" fmla="*/ 238 h 498"/>
              <a:gd name="T62" fmla="*/ 164 w 167"/>
              <a:gd name="T63" fmla="*/ 238 h 498"/>
              <a:gd name="T64" fmla="*/ 167 w 167"/>
              <a:gd name="T65" fmla="*/ 2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498">
                <a:moveTo>
                  <a:pt x="137" y="101"/>
                </a:moveTo>
                <a:cubicBezTo>
                  <a:pt x="137" y="101"/>
                  <a:pt x="137" y="101"/>
                  <a:pt x="137" y="101"/>
                </a:cubicBezTo>
                <a:cubicBezTo>
                  <a:pt x="99" y="97"/>
                  <a:pt x="99" y="97"/>
                  <a:pt x="99" y="97"/>
                </a:cubicBezTo>
                <a:cubicBezTo>
                  <a:pt x="99" y="97"/>
                  <a:pt x="99" y="97"/>
                  <a:pt x="99" y="97"/>
                </a:cubicBezTo>
                <a:cubicBezTo>
                  <a:pt x="95" y="97"/>
                  <a:pt x="95" y="97"/>
                  <a:pt x="95" y="97"/>
                </a:cubicBezTo>
                <a:cubicBezTo>
                  <a:pt x="95" y="93"/>
                  <a:pt x="95" y="93"/>
                  <a:pt x="95" y="93"/>
                </a:cubicBezTo>
                <a:cubicBezTo>
                  <a:pt x="100" y="93"/>
                  <a:pt x="105" y="93"/>
                  <a:pt x="112" y="92"/>
                </a:cubicBezTo>
                <a:cubicBezTo>
                  <a:pt x="123" y="90"/>
                  <a:pt x="124" y="83"/>
                  <a:pt x="125" y="79"/>
                </a:cubicBezTo>
                <a:cubicBezTo>
                  <a:pt x="125" y="75"/>
                  <a:pt x="122" y="68"/>
                  <a:pt x="121" y="73"/>
                </a:cubicBezTo>
                <a:cubicBezTo>
                  <a:pt x="119" y="79"/>
                  <a:pt x="114" y="77"/>
                  <a:pt x="113" y="73"/>
                </a:cubicBezTo>
                <a:cubicBezTo>
                  <a:pt x="112" y="71"/>
                  <a:pt x="114" y="66"/>
                  <a:pt x="116" y="62"/>
                </a:cubicBezTo>
                <a:cubicBezTo>
                  <a:pt x="117" y="60"/>
                  <a:pt x="117" y="59"/>
                  <a:pt x="118" y="58"/>
                </a:cubicBezTo>
                <a:cubicBezTo>
                  <a:pt x="118" y="57"/>
                  <a:pt x="118" y="57"/>
                  <a:pt x="118" y="57"/>
                </a:cubicBezTo>
                <a:cubicBezTo>
                  <a:pt x="118" y="57"/>
                  <a:pt x="118" y="57"/>
                  <a:pt x="118" y="57"/>
                </a:cubicBezTo>
                <a:cubicBezTo>
                  <a:pt x="119" y="53"/>
                  <a:pt x="120" y="49"/>
                  <a:pt x="120" y="44"/>
                </a:cubicBezTo>
                <a:cubicBezTo>
                  <a:pt x="120" y="30"/>
                  <a:pt x="113" y="18"/>
                  <a:pt x="102" y="14"/>
                </a:cubicBezTo>
                <a:cubicBezTo>
                  <a:pt x="97" y="5"/>
                  <a:pt x="88" y="0"/>
                  <a:pt x="79" y="0"/>
                </a:cubicBezTo>
                <a:cubicBezTo>
                  <a:pt x="62" y="0"/>
                  <a:pt x="48" y="17"/>
                  <a:pt x="48" y="38"/>
                </a:cubicBezTo>
                <a:cubicBezTo>
                  <a:pt x="48" y="45"/>
                  <a:pt x="50" y="52"/>
                  <a:pt x="52" y="57"/>
                </a:cubicBezTo>
                <a:cubicBezTo>
                  <a:pt x="52" y="57"/>
                  <a:pt x="52" y="57"/>
                  <a:pt x="52" y="57"/>
                </a:cubicBezTo>
                <a:cubicBezTo>
                  <a:pt x="52" y="57"/>
                  <a:pt x="59" y="70"/>
                  <a:pt x="57" y="73"/>
                </a:cubicBezTo>
                <a:cubicBezTo>
                  <a:pt x="56" y="77"/>
                  <a:pt x="52" y="79"/>
                  <a:pt x="50" y="73"/>
                </a:cubicBezTo>
                <a:cubicBezTo>
                  <a:pt x="48" y="68"/>
                  <a:pt x="45" y="75"/>
                  <a:pt x="45" y="79"/>
                </a:cubicBezTo>
                <a:cubicBezTo>
                  <a:pt x="46" y="83"/>
                  <a:pt x="47" y="90"/>
                  <a:pt x="58" y="92"/>
                </a:cubicBezTo>
                <a:cubicBezTo>
                  <a:pt x="64" y="92"/>
                  <a:pt x="68" y="93"/>
                  <a:pt x="72" y="93"/>
                </a:cubicBezTo>
                <a:cubicBezTo>
                  <a:pt x="73" y="97"/>
                  <a:pt x="73" y="97"/>
                  <a:pt x="73" y="97"/>
                </a:cubicBezTo>
                <a:cubicBezTo>
                  <a:pt x="69" y="97"/>
                  <a:pt x="69" y="97"/>
                  <a:pt x="69" y="97"/>
                </a:cubicBezTo>
                <a:cubicBezTo>
                  <a:pt x="31" y="101"/>
                  <a:pt x="31" y="101"/>
                  <a:pt x="31" y="101"/>
                </a:cubicBezTo>
                <a:cubicBezTo>
                  <a:pt x="31" y="101"/>
                  <a:pt x="31" y="101"/>
                  <a:pt x="31" y="101"/>
                </a:cubicBezTo>
                <a:cubicBezTo>
                  <a:pt x="31" y="101"/>
                  <a:pt x="30" y="101"/>
                  <a:pt x="30" y="101"/>
                </a:cubicBezTo>
                <a:cubicBezTo>
                  <a:pt x="11" y="142"/>
                  <a:pt x="5" y="183"/>
                  <a:pt x="0" y="229"/>
                </a:cubicBezTo>
                <a:cubicBezTo>
                  <a:pt x="3" y="229"/>
                  <a:pt x="3" y="229"/>
                  <a:pt x="3" y="229"/>
                </a:cubicBezTo>
                <a:cubicBezTo>
                  <a:pt x="3" y="238"/>
                  <a:pt x="3" y="238"/>
                  <a:pt x="3" y="238"/>
                </a:cubicBezTo>
                <a:cubicBezTo>
                  <a:pt x="3" y="242"/>
                  <a:pt x="6" y="246"/>
                  <a:pt x="11" y="246"/>
                </a:cubicBezTo>
                <a:cubicBezTo>
                  <a:pt x="15" y="246"/>
                  <a:pt x="18" y="242"/>
                  <a:pt x="18" y="238"/>
                </a:cubicBezTo>
                <a:cubicBezTo>
                  <a:pt x="18" y="229"/>
                  <a:pt x="18" y="229"/>
                  <a:pt x="18" y="229"/>
                </a:cubicBezTo>
                <a:cubicBezTo>
                  <a:pt x="21" y="229"/>
                  <a:pt x="21" y="229"/>
                  <a:pt x="21" y="229"/>
                </a:cubicBezTo>
                <a:cubicBezTo>
                  <a:pt x="24" y="203"/>
                  <a:pt x="27" y="178"/>
                  <a:pt x="33" y="154"/>
                </a:cubicBezTo>
                <a:cubicBezTo>
                  <a:pt x="39" y="262"/>
                  <a:pt x="39" y="262"/>
                  <a:pt x="39" y="262"/>
                </a:cubicBezTo>
                <a:cubicBezTo>
                  <a:pt x="39" y="376"/>
                  <a:pt x="39" y="376"/>
                  <a:pt x="39" y="376"/>
                </a:cubicBezTo>
                <a:cubicBezTo>
                  <a:pt x="55" y="376"/>
                  <a:pt x="55" y="376"/>
                  <a:pt x="55" y="376"/>
                </a:cubicBezTo>
                <a:cubicBezTo>
                  <a:pt x="57" y="490"/>
                  <a:pt x="57" y="490"/>
                  <a:pt x="57" y="490"/>
                </a:cubicBezTo>
                <a:cubicBezTo>
                  <a:pt x="56" y="492"/>
                  <a:pt x="55" y="495"/>
                  <a:pt x="55" y="498"/>
                </a:cubicBezTo>
                <a:cubicBezTo>
                  <a:pt x="58" y="498"/>
                  <a:pt x="58" y="498"/>
                  <a:pt x="58" y="498"/>
                </a:cubicBezTo>
                <a:cubicBezTo>
                  <a:pt x="79" y="498"/>
                  <a:pt x="79" y="498"/>
                  <a:pt x="79" y="498"/>
                </a:cubicBezTo>
                <a:cubicBezTo>
                  <a:pt x="82" y="498"/>
                  <a:pt x="82" y="498"/>
                  <a:pt x="82" y="498"/>
                </a:cubicBezTo>
                <a:cubicBezTo>
                  <a:pt x="82" y="495"/>
                  <a:pt x="81" y="492"/>
                  <a:pt x="79" y="490"/>
                </a:cubicBezTo>
                <a:cubicBezTo>
                  <a:pt x="82" y="376"/>
                  <a:pt x="82" y="376"/>
                  <a:pt x="82" y="376"/>
                </a:cubicBezTo>
                <a:cubicBezTo>
                  <a:pt x="89" y="376"/>
                  <a:pt x="89" y="376"/>
                  <a:pt x="89" y="376"/>
                </a:cubicBezTo>
                <a:cubicBezTo>
                  <a:pt x="92" y="490"/>
                  <a:pt x="92" y="490"/>
                  <a:pt x="92" y="490"/>
                </a:cubicBezTo>
                <a:cubicBezTo>
                  <a:pt x="90" y="492"/>
                  <a:pt x="89" y="495"/>
                  <a:pt x="89" y="498"/>
                </a:cubicBezTo>
                <a:cubicBezTo>
                  <a:pt x="92" y="498"/>
                  <a:pt x="92" y="498"/>
                  <a:pt x="92" y="498"/>
                </a:cubicBezTo>
                <a:cubicBezTo>
                  <a:pt x="113" y="498"/>
                  <a:pt x="113" y="498"/>
                  <a:pt x="113" y="498"/>
                </a:cubicBezTo>
                <a:cubicBezTo>
                  <a:pt x="116" y="498"/>
                  <a:pt x="116" y="498"/>
                  <a:pt x="116" y="498"/>
                </a:cubicBezTo>
                <a:cubicBezTo>
                  <a:pt x="116" y="495"/>
                  <a:pt x="115" y="492"/>
                  <a:pt x="114" y="490"/>
                </a:cubicBezTo>
                <a:cubicBezTo>
                  <a:pt x="117" y="376"/>
                  <a:pt x="117" y="376"/>
                  <a:pt x="117" y="376"/>
                </a:cubicBezTo>
                <a:cubicBezTo>
                  <a:pt x="129" y="376"/>
                  <a:pt x="129" y="376"/>
                  <a:pt x="129" y="376"/>
                </a:cubicBezTo>
                <a:cubicBezTo>
                  <a:pt x="129" y="262"/>
                  <a:pt x="129" y="262"/>
                  <a:pt x="129" y="262"/>
                </a:cubicBezTo>
                <a:cubicBezTo>
                  <a:pt x="134" y="155"/>
                  <a:pt x="134" y="155"/>
                  <a:pt x="134" y="155"/>
                </a:cubicBezTo>
                <a:cubicBezTo>
                  <a:pt x="140" y="179"/>
                  <a:pt x="144" y="203"/>
                  <a:pt x="146" y="229"/>
                </a:cubicBezTo>
                <a:cubicBezTo>
                  <a:pt x="149" y="229"/>
                  <a:pt x="149" y="229"/>
                  <a:pt x="149" y="229"/>
                </a:cubicBezTo>
                <a:cubicBezTo>
                  <a:pt x="149" y="238"/>
                  <a:pt x="149" y="238"/>
                  <a:pt x="149" y="238"/>
                </a:cubicBezTo>
                <a:cubicBezTo>
                  <a:pt x="149" y="242"/>
                  <a:pt x="152" y="246"/>
                  <a:pt x="156" y="246"/>
                </a:cubicBezTo>
                <a:cubicBezTo>
                  <a:pt x="161" y="246"/>
                  <a:pt x="164" y="242"/>
                  <a:pt x="164" y="238"/>
                </a:cubicBezTo>
                <a:cubicBezTo>
                  <a:pt x="164" y="229"/>
                  <a:pt x="164" y="229"/>
                  <a:pt x="164" y="229"/>
                </a:cubicBezTo>
                <a:cubicBezTo>
                  <a:pt x="167" y="229"/>
                  <a:pt x="167" y="229"/>
                  <a:pt x="167" y="229"/>
                </a:cubicBezTo>
                <a:cubicBezTo>
                  <a:pt x="162" y="183"/>
                  <a:pt x="157" y="142"/>
                  <a:pt x="137" y="101"/>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 name="Freeform 296">
            <a:extLst>
              <a:ext uri="{FF2B5EF4-FFF2-40B4-BE49-F238E27FC236}">
                <a16:creationId xmlns:a16="http://schemas.microsoft.com/office/drawing/2014/main" id="{C1E127A8-8BC0-4619-8A33-1C9F9CC5D7F5}"/>
              </a:ext>
            </a:extLst>
          </p:cNvPr>
          <p:cNvSpPr>
            <a:spLocks/>
          </p:cNvSpPr>
          <p:nvPr/>
        </p:nvSpPr>
        <p:spPr bwMode="auto">
          <a:xfrm>
            <a:off x="9849319" y="4009218"/>
            <a:ext cx="908100" cy="1973267"/>
          </a:xfrm>
          <a:custGeom>
            <a:avLst/>
            <a:gdLst>
              <a:gd name="T0" fmla="*/ 183 w 233"/>
              <a:gd name="T1" fmla="*/ 95 h 506"/>
              <a:gd name="T2" fmla="*/ 182 w 233"/>
              <a:gd name="T3" fmla="*/ 95 h 506"/>
              <a:gd name="T4" fmla="*/ 182 w 233"/>
              <a:gd name="T5" fmla="*/ 95 h 506"/>
              <a:gd name="T6" fmla="*/ 132 w 233"/>
              <a:gd name="T7" fmla="*/ 91 h 506"/>
              <a:gd name="T8" fmla="*/ 132 w 233"/>
              <a:gd name="T9" fmla="*/ 91 h 506"/>
              <a:gd name="T10" fmla="*/ 132 w 233"/>
              <a:gd name="T11" fmla="*/ 91 h 506"/>
              <a:gd name="T12" fmla="*/ 132 w 233"/>
              <a:gd name="T13" fmla="*/ 91 h 506"/>
              <a:gd name="T14" fmla="*/ 132 w 233"/>
              <a:gd name="T15" fmla="*/ 83 h 506"/>
              <a:gd name="T16" fmla="*/ 143 w 233"/>
              <a:gd name="T17" fmla="*/ 70 h 506"/>
              <a:gd name="T18" fmla="*/ 143 w 233"/>
              <a:gd name="T19" fmla="*/ 59 h 506"/>
              <a:gd name="T20" fmla="*/ 148 w 233"/>
              <a:gd name="T21" fmla="*/ 54 h 506"/>
              <a:gd name="T22" fmla="*/ 148 w 233"/>
              <a:gd name="T23" fmla="*/ 44 h 506"/>
              <a:gd name="T24" fmla="*/ 145 w 233"/>
              <a:gd name="T25" fmla="*/ 40 h 506"/>
              <a:gd name="T26" fmla="*/ 151 w 233"/>
              <a:gd name="T27" fmla="*/ 26 h 506"/>
              <a:gd name="T28" fmla="*/ 132 w 233"/>
              <a:gd name="T29" fmla="*/ 7 h 506"/>
              <a:gd name="T30" fmla="*/ 131 w 233"/>
              <a:gd name="T31" fmla="*/ 7 h 506"/>
              <a:gd name="T32" fmla="*/ 110 w 233"/>
              <a:gd name="T33" fmla="*/ 0 h 506"/>
              <a:gd name="T34" fmla="*/ 81 w 233"/>
              <a:gd name="T35" fmla="*/ 25 h 506"/>
              <a:gd name="T36" fmla="*/ 87 w 233"/>
              <a:gd name="T37" fmla="*/ 39 h 506"/>
              <a:gd name="T38" fmla="*/ 83 w 233"/>
              <a:gd name="T39" fmla="*/ 44 h 506"/>
              <a:gd name="T40" fmla="*/ 83 w 233"/>
              <a:gd name="T41" fmla="*/ 54 h 506"/>
              <a:gd name="T42" fmla="*/ 88 w 233"/>
              <a:gd name="T43" fmla="*/ 59 h 506"/>
              <a:gd name="T44" fmla="*/ 88 w 233"/>
              <a:gd name="T45" fmla="*/ 70 h 506"/>
              <a:gd name="T46" fmla="*/ 99 w 233"/>
              <a:gd name="T47" fmla="*/ 83 h 506"/>
              <a:gd name="T48" fmla="*/ 99 w 233"/>
              <a:gd name="T49" fmla="*/ 91 h 506"/>
              <a:gd name="T50" fmla="*/ 49 w 233"/>
              <a:gd name="T51" fmla="*/ 95 h 506"/>
              <a:gd name="T52" fmla="*/ 49 w 233"/>
              <a:gd name="T53" fmla="*/ 97 h 506"/>
              <a:gd name="T54" fmla="*/ 0 w 233"/>
              <a:gd name="T55" fmla="*/ 276 h 506"/>
              <a:gd name="T56" fmla="*/ 3 w 233"/>
              <a:gd name="T57" fmla="*/ 276 h 506"/>
              <a:gd name="T58" fmla="*/ 3 w 233"/>
              <a:gd name="T59" fmla="*/ 289 h 506"/>
              <a:gd name="T60" fmla="*/ 14 w 233"/>
              <a:gd name="T61" fmla="*/ 299 h 506"/>
              <a:gd name="T62" fmla="*/ 25 w 233"/>
              <a:gd name="T63" fmla="*/ 289 h 506"/>
              <a:gd name="T64" fmla="*/ 25 w 233"/>
              <a:gd name="T65" fmla="*/ 276 h 506"/>
              <a:gd name="T66" fmla="*/ 28 w 233"/>
              <a:gd name="T67" fmla="*/ 276 h 506"/>
              <a:gd name="T68" fmla="*/ 49 w 233"/>
              <a:gd name="T69" fmla="*/ 176 h 506"/>
              <a:gd name="T70" fmla="*/ 49 w 233"/>
              <a:gd name="T71" fmla="*/ 318 h 506"/>
              <a:gd name="T72" fmla="*/ 67 w 233"/>
              <a:gd name="T73" fmla="*/ 318 h 506"/>
              <a:gd name="T74" fmla="*/ 73 w 233"/>
              <a:gd name="T75" fmla="*/ 489 h 506"/>
              <a:gd name="T76" fmla="*/ 79 w 233"/>
              <a:gd name="T77" fmla="*/ 489 h 506"/>
              <a:gd name="T78" fmla="*/ 70 w 233"/>
              <a:gd name="T79" fmla="*/ 506 h 506"/>
              <a:gd name="T80" fmla="*/ 111 w 233"/>
              <a:gd name="T81" fmla="*/ 506 h 506"/>
              <a:gd name="T82" fmla="*/ 102 w 233"/>
              <a:gd name="T83" fmla="*/ 489 h 506"/>
              <a:gd name="T84" fmla="*/ 108 w 233"/>
              <a:gd name="T85" fmla="*/ 489 h 506"/>
              <a:gd name="T86" fmla="*/ 115 w 233"/>
              <a:gd name="T87" fmla="*/ 318 h 506"/>
              <a:gd name="T88" fmla="*/ 117 w 233"/>
              <a:gd name="T89" fmla="*/ 318 h 506"/>
              <a:gd name="T90" fmla="*/ 123 w 233"/>
              <a:gd name="T91" fmla="*/ 489 h 506"/>
              <a:gd name="T92" fmla="*/ 129 w 233"/>
              <a:gd name="T93" fmla="*/ 489 h 506"/>
              <a:gd name="T94" fmla="*/ 120 w 233"/>
              <a:gd name="T95" fmla="*/ 506 h 506"/>
              <a:gd name="T96" fmla="*/ 161 w 233"/>
              <a:gd name="T97" fmla="*/ 506 h 506"/>
              <a:gd name="T98" fmla="*/ 153 w 233"/>
              <a:gd name="T99" fmla="*/ 489 h 506"/>
              <a:gd name="T100" fmla="*/ 158 w 233"/>
              <a:gd name="T101" fmla="*/ 489 h 506"/>
              <a:gd name="T102" fmla="*/ 165 w 233"/>
              <a:gd name="T103" fmla="*/ 318 h 506"/>
              <a:gd name="T104" fmla="*/ 182 w 233"/>
              <a:gd name="T105" fmla="*/ 318 h 506"/>
              <a:gd name="T106" fmla="*/ 182 w 233"/>
              <a:gd name="T107" fmla="*/ 173 h 506"/>
              <a:gd name="T108" fmla="*/ 204 w 233"/>
              <a:gd name="T109" fmla="*/ 276 h 506"/>
              <a:gd name="T110" fmla="*/ 208 w 233"/>
              <a:gd name="T111" fmla="*/ 276 h 506"/>
              <a:gd name="T112" fmla="*/ 208 w 233"/>
              <a:gd name="T113" fmla="*/ 289 h 506"/>
              <a:gd name="T114" fmla="*/ 218 w 233"/>
              <a:gd name="T115" fmla="*/ 299 h 506"/>
              <a:gd name="T116" fmla="*/ 229 w 233"/>
              <a:gd name="T117" fmla="*/ 289 h 506"/>
              <a:gd name="T118" fmla="*/ 229 w 233"/>
              <a:gd name="T119" fmla="*/ 276 h 506"/>
              <a:gd name="T120" fmla="*/ 233 w 233"/>
              <a:gd name="T121" fmla="*/ 276 h 506"/>
              <a:gd name="T122" fmla="*/ 183 w 233"/>
              <a:gd name="T123" fmla="*/ 9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3" h="506">
                <a:moveTo>
                  <a:pt x="183" y="95"/>
                </a:moveTo>
                <a:cubicBezTo>
                  <a:pt x="182" y="95"/>
                  <a:pt x="182" y="95"/>
                  <a:pt x="182" y="95"/>
                </a:cubicBezTo>
                <a:cubicBezTo>
                  <a:pt x="182" y="95"/>
                  <a:pt x="182" y="95"/>
                  <a:pt x="182" y="95"/>
                </a:cubicBezTo>
                <a:cubicBezTo>
                  <a:pt x="132" y="91"/>
                  <a:pt x="132" y="91"/>
                  <a:pt x="132" y="91"/>
                </a:cubicBezTo>
                <a:cubicBezTo>
                  <a:pt x="132" y="91"/>
                  <a:pt x="132" y="91"/>
                  <a:pt x="132" y="91"/>
                </a:cubicBezTo>
                <a:cubicBezTo>
                  <a:pt x="132" y="91"/>
                  <a:pt x="132" y="91"/>
                  <a:pt x="132" y="91"/>
                </a:cubicBezTo>
                <a:cubicBezTo>
                  <a:pt x="132" y="91"/>
                  <a:pt x="132" y="91"/>
                  <a:pt x="132" y="91"/>
                </a:cubicBezTo>
                <a:cubicBezTo>
                  <a:pt x="132" y="83"/>
                  <a:pt x="132" y="83"/>
                  <a:pt x="132" y="83"/>
                </a:cubicBezTo>
                <a:cubicBezTo>
                  <a:pt x="138" y="82"/>
                  <a:pt x="143" y="76"/>
                  <a:pt x="143" y="70"/>
                </a:cubicBezTo>
                <a:cubicBezTo>
                  <a:pt x="143" y="59"/>
                  <a:pt x="143" y="59"/>
                  <a:pt x="143" y="59"/>
                </a:cubicBezTo>
                <a:cubicBezTo>
                  <a:pt x="146" y="59"/>
                  <a:pt x="148" y="57"/>
                  <a:pt x="148" y="54"/>
                </a:cubicBezTo>
                <a:cubicBezTo>
                  <a:pt x="148" y="44"/>
                  <a:pt x="148" y="44"/>
                  <a:pt x="148" y="44"/>
                </a:cubicBezTo>
                <a:cubicBezTo>
                  <a:pt x="148" y="42"/>
                  <a:pt x="146" y="40"/>
                  <a:pt x="145" y="40"/>
                </a:cubicBezTo>
                <a:cubicBezTo>
                  <a:pt x="148" y="36"/>
                  <a:pt x="151" y="31"/>
                  <a:pt x="151" y="26"/>
                </a:cubicBezTo>
                <a:cubicBezTo>
                  <a:pt x="151" y="16"/>
                  <a:pt x="142" y="7"/>
                  <a:pt x="132" y="7"/>
                </a:cubicBezTo>
                <a:cubicBezTo>
                  <a:pt x="131" y="7"/>
                  <a:pt x="131" y="7"/>
                  <a:pt x="131" y="7"/>
                </a:cubicBezTo>
                <a:cubicBezTo>
                  <a:pt x="126" y="3"/>
                  <a:pt x="118" y="0"/>
                  <a:pt x="110" y="0"/>
                </a:cubicBezTo>
                <a:cubicBezTo>
                  <a:pt x="94" y="0"/>
                  <a:pt x="81" y="11"/>
                  <a:pt x="81" y="25"/>
                </a:cubicBezTo>
                <a:cubicBezTo>
                  <a:pt x="81" y="30"/>
                  <a:pt x="83" y="35"/>
                  <a:pt x="87" y="39"/>
                </a:cubicBezTo>
                <a:cubicBezTo>
                  <a:pt x="85" y="40"/>
                  <a:pt x="83" y="42"/>
                  <a:pt x="83" y="44"/>
                </a:cubicBezTo>
                <a:cubicBezTo>
                  <a:pt x="83" y="54"/>
                  <a:pt x="83" y="54"/>
                  <a:pt x="83" y="54"/>
                </a:cubicBezTo>
                <a:cubicBezTo>
                  <a:pt x="83" y="57"/>
                  <a:pt x="85" y="59"/>
                  <a:pt x="88" y="59"/>
                </a:cubicBezTo>
                <a:cubicBezTo>
                  <a:pt x="88" y="70"/>
                  <a:pt x="88" y="70"/>
                  <a:pt x="88" y="70"/>
                </a:cubicBezTo>
                <a:cubicBezTo>
                  <a:pt x="88" y="77"/>
                  <a:pt x="93" y="82"/>
                  <a:pt x="99" y="83"/>
                </a:cubicBezTo>
                <a:cubicBezTo>
                  <a:pt x="99" y="91"/>
                  <a:pt x="99" y="91"/>
                  <a:pt x="99" y="91"/>
                </a:cubicBezTo>
                <a:cubicBezTo>
                  <a:pt x="49" y="95"/>
                  <a:pt x="49" y="95"/>
                  <a:pt x="49" y="95"/>
                </a:cubicBezTo>
                <a:cubicBezTo>
                  <a:pt x="49" y="97"/>
                  <a:pt x="49" y="97"/>
                  <a:pt x="49" y="97"/>
                </a:cubicBezTo>
                <a:cubicBezTo>
                  <a:pt x="23" y="155"/>
                  <a:pt x="6" y="213"/>
                  <a:pt x="0" y="276"/>
                </a:cubicBezTo>
                <a:cubicBezTo>
                  <a:pt x="3" y="276"/>
                  <a:pt x="3" y="276"/>
                  <a:pt x="3" y="276"/>
                </a:cubicBezTo>
                <a:cubicBezTo>
                  <a:pt x="3" y="289"/>
                  <a:pt x="3" y="289"/>
                  <a:pt x="3" y="289"/>
                </a:cubicBezTo>
                <a:cubicBezTo>
                  <a:pt x="3" y="295"/>
                  <a:pt x="8" y="299"/>
                  <a:pt x="14" y="299"/>
                </a:cubicBezTo>
                <a:cubicBezTo>
                  <a:pt x="20" y="299"/>
                  <a:pt x="25" y="295"/>
                  <a:pt x="25" y="289"/>
                </a:cubicBezTo>
                <a:cubicBezTo>
                  <a:pt x="25" y="276"/>
                  <a:pt x="25" y="276"/>
                  <a:pt x="25" y="276"/>
                </a:cubicBezTo>
                <a:cubicBezTo>
                  <a:pt x="28" y="276"/>
                  <a:pt x="28" y="276"/>
                  <a:pt x="28" y="276"/>
                </a:cubicBezTo>
                <a:cubicBezTo>
                  <a:pt x="32" y="241"/>
                  <a:pt x="39" y="208"/>
                  <a:pt x="49" y="176"/>
                </a:cubicBezTo>
                <a:cubicBezTo>
                  <a:pt x="49" y="318"/>
                  <a:pt x="49" y="318"/>
                  <a:pt x="49" y="318"/>
                </a:cubicBezTo>
                <a:cubicBezTo>
                  <a:pt x="67" y="318"/>
                  <a:pt x="67" y="318"/>
                  <a:pt x="67" y="318"/>
                </a:cubicBezTo>
                <a:cubicBezTo>
                  <a:pt x="73" y="489"/>
                  <a:pt x="73" y="489"/>
                  <a:pt x="73" y="489"/>
                </a:cubicBezTo>
                <a:cubicBezTo>
                  <a:pt x="79" y="489"/>
                  <a:pt x="79" y="489"/>
                  <a:pt x="79" y="489"/>
                </a:cubicBezTo>
                <a:cubicBezTo>
                  <a:pt x="74" y="493"/>
                  <a:pt x="70" y="499"/>
                  <a:pt x="70" y="506"/>
                </a:cubicBezTo>
                <a:cubicBezTo>
                  <a:pt x="111" y="506"/>
                  <a:pt x="111" y="506"/>
                  <a:pt x="111" y="506"/>
                </a:cubicBezTo>
                <a:cubicBezTo>
                  <a:pt x="111" y="499"/>
                  <a:pt x="108" y="493"/>
                  <a:pt x="102" y="489"/>
                </a:cubicBezTo>
                <a:cubicBezTo>
                  <a:pt x="108" y="489"/>
                  <a:pt x="108" y="489"/>
                  <a:pt x="108" y="489"/>
                </a:cubicBezTo>
                <a:cubicBezTo>
                  <a:pt x="115" y="318"/>
                  <a:pt x="115" y="318"/>
                  <a:pt x="115" y="318"/>
                </a:cubicBezTo>
                <a:cubicBezTo>
                  <a:pt x="117" y="318"/>
                  <a:pt x="117" y="318"/>
                  <a:pt x="117" y="318"/>
                </a:cubicBezTo>
                <a:cubicBezTo>
                  <a:pt x="123" y="489"/>
                  <a:pt x="123" y="489"/>
                  <a:pt x="123" y="489"/>
                </a:cubicBezTo>
                <a:cubicBezTo>
                  <a:pt x="129" y="489"/>
                  <a:pt x="129" y="489"/>
                  <a:pt x="129" y="489"/>
                </a:cubicBezTo>
                <a:cubicBezTo>
                  <a:pt x="124" y="493"/>
                  <a:pt x="120" y="499"/>
                  <a:pt x="120" y="506"/>
                </a:cubicBezTo>
                <a:cubicBezTo>
                  <a:pt x="161" y="506"/>
                  <a:pt x="161" y="506"/>
                  <a:pt x="161" y="506"/>
                </a:cubicBezTo>
                <a:cubicBezTo>
                  <a:pt x="161" y="499"/>
                  <a:pt x="158" y="493"/>
                  <a:pt x="153" y="489"/>
                </a:cubicBezTo>
                <a:cubicBezTo>
                  <a:pt x="158" y="489"/>
                  <a:pt x="158" y="489"/>
                  <a:pt x="158" y="489"/>
                </a:cubicBezTo>
                <a:cubicBezTo>
                  <a:pt x="165" y="318"/>
                  <a:pt x="165" y="318"/>
                  <a:pt x="165" y="318"/>
                </a:cubicBezTo>
                <a:cubicBezTo>
                  <a:pt x="182" y="318"/>
                  <a:pt x="182" y="318"/>
                  <a:pt x="182" y="318"/>
                </a:cubicBezTo>
                <a:cubicBezTo>
                  <a:pt x="182" y="173"/>
                  <a:pt x="182" y="173"/>
                  <a:pt x="182" y="173"/>
                </a:cubicBezTo>
                <a:cubicBezTo>
                  <a:pt x="193" y="206"/>
                  <a:pt x="200" y="240"/>
                  <a:pt x="204" y="276"/>
                </a:cubicBezTo>
                <a:cubicBezTo>
                  <a:pt x="208" y="276"/>
                  <a:pt x="208" y="276"/>
                  <a:pt x="208" y="276"/>
                </a:cubicBezTo>
                <a:cubicBezTo>
                  <a:pt x="208" y="289"/>
                  <a:pt x="208" y="289"/>
                  <a:pt x="208" y="289"/>
                </a:cubicBezTo>
                <a:cubicBezTo>
                  <a:pt x="208" y="295"/>
                  <a:pt x="212" y="299"/>
                  <a:pt x="218" y="299"/>
                </a:cubicBezTo>
                <a:cubicBezTo>
                  <a:pt x="224" y="299"/>
                  <a:pt x="229" y="295"/>
                  <a:pt x="229" y="289"/>
                </a:cubicBezTo>
                <a:cubicBezTo>
                  <a:pt x="229" y="276"/>
                  <a:pt x="229" y="276"/>
                  <a:pt x="229" y="276"/>
                </a:cubicBezTo>
                <a:cubicBezTo>
                  <a:pt x="233" y="276"/>
                  <a:pt x="233" y="276"/>
                  <a:pt x="233" y="276"/>
                </a:cubicBezTo>
                <a:cubicBezTo>
                  <a:pt x="227" y="212"/>
                  <a:pt x="210" y="153"/>
                  <a:pt x="183" y="95"/>
                </a:cubicBezTo>
                <a:close/>
              </a:path>
            </a:pathLst>
          </a:custGeom>
          <a:solidFill>
            <a:srgbClr val="005A9E"/>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 name="Freeform 389">
            <a:extLst>
              <a:ext uri="{FF2B5EF4-FFF2-40B4-BE49-F238E27FC236}">
                <a16:creationId xmlns:a16="http://schemas.microsoft.com/office/drawing/2014/main" id="{A3F19957-8120-41C9-97D9-BC44F423D7F5}"/>
              </a:ext>
            </a:extLst>
          </p:cNvPr>
          <p:cNvSpPr>
            <a:spLocks/>
          </p:cNvSpPr>
          <p:nvPr/>
        </p:nvSpPr>
        <p:spPr bwMode="auto">
          <a:xfrm flipH="1">
            <a:off x="7180890" y="3934058"/>
            <a:ext cx="908704" cy="2051305"/>
          </a:xfrm>
          <a:custGeom>
            <a:avLst/>
            <a:gdLst>
              <a:gd name="T0" fmla="*/ 189 w 241"/>
              <a:gd name="T1" fmla="*/ 99 h 545"/>
              <a:gd name="T2" fmla="*/ 189 w 241"/>
              <a:gd name="T3" fmla="*/ 99 h 545"/>
              <a:gd name="T4" fmla="*/ 189 w 241"/>
              <a:gd name="T5" fmla="*/ 99 h 545"/>
              <a:gd name="T6" fmla="*/ 137 w 241"/>
              <a:gd name="T7" fmla="*/ 94 h 545"/>
              <a:gd name="T8" fmla="*/ 137 w 241"/>
              <a:gd name="T9" fmla="*/ 86 h 545"/>
              <a:gd name="T10" fmla="*/ 148 w 241"/>
              <a:gd name="T11" fmla="*/ 73 h 545"/>
              <a:gd name="T12" fmla="*/ 148 w 241"/>
              <a:gd name="T13" fmla="*/ 61 h 545"/>
              <a:gd name="T14" fmla="*/ 153 w 241"/>
              <a:gd name="T15" fmla="*/ 56 h 545"/>
              <a:gd name="T16" fmla="*/ 153 w 241"/>
              <a:gd name="T17" fmla="*/ 46 h 545"/>
              <a:gd name="T18" fmla="*/ 150 w 241"/>
              <a:gd name="T19" fmla="*/ 41 h 545"/>
              <a:gd name="T20" fmla="*/ 156 w 241"/>
              <a:gd name="T21" fmla="*/ 27 h 545"/>
              <a:gd name="T22" fmla="*/ 136 w 241"/>
              <a:gd name="T23" fmla="*/ 7 h 545"/>
              <a:gd name="T24" fmla="*/ 136 w 241"/>
              <a:gd name="T25" fmla="*/ 7 h 545"/>
              <a:gd name="T26" fmla="*/ 114 w 241"/>
              <a:gd name="T27" fmla="*/ 0 h 545"/>
              <a:gd name="T28" fmla="*/ 84 w 241"/>
              <a:gd name="T29" fmla="*/ 25 h 545"/>
              <a:gd name="T30" fmla="*/ 90 w 241"/>
              <a:gd name="T31" fmla="*/ 41 h 545"/>
              <a:gd name="T32" fmla="*/ 86 w 241"/>
              <a:gd name="T33" fmla="*/ 46 h 545"/>
              <a:gd name="T34" fmla="*/ 86 w 241"/>
              <a:gd name="T35" fmla="*/ 56 h 545"/>
              <a:gd name="T36" fmla="*/ 91 w 241"/>
              <a:gd name="T37" fmla="*/ 61 h 545"/>
              <a:gd name="T38" fmla="*/ 91 w 241"/>
              <a:gd name="T39" fmla="*/ 73 h 545"/>
              <a:gd name="T40" fmla="*/ 103 w 241"/>
              <a:gd name="T41" fmla="*/ 86 h 545"/>
              <a:gd name="T42" fmla="*/ 103 w 241"/>
              <a:gd name="T43" fmla="*/ 94 h 545"/>
              <a:gd name="T44" fmla="*/ 51 w 241"/>
              <a:gd name="T45" fmla="*/ 99 h 545"/>
              <a:gd name="T46" fmla="*/ 51 w 241"/>
              <a:gd name="T47" fmla="*/ 100 h 545"/>
              <a:gd name="T48" fmla="*/ 0 w 241"/>
              <a:gd name="T49" fmla="*/ 286 h 545"/>
              <a:gd name="T50" fmla="*/ 4 w 241"/>
              <a:gd name="T51" fmla="*/ 286 h 545"/>
              <a:gd name="T52" fmla="*/ 4 w 241"/>
              <a:gd name="T53" fmla="*/ 299 h 545"/>
              <a:gd name="T54" fmla="*/ 15 w 241"/>
              <a:gd name="T55" fmla="*/ 310 h 545"/>
              <a:gd name="T56" fmla="*/ 26 w 241"/>
              <a:gd name="T57" fmla="*/ 299 h 545"/>
              <a:gd name="T58" fmla="*/ 26 w 241"/>
              <a:gd name="T59" fmla="*/ 286 h 545"/>
              <a:gd name="T60" fmla="*/ 29 w 241"/>
              <a:gd name="T61" fmla="*/ 286 h 545"/>
              <a:gd name="T62" fmla="*/ 51 w 241"/>
              <a:gd name="T63" fmla="*/ 182 h 545"/>
              <a:gd name="T64" fmla="*/ 51 w 241"/>
              <a:gd name="T65" fmla="*/ 330 h 545"/>
              <a:gd name="T66" fmla="*/ 69 w 241"/>
              <a:gd name="T67" fmla="*/ 330 h 545"/>
              <a:gd name="T68" fmla="*/ 76 w 241"/>
              <a:gd name="T69" fmla="*/ 528 h 545"/>
              <a:gd name="T70" fmla="*/ 82 w 241"/>
              <a:gd name="T71" fmla="*/ 528 h 545"/>
              <a:gd name="T72" fmla="*/ 73 w 241"/>
              <a:gd name="T73" fmla="*/ 545 h 545"/>
              <a:gd name="T74" fmla="*/ 115 w 241"/>
              <a:gd name="T75" fmla="*/ 545 h 545"/>
              <a:gd name="T76" fmla="*/ 106 w 241"/>
              <a:gd name="T77" fmla="*/ 528 h 545"/>
              <a:gd name="T78" fmla="*/ 112 w 241"/>
              <a:gd name="T79" fmla="*/ 528 h 545"/>
              <a:gd name="T80" fmla="*/ 119 w 241"/>
              <a:gd name="T81" fmla="*/ 330 h 545"/>
              <a:gd name="T82" fmla="*/ 121 w 241"/>
              <a:gd name="T83" fmla="*/ 330 h 545"/>
              <a:gd name="T84" fmla="*/ 128 w 241"/>
              <a:gd name="T85" fmla="*/ 528 h 545"/>
              <a:gd name="T86" fmla="*/ 134 w 241"/>
              <a:gd name="T87" fmla="*/ 528 h 545"/>
              <a:gd name="T88" fmla="*/ 125 w 241"/>
              <a:gd name="T89" fmla="*/ 545 h 545"/>
              <a:gd name="T90" fmla="*/ 167 w 241"/>
              <a:gd name="T91" fmla="*/ 545 h 545"/>
              <a:gd name="T92" fmla="*/ 158 w 241"/>
              <a:gd name="T93" fmla="*/ 528 h 545"/>
              <a:gd name="T94" fmla="*/ 164 w 241"/>
              <a:gd name="T95" fmla="*/ 528 h 545"/>
              <a:gd name="T96" fmla="*/ 171 w 241"/>
              <a:gd name="T97" fmla="*/ 330 h 545"/>
              <a:gd name="T98" fmla="*/ 189 w 241"/>
              <a:gd name="T99" fmla="*/ 330 h 545"/>
              <a:gd name="T100" fmla="*/ 189 w 241"/>
              <a:gd name="T101" fmla="*/ 179 h 545"/>
              <a:gd name="T102" fmla="*/ 212 w 241"/>
              <a:gd name="T103" fmla="*/ 286 h 545"/>
              <a:gd name="T104" fmla="*/ 215 w 241"/>
              <a:gd name="T105" fmla="*/ 286 h 545"/>
              <a:gd name="T106" fmla="*/ 215 w 241"/>
              <a:gd name="T107" fmla="*/ 299 h 545"/>
              <a:gd name="T108" fmla="*/ 226 w 241"/>
              <a:gd name="T109" fmla="*/ 310 h 545"/>
              <a:gd name="T110" fmla="*/ 237 w 241"/>
              <a:gd name="T111" fmla="*/ 299 h 545"/>
              <a:gd name="T112" fmla="*/ 237 w 241"/>
              <a:gd name="T113" fmla="*/ 286 h 545"/>
              <a:gd name="T114" fmla="*/ 241 w 241"/>
              <a:gd name="T115" fmla="*/ 286 h 545"/>
              <a:gd name="T116" fmla="*/ 189 w 241"/>
              <a:gd name="T117" fmla="*/ 99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1" h="545">
                <a:moveTo>
                  <a:pt x="189" y="99"/>
                </a:moveTo>
                <a:cubicBezTo>
                  <a:pt x="189" y="99"/>
                  <a:pt x="189" y="99"/>
                  <a:pt x="189" y="99"/>
                </a:cubicBezTo>
                <a:cubicBezTo>
                  <a:pt x="189" y="99"/>
                  <a:pt x="189" y="99"/>
                  <a:pt x="189" y="99"/>
                </a:cubicBezTo>
                <a:cubicBezTo>
                  <a:pt x="137" y="94"/>
                  <a:pt x="137" y="94"/>
                  <a:pt x="137" y="94"/>
                </a:cubicBezTo>
                <a:cubicBezTo>
                  <a:pt x="137" y="86"/>
                  <a:pt x="137" y="86"/>
                  <a:pt x="137" y="86"/>
                </a:cubicBezTo>
                <a:cubicBezTo>
                  <a:pt x="143" y="85"/>
                  <a:pt x="148" y="79"/>
                  <a:pt x="148" y="73"/>
                </a:cubicBezTo>
                <a:cubicBezTo>
                  <a:pt x="148" y="61"/>
                  <a:pt x="148" y="61"/>
                  <a:pt x="148" y="61"/>
                </a:cubicBezTo>
                <a:cubicBezTo>
                  <a:pt x="151" y="61"/>
                  <a:pt x="153" y="59"/>
                  <a:pt x="153" y="56"/>
                </a:cubicBezTo>
                <a:cubicBezTo>
                  <a:pt x="153" y="46"/>
                  <a:pt x="153" y="46"/>
                  <a:pt x="153" y="46"/>
                </a:cubicBezTo>
                <a:cubicBezTo>
                  <a:pt x="153" y="44"/>
                  <a:pt x="152" y="42"/>
                  <a:pt x="150" y="41"/>
                </a:cubicBezTo>
                <a:cubicBezTo>
                  <a:pt x="154" y="38"/>
                  <a:pt x="156" y="33"/>
                  <a:pt x="156" y="27"/>
                </a:cubicBezTo>
                <a:cubicBezTo>
                  <a:pt x="156" y="16"/>
                  <a:pt x="147" y="7"/>
                  <a:pt x="136" y="7"/>
                </a:cubicBezTo>
                <a:cubicBezTo>
                  <a:pt x="136" y="7"/>
                  <a:pt x="136" y="7"/>
                  <a:pt x="136" y="7"/>
                </a:cubicBezTo>
                <a:cubicBezTo>
                  <a:pt x="130" y="3"/>
                  <a:pt x="123" y="0"/>
                  <a:pt x="114" y="0"/>
                </a:cubicBezTo>
                <a:cubicBezTo>
                  <a:pt x="97" y="0"/>
                  <a:pt x="84" y="11"/>
                  <a:pt x="84" y="25"/>
                </a:cubicBezTo>
                <a:cubicBezTo>
                  <a:pt x="84" y="31"/>
                  <a:pt x="86" y="37"/>
                  <a:pt x="90" y="41"/>
                </a:cubicBezTo>
                <a:cubicBezTo>
                  <a:pt x="88" y="41"/>
                  <a:pt x="86" y="43"/>
                  <a:pt x="86" y="46"/>
                </a:cubicBezTo>
                <a:cubicBezTo>
                  <a:pt x="86" y="56"/>
                  <a:pt x="86" y="56"/>
                  <a:pt x="86" y="56"/>
                </a:cubicBezTo>
                <a:cubicBezTo>
                  <a:pt x="86" y="59"/>
                  <a:pt x="88" y="61"/>
                  <a:pt x="91" y="61"/>
                </a:cubicBezTo>
                <a:cubicBezTo>
                  <a:pt x="91" y="73"/>
                  <a:pt x="91" y="73"/>
                  <a:pt x="91" y="73"/>
                </a:cubicBezTo>
                <a:cubicBezTo>
                  <a:pt x="91" y="80"/>
                  <a:pt x="96" y="86"/>
                  <a:pt x="103" y="86"/>
                </a:cubicBezTo>
                <a:cubicBezTo>
                  <a:pt x="103" y="94"/>
                  <a:pt x="103" y="94"/>
                  <a:pt x="103" y="94"/>
                </a:cubicBezTo>
                <a:cubicBezTo>
                  <a:pt x="51" y="99"/>
                  <a:pt x="51" y="99"/>
                  <a:pt x="51" y="99"/>
                </a:cubicBezTo>
                <a:cubicBezTo>
                  <a:pt x="51" y="100"/>
                  <a:pt x="51" y="100"/>
                  <a:pt x="51" y="100"/>
                </a:cubicBezTo>
                <a:cubicBezTo>
                  <a:pt x="23" y="160"/>
                  <a:pt x="6" y="220"/>
                  <a:pt x="0" y="286"/>
                </a:cubicBezTo>
                <a:cubicBezTo>
                  <a:pt x="4" y="286"/>
                  <a:pt x="4" y="286"/>
                  <a:pt x="4" y="286"/>
                </a:cubicBezTo>
                <a:cubicBezTo>
                  <a:pt x="4" y="299"/>
                  <a:pt x="4" y="299"/>
                  <a:pt x="4" y="299"/>
                </a:cubicBezTo>
                <a:cubicBezTo>
                  <a:pt x="4" y="305"/>
                  <a:pt x="9" y="310"/>
                  <a:pt x="15" y="310"/>
                </a:cubicBezTo>
                <a:cubicBezTo>
                  <a:pt x="21" y="310"/>
                  <a:pt x="26" y="305"/>
                  <a:pt x="26" y="299"/>
                </a:cubicBezTo>
                <a:cubicBezTo>
                  <a:pt x="26" y="286"/>
                  <a:pt x="26" y="286"/>
                  <a:pt x="26" y="286"/>
                </a:cubicBezTo>
                <a:cubicBezTo>
                  <a:pt x="29" y="286"/>
                  <a:pt x="29" y="286"/>
                  <a:pt x="29" y="286"/>
                </a:cubicBezTo>
                <a:cubicBezTo>
                  <a:pt x="33" y="250"/>
                  <a:pt x="41" y="216"/>
                  <a:pt x="51" y="182"/>
                </a:cubicBezTo>
                <a:cubicBezTo>
                  <a:pt x="51" y="330"/>
                  <a:pt x="51" y="330"/>
                  <a:pt x="51" y="330"/>
                </a:cubicBezTo>
                <a:cubicBezTo>
                  <a:pt x="69" y="330"/>
                  <a:pt x="69" y="330"/>
                  <a:pt x="69" y="330"/>
                </a:cubicBezTo>
                <a:cubicBezTo>
                  <a:pt x="76" y="528"/>
                  <a:pt x="76" y="528"/>
                  <a:pt x="76" y="528"/>
                </a:cubicBezTo>
                <a:cubicBezTo>
                  <a:pt x="82" y="528"/>
                  <a:pt x="82" y="528"/>
                  <a:pt x="82" y="528"/>
                </a:cubicBezTo>
                <a:cubicBezTo>
                  <a:pt x="76" y="531"/>
                  <a:pt x="73" y="538"/>
                  <a:pt x="73" y="545"/>
                </a:cubicBezTo>
                <a:cubicBezTo>
                  <a:pt x="115" y="545"/>
                  <a:pt x="115" y="545"/>
                  <a:pt x="115" y="545"/>
                </a:cubicBezTo>
                <a:cubicBezTo>
                  <a:pt x="115" y="538"/>
                  <a:pt x="112" y="531"/>
                  <a:pt x="106" y="528"/>
                </a:cubicBezTo>
                <a:cubicBezTo>
                  <a:pt x="112" y="528"/>
                  <a:pt x="112" y="528"/>
                  <a:pt x="112" y="528"/>
                </a:cubicBezTo>
                <a:cubicBezTo>
                  <a:pt x="119" y="330"/>
                  <a:pt x="119" y="330"/>
                  <a:pt x="119" y="330"/>
                </a:cubicBezTo>
                <a:cubicBezTo>
                  <a:pt x="121" y="330"/>
                  <a:pt x="121" y="330"/>
                  <a:pt x="121" y="330"/>
                </a:cubicBezTo>
                <a:cubicBezTo>
                  <a:pt x="128" y="528"/>
                  <a:pt x="128" y="528"/>
                  <a:pt x="128" y="528"/>
                </a:cubicBezTo>
                <a:cubicBezTo>
                  <a:pt x="134" y="528"/>
                  <a:pt x="134" y="528"/>
                  <a:pt x="134" y="528"/>
                </a:cubicBezTo>
                <a:cubicBezTo>
                  <a:pt x="128" y="531"/>
                  <a:pt x="125" y="538"/>
                  <a:pt x="125" y="545"/>
                </a:cubicBezTo>
                <a:cubicBezTo>
                  <a:pt x="167" y="545"/>
                  <a:pt x="167" y="545"/>
                  <a:pt x="167" y="545"/>
                </a:cubicBezTo>
                <a:cubicBezTo>
                  <a:pt x="167" y="538"/>
                  <a:pt x="164" y="531"/>
                  <a:pt x="158" y="528"/>
                </a:cubicBezTo>
                <a:cubicBezTo>
                  <a:pt x="164" y="528"/>
                  <a:pt x="164" y="528"/>
                  <a:pt x="164" y="528"/>
                </a:cubicBezTo>
                <a:cubicBezTo>
                  <a:pt x="171" y="330"/>
                  <a:pt x="171" y="330"/>
                  <a:pt x="171" y="330"/>
                </a:cubicBezTo>
                <a:cubicBezTo>
                  <a:pt x="189" y="330"/>
                  <a:pt x="189" y="330"/>
                  <a:pt x="189" y="330"/>
                </a:cubicBezTo>
                <a:cubicBezTo>
                  <a:pt x="189" y="179"/>
                  <a:pt x="189" y="179"/>
                  <a:pt x="189" y="179"/>
                </a:cubicBezTo>
                <a:cubicBezTo>
                  <a:pt x="200" y="214"/>
                  <a:pt x="208" y="249"/>
                  <a:pt x="212" y="286"/>
                </a:cubicBezTo>
                <a:cubicBezTo>
                  <a:pt x="215" y="286"/>
                  <a:pt x="215" y="286"/>
                  <a:pt x="215" y="286"/>
                </a:cubicBezTo>
                <a:cubicBezTo>
                  <a:pt x="215" y="299"/>
                  <a:pt x="215" y="299"/>
                  <a:pt x="215" y="299"/>
                </a:cubicBezTo>
                <a:cubicBezTo>
                  <a:pt x="215" y="305"/>
                  <a:pt x="220" y="310"/>
                  <a:pt x="226" y="310"/>
                </a:cubicBezTo>
                <a:cubicBezTo>
                  <a:pt x="232" y="310"/>
                  <a:pt x="237" y="305"/>
                  <a:pt x="237" y="299"/>
                </a:cubicBezTo>
                <a:cubicBezTo>
                  <a:pt x="237" y="286"/>
                  <a:pt x="237" y="286"/>
                  <a:pt x="237" y="286"/>
                </a:cubicBezTo>
                <a:cubicBezTo>
                  <a:pt x="241" y="286"/>
                  <a:pt x="241" y="286"/>
                  <a:pt x="241" y="286"/>
                </a:cubicBezTo>
                <a:cubicBezTo>
                  <a:pt x="235" y="220"/>
                  <a:pt x="217" y="159"/>
                  <a:pt x="189" y="99"/>
                </a:cubicBezTo>
                <a:close/>
              </a:path>
            </a:pathLst>
          </a:custGeom>
          <a:solidFill>
            <a:srgbClr val="005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 name="Freeform 390">
            <a:extLst>
              <a:ext uri="{FF2B5EF4-FFF2-40B4-BE49-F238E27FC236}">
                <a16:creationId xmlns:a16="http://schemas.microsoft.com/office/drawing/2014/main" id="{B844FBAA-9479-4C36-A640-5FF4B386C418}"/>
              </a:ext>
            </a:extLst>
          </p:cNvPr>
          <p:cNvSpPr>
            <a:spLocks/>
          </p:cNvSpPr>
          <p:nvPr/>
        </p:nvSpPr>
        <p:spPr bwMode="auto">
          <a:xfrm flipH="1">
            <a:off x="6432406" y="4083805"/>
            <a:ext cx="633853" cy="1901559"/>
          </a:xfrm>
          <a:custGeom>
            <a:avLst/>
            <a:gdLst>
              <a:gd name="T0" fmla="*/ 142 w 172"/>
              <a:gd name="T1" fmla="*/ 104 h 516"/>
              <a:gd name="T2" fmla="*/ 102 w 172"/>
              <a:gd name="T3" fmla="*/ 100 h 516"/>
              <a:gd name="T4" fmla="*/ 99 w 172"/>
              <a:gd name="T5" fmla="*/ 96 h 516"/>
              <a:gd name="T6" fmla="*/ 129 w 172"/>
              <a:gd name="T7" fmla="*/ 82 h 516"/>
              <a:gd name="T8" fmla="*/ 117 w 172"/>
              <a:gd name="T9" fmla="*/ 76 h 516"/>
              <a:gd name="T10" fmla="*/ 122 w 172"/>
              <a:gd name="T11" fmla="*/ 60 h 516"/>
              <a:gd name="T12" fmla="*/ 122 w 172"/>
              <a:gd name="T13" fmla="*/ 59 h 516"/>
              <a:gd name="T14" fmla="*/ 106 w 172"/>
              <a:gd name="T15" fmla="*/ 15 h 516"/>
              <a:gd name="T16" fmla="*/ 50 w 172"/>
              <a:gd name="T17" fmla="*/ 39 h 516"/>
              <a:gd name="T18" fmla="*/ 54 w 172"/>
              <a:gd name="T19" fmla="*/ 59 h 516"/>
              <a:gd name="T20" fmla="*/ 51 w 172"/>
              <a:gd name="T21" fmla="*/ 76 h 516"/>
              <a:gd name="T22" fmla="*/ 60 w 172"/>
              <a:gd name="T23" fmla="*/ 95 h 516"/>
              <a:gd name="T24" fmla="*/ 75 w 172"/>
              <a:gd name="T25" fmla="*/ 100 h 516"/>
              <a:gd name="T26" fmla="*/ 31 w 172"/>
              <a:gd name="T27" fmla="*/ 104 h 516"/>
              <a:gd name="T28" fmla="*/ 31 w 172"/>
              <a:gd name="T29" fmla="*/ 104 h 516"/>
              <a:gd name="T30" fmla="*/ 3 w 172"/>
              <a:gd name="T31" fmla="*/ 237 h 516"/>
              <a:gd name="T32" fmla="*/ 11 w 172"/>
              <a:gd name="T33" fmla="*/ 254 h 516"/>
              <a:gd name="T34" fmla="*/ 19 w 172"/>
              <a:gd name="T35" fmla="*/ 237 h 516"/>
              <a:gd name="T36" fmla="*/ 34 w 172"/>
              <a:gd name="T37" fmla="*/ 160 h 516"/>
              <a:gd name="T38" fmla="*/ 40 w 172"/>
              <a:gd name="T39" fmla="*/ 390 h 516"/>
              <a:gd name="T40" fmla="*/ 59 w 172"/>
              <a:gd name="T41" fmla="*/ 508 h 516"/>
              <a:gd name="T42" fmla="*/ 59 w 172"/>
              <a:gd name="T43" fmla="*/ 516 h 516"/>
              <a:gd name="T44" fmla="*/ 85 w 172"/>
              <a:gd name="T45" fmla="*/ 516 h 516"/>
              <a:gd name="T46" fmla="*/ 85 w 172"/>
              <a:gd name="T47" fmla="*/ 390 h 516"/>
              <a:gd name="T48" fmla="*/ 95 w 172"/>
              <a:gd name="T49" fmla="*/ 508 h 516"/>
              <a:gd name="T50" fmla="*/ 95 w 172"/>
              <a:gd name="T51" fmla="*/ 516 h 516"/>
              <a:gd name="T52" fmla="*/ 120 w 172"/>
              <a:gd name="T53" fmla="*/ 516 h 516"/>
              <a:gd name="T54" fmla="*/ 120 w 172"/>
              <a:gd name="T55" fmla="*/ 390 h 516"/>
              <a:gd name="T56" fmla="*/ 133 w 172"/>
              <a:gd name="T57" fmla="*/ 271 h 516"/>
              <a:gd name="T58" fmla="*/ 151 w 172"/>
              <a:gd name="T59" fmla="*/ 237 h 516"/>
              <a:gd name="T60" fmla="*/ 154 w 172"/>
              <a:gd name="T61" fmla="*/ 247 h 516"/>
              <a:gd name="T62" fmla="*/ 170 w 172"/>
              <a:gd name="T63" fmla="*/ 247 h 516"/>
              <a:gd name="T64" fmla="*/ 172 w 172"/>
              <a:gd name="T65" fmla="*/ 237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516">
                <a:moveTo>
                  <a:pt x="142" y="104"/>
                </a:moveTo>
                <a:cubicBezTo>
                  <a:pt x="142" y="104"/>
                  <a:pt x="142" y="104"/>
                  <a:pt x="142" y="104"/>
                </a:cubicBezTo>
                <a:cubicBezTo>
                  <a:pt x="102" y="100"/>
                  <a:pt x="102" y="100"/>
                  <a:pt x="102" y="100"/>
                </a:cubicBezTo>
                <a:cubicBezTo>
                  <a:pt x="102" y="100"/>
                  <a:pt x="102" y="100"/>
                  <a:pt x="102" y="100"/>
                </a:cubicBezTo>
                <a:cubicBezTo>
                  <a:pt x="98" y="100"/>
                  <a:pt x="98" y="100"/>
                  <a:pt x="98" y="100"/>
                </a:cubicBezTo>
                <a:cubicBezTo>
                  <a:pt x="99" y="96"/>
                  <a:pt x="99" y="96"/>
                  <a:pt x="99" y="96"/>
                </a:cubicBezTo>
                <a:cubicBezTo>
                  <a:pt x="104" y="96"/>
                  <a:pt x="108" y="96"/>
                  <a:pt x="116" y="95"/>
                </a:cubicBezTo>
                <a:cubicBezTo>
                  <a:pt x="127" y="93"/>
                  <a:pt x="129" y="86"/>
                  <a:pt x="129" y="82"/>
                </a:cubicBezTo>
                <a:cubicBezTo>
                  <a:pt x="129" y="77"/>
                  <a:pt x="126" y="70"/>
                  <a:pt x="125" y="76"/>
                </a:cubicBezTo>
                <a:cubicBezTo>
                  <a:pt x="123" y="81"/>
                  <a:pt x="118" y="80"/>
                  <a:pt x="117" y="76"/>
                </a:cubicBezTo>
                <a:cubicBezTo>
                  <a:pt x="116" y="74"/>
                  <a:pt x="118" y="68"/>
                  <a:pt x="120" y="64"/>
                </a:cubicBezTo>
                <a:cubicBezTo>
                  <a:pt x="120" y="62"/>
                  <a:pt x="121" y="61"/>
                  <a:pt x="122" y="60"/>
                </a:cubicBezTo>
                <a:cubicBezTo>
                  <a:pt x="122" y="59"/>
                  <a:pt x="122" y="59"/>
                  <a:pt x="122" y="59"/>
                </a:cubicBezTo>
                <a:cubicBezTo>
                  <a:pt x="122" y="59"/>
                  <a:pt x="122" y="59"/>
                  <a:pt x="122" y="59"/>
                </a:cubicBezTo>
                <a:cubicBezTo>
                  <a:pt x="123" y="55"/>
                  <a:pt x="124" y="50"/>
                  <a:pt x="124" y="45"/>
                </a:cubicBezTo>
                <a:cubicBezTo>
                  <a:pt x="124" y="31"/>
                  <a:pt x="117" y="19"/>
                  <a:pt x="106" y="15"/>
                </a:cubicBezTo>
                <a:cubicBezTo>
                  <a:pt x="100" y="6"/>
                  <a:pt x="91" y="0"/>
                  <a:pt x="81" y="0"/>
                </a:cubicBezTo>
                <a:cubicBezTo>
                  <a:pt x="64" y="0"/>
                  <a:pt x="50" y="17"/>
                  <a:pt x="50" y="39"/>
                </a:cubicBezTo>
                <a:cubicBezTo>
                  <a:pt x="50" y="47"/>
                  <a:pt x="51" y="53"/>
                  <a:pt x="54" y="59"/>
                </a:cubicBezTo>
                <a:cubicBezTo>
                  <a:pt x="54" y="59"/>
                  <a:pt x="54" y="59"/>
                  <a:pt x="54" y="59"/>
                </a:cubicBezTo>
                <a:cubicBezTo>
                  <a:pt x="54" y="59"/>
                  <a:pt x="61" y="72"/>
                  <a:pt x="59" y="76"/>
                </a:cubicBezTo>
                <a:cubicBezTo>
                  <a:pt x="58" y="80"/>
                  <a:pt x="53" y="81"/>
                  <a:pt x="51" y="76"/>
                </a:cubicBezTo>
                <a:cubicBezTo>
                  <a:pt x="49" y="70"/>
                  <a:pt x="46" y="77"/>
                  <a:pt x="47" y="82"/>
                </a:cubicBezTo>
                <a:cubicBezTo>
                  <a:pt x="47" y="86"/>
                  <a:pt x="49" y="93"/>
                  <a:pt x="60" y="95"/>
                </a:cubicBezTo>
                <a:cubicBezTo>
                  <a:pt x="66" y="96"/>
                  <a:pt x="70" y="96"/>
                  <a:pt x="75" y="96"/>
                </a:cubicBezTo>
                <a:cubicBezTo>
                  <a:pt x="75" y="100"/>
                  <a:pt x="75" y="100"/>
                  <a:pt x="75" y="100"/>
                </a:cubicBezTo>
                <a:cubicBezTo>
                  <a:pt x="71" y="100"/>
                  <a:pt x="71" y="100"/>
                  <a:pt x="71" y="100"/>
                </a:cubicBezTo>
                <a:cubicBezTo>
                  <a:pt x="31" y="104"/>
                  <a:pt x="31" y="104"/>
                  <a:pt x="31" y="104"/>
                </a:cubicBezTo>
                <a:cubicBezTo>
                  <a:pt x="31" y="104"/>
                  <a:pt x="31" y="104"/>
                  <a:pt x="31" y="104"/>
                </a:cubicBezTo>
                <a:cubicBezTo>
                  <a:pt x="31" y="104"/>
                  <a:pt x="31" y="104"/>
                  <a:pt x="31" y="104"/>
                </a:cubicBezTo>
                <a:cubicBezTo>
                  <a:pt x="11" y="148"/>
                  <a:pt x="4" y="190"/>
                  <a:pt x="0" y="237"/>
                </a:cubicBezTo>
                <a:cubicBezTo>
                  <a:pt x="3" y="237"/>
                  <a:pt x="3" y="237"/>
                  <a:pt x="3" y="237"/>
                </a:cubicBezTo>
                <a:cubicBezTo>
                  <a:pt x="3" y="247"/>
                  <a:pt x="3" y="247"/>
                  <a:pt x="3" y="247"/>
                </a:cubicBezTo>
                <a:cubicBezTo>
                  <a:pt x="3" y="251"/>
                  <a:pt x="6" y="254"/>
                  <a:pt x="11" y="254"/>
                </a:cubicBezTo>
                <a:cubicBezTo>
                  <a:pt x="15" y="254"/>
                  <a:pt x="19" y="251"/>
                  <a:pt x="19" y="247"/>
                </a:cubicBezTo>
                <a:cubicBezTo>
                  <a:pt x="19" y="237"/>
                  <a:pt x="19" y="237"/>
                  <a:pt x="19" y="237"/>
                </a:cubicBezTo>
                <a:cubicBezTo>
                  <a:pt x="21" y="237"/>
                  <a:pt x="21" y="237"/>
                  <a:pt x="21" y="237"/>
                </a:cubicBezTo>
                <a:cubicBezTo>
                  <a:pt x="24" y="210"/>
                  <a:pt x="28" y="185"/>
                  <a:pt x="34" y="160"/>
                </a:cubicBezTo>
                <a:cubicBezTo>
                  <a:pt x="40" y="271"/>
                  <a:pt x="40" y="271"/>
                  <a:pt x="40" y="271"/>
                </a:cubicBezTo>
                <a:cubicBezTo>
                  <a:pt x="40" y="390"/>
                  <a:pt x="40" y="390"/>
                  <a:pt x="40" y="390"/>
                </a:cubicBezTo>
                <a:cubicBezTo>
                  <a:pt x="56" y="390"/>
                  <a:pt x="56" y="390"/>
                  <a:pt x="56" y="390"/>
                </a:cubicBezTo>
                <a:cubicBezTo>
                  <a:pt x="59" y="508"/>
                  <a:pt x="59" y="508"/>
                  <a:pt x="59" y="508"/>
                </a:cubicBezTo>
                <a:cubicBezTo>
                  <a:pt x="57" y="510"/>
                  <a:pt x="56" y="513"/>
                  <a:pt x="56" y="516"/>
                </a:cubicBezTo>
                <a:cubicBezTo>
                  <a:pt x="59" y="516"/>
                  <a:pt x="59" y="516"/>
                  <a:pt x="59" y="516"/>
                </a:cubicBezTo>
                <a:cubicBezTo>
                  <a:pt x="82" y="516"/>
                  <a:pt x="82" y="516"/>
                  <a:pt x="82" y="516"/>
                </a:cubicBezTo>
                <a:cubicBezTo>
                  <a:pt x="85" y="516"/>
                  <a:pt x="85" y="516"/>
                  <a:pt x="85" y="516"/>
                </a:cubicBezTo>
                <a:cubicBezTo>
                  <a:pt x="85" y="513"/>
                  <a:pt x="84" y="510"/>
                  <a:pt x="82" y="508"/>
                </a:cubicBezTo>
                <a:cubicBezTo>
                  <a:pt x="85" y="390"/>
                  <a:pt x="85" y="390"/>
                  <a:pt x="85" y="390"/>
                </a:cubicBezTo>
                <a:cubicBezTo>
                  <a:pt x="92" y="390"/>
                  <a:pt x="92" y="390"/>
                  <a:pt x="92" y="390"/>
                </a:cubicBezTo>
                <a:cubicBezTo>
                  <a:pt x="95" y="508"/>
                  <a:pt x="95" y="508"/>
                  <a:pt x="95" y="508"/>
                </a:cubicBezTo>
                <a:cubicBezTo>
                  <a:pt x="93" y="510"/>
                  <a:pt x="92" y="513"/>
                  <a:pt x="92" y="516"/>
                </a:cubicBezTo>
                <a:cubicBezTo>
                  <a:pt x="95" y="516"/>
                  <a:pt x="95" y="516"/>
                  <a:pt x="95" y="516"/>
                </a:cubicBezTo>
                <a:cubicBezTo>
                  <a:pt x="117" y="516"/>
                  <a:pt x="117" y="516"/>
                  <a:pt x="117" y="516"/>
                </a:cubicBezTo>
                <a:cubicBezTo>
                  <a:pt x="120" y="516"/>
                  <a:pt x="120" y="516"/>
                  <a:pt x="120" y="516"/>
                </a:cubicBezTo>
                <a:cubicBezTo>
                  <a:pt x="120" y="513"/>
                  <a:pt x="119" y="510"/>
                  <a:pt x="117" y="508"/>
                </a:cubicBezTo>
                <a:cubicBezTo>
                  <a:pt x="120" y="390"/>
                  <a:pt x="120" y="390"/>
                  <a:pt x="120" y="390"/>
                </a:cubicBezTo>
                <a:cubicBezTo>
                  <a:pt x="133" y="390"/>
                  <a:pt x="133" y="390"/>
                  <a:pt x="133" y="390"/>
                </a:cubicBezTo>
                <a:cubicBezTo>
                  <a:pt x="133" y="271"/>
                  <a:pt x="133" y="271"/>
                  <a:pt x="133" y="271"/>
                </a:cubicBezTo>
                <a:cubicBezTo>
                  <a:pt x="139" y="160"/>
                  <a:pt x="139" y="160"/>
                  <a:pt x="139" y="160"/>
                </a:cubicBezTo>
                <a:cubicBezTo>
                  <a:pt x="145" y="185"/>
                  <a:pt x="148" y="210"/>
                  <a:pt x="151" y="237"/>
                </a:cubicBezTo>
                <a:cubicBezTo>
                  <a:pt x="154" y="237"/>
                  <a:pt x="154" y="237"/>
                  <a:pt x="154" y="237"/>
                </a:cubicBezTo>
                <a:cubicBezTo>
                  <a:pt x="154" y="247"/>
                  <a:pt x="154" y="247"/>
                  <a:pt x="154" y="247"/>
                </a:cubicBezTo>
                <a:cubicBezTo>
                  <a:pt x="154" y="251"/>
                  <a:pt x="157" y="254"/>
                  <a:pt x="162" y="254"/>
                </a:cubicBezTo>
                <a:cubicBezTo>
                  <a:pt x="166" y="254"/>
                  <a:pt x="170" y="251"/>
                  <a:pt x="170" y="247"/>
                </a:cubicBezTo>
                <a:cubicBezTo>
                  <a:pt x="170" y="237"/>
                  <a:pt x="170" y="237"/>
                  <a:pt x="170" y="237"/>
                </a:cubicBezTo>
                <a:cubicBezTo>
                  <a:pt x="172" y="237"/>
                  <a:pt x="172" y="237"/>
                  <a:pt x="172" y="237"/>
                </a:cubicBezTo>
                <a:cubicBezTo>
                  <a:pt x="168" y="190"/>
                  <a:pt x="162" y="148"/>
                  <a:pt x="142" y="104"/>
                </a:cubicBezTo>
                <a:close/>
              </a:path>
            </a:pathLst>
          </a:custGeom>
          <a:solidFill>
            <a:srgbClr val="005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0" name="Group 9">
            <a:extLst>
              <a:ext uri="{FF2B5EF4-FFF2-40B4-BE49-F238E27FC236}">
                <a16:creationId xmlns:a16="http://schemas.microsoft.com/office/drawing/2014/main" id="{B80C79B4-2936-48EF-A9C2-B7F810F77BD3}"/>
              </a:ext>
            </a:extLst>
          </p:cNvPr>
          <p:cNvGrpSpPr/>
          <p:nvPr/>
        </p:nvGrpSpPr>
        <p:grpSpPr>
          <a:xfrm>
            <a:off x="6677798" y="3830454"/>
            <a:ext cx="763537" cy="2155984"/>
            <a:chOff x="7160079" y="4735640"/>
            <a:chExt cx="748634" cy="2113902"/>
          </a:xfrm>
        </p:grpSpPr>
        <p:sp>
          <p:nvSpPr>
            <p:cNvPr id="11" name="Freeform 421">
              <a:extLst>
                <a:ext uri="{FF2B5EF4-FFF2-40B4-BE49-F238E27FC236}">
                  <a16:creationId xmlns:a16="http://schemas.microsoft.com/office/drawing/2014/main" id="{FDE97668-E61C-4272-9143-3F917D130484}"/>
                </a:ext>
              </a:extLst>
            </p:cNvPr>
            <p:cNvSpPr>
              <a:spLocks/>
            </p:cNvSpPr>
            <p:nvPr/>
          </p:nvSpPr>
          <p:spPr bwMode="auto">
            <a:xfrm flipH="1">
              <a:off x="7511204" y="6013176"/>
              <a:ext cx="205800" cy="824156"/>
            </a:xfrm>
            <a:custGeom>
              <a:avLst/>
              <a:gdLst>
                <a:gd name="T0" fmla="*/ 63 w 82"/>
                <a:gd name="T1" fmla="*/ 309 h 309"/>
                <a:gd name="T2" fmla="*/ 9 w 82"/>
                <a:gd name="T3" fmla="*/ 309 h 309"/>
                <a:gd name="T4" fmla="*/ 0 w 82"/>
                <a:gd name="T5" fmla="*/ 0 h 309"/>
                <a:gd name="T6" fmla="*/ 82 w 82"/>
                <a:gd name="T7" fmla="*/ 0 h 309"/>
                <a:gd name="T8" fmla="*/ 63 w 82"/>
                <a:gd name="T9" fmla="*/ 309 h 309"/>
              </a:gdLst>
              <a:ahLst/>
              <a:cxnLst>
                <a:cxn ang="0">
                  <a:pos x="T0" y="T1"/>
                </a:cxn>
                <a:cxn ang="0">
                  <a:pos x="T2" y="T3"/>
                </a:cxn>
                <a:cxn ang="0">
                  <a:pos x="T4" y="T5"/>
                </a:cxn>
                <a:cxn ang="0">
                  <a:pos x="T6" y="T7"/>
                </a:cxn>
                <a:cxn ang="0">
                  <a:pos x="T8" y="T9"/>
                </a:cxn>
              </a:cxnLst>
              <a:rect l="0" t="0" r="r" b="b"/>
              <a:pathLst>
                <a:path w="82" h="309">
                  <a:moveTo>
                    <a:pt x="63" y="309"/>
                  </a:moveTo>
                  <a:lnTo>
                    <a:pt x="9" y="309"/>
                  </a:lnTo>
                  <a:lnTo>
                    <a:pt x="0" y="0"/>
                  </a:lnTo>
                  <a:lnTo>
                    <a:pt x="82" y="0"/>
                  </a:lnTo>
                  <a:lnTo>
                    <a:pt x="63" y="309"/>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 name="Freeform 422">
              <a:extLst>
                <a:ext uri="{FF2B5EF4-FFF2-40B4-BE49-F238E27FC236}">
                  <a16:creationId xmlns:a16="http://schemas.microsoft.com/office/drawing/2014/main" id="{2A271591-106F-416B-9315-CEACE0F20062}"/>
                </a:ext>
              </a:extLst>
            </p:cNvPr>
            <p:cNvSpPr>
              <a:spLocks/>
            </p:cNvSpPr>
            <p:nvPr/>
          </p:nvSpPr>
          <p:spPr bwMode="auto">
            <a:xfrm flipH="1">
              <a:off x="7570639" y="6789308"/>
              <a:ext cx="120468" cy="60234"/>
            </a:xfrm>
            <a:custGeom>
              <a:avLst/>
              <a:gdLst>
                <a:gd name="T0" fmla="*/ 17 w 34"/>
                <a:gd name="T1" fmla="*/ 0 h 17"/>
                <a:gd name="T2" fmla="*/ 0 w 34"/>
                <a:gd name="T3" fmla="*/ 17 h 17"/>
                <a:gd name="T4" fmla="*/ 34 w 34"/>
                <a:gd name="T5" fmla="*/ 17 h 17"/>
                <a:gd name="T6" fmla="*/ 17 w 34"/>
                <a:gd name="T7" fmla="*/ 0 h 17"/>
              </a:gdLst>
              <a:ahLst/>
              <a:cxnLst>
                <a:cxn ang="0">
                  <a:pos x="T0" y="T1"/>
                </a:cxn>
                <a:cxn ang="0">
                  <a:pos x="T2" y="T3"/>
                </a:cxn>
                <a:cxn ang="0">
                  <a:pos x="T4" y="T5"/>
                </a:cxn>
                <a:cxn ang="0">
                  <a:pos x="T6" y="T7"/>
                </a:cxn>
              </a:cxnLst>
              <a:rect l="0" t="0" r="r" b="b"/>
              <a:pathLst>
                <a:path w="34" h="17">
                  <a:moveTo>
                    <a:pt x="17" y="0"/>
                  </a:moveTo>
                  <a:cubicBezTo>
                    <a:pt x="7" y="0"/>
                    <a:pt x="0" y="8"/>
                    <a:pt x="0" y="17"/>
                  </a:cubicBezTo>
                  <a:cubicBezTo>
                    <a:pt x="34" y="17"/>
                    <a:pt x="34" y="17"/>
                    <a:pt x="34" y="17"/>
                  </a:cubicBezTo>
                  <a:cubicBezTo>
                    <a:pt x="34" y="8"/>
                    <a:pt x="26" y="0"/>
                    <a:pt x="17" y="0"/>
                  </a:cubicBezTo>
                  <a:close/>
                </a:path>
              </a:pathLst>
            </a:custGeom>
            <a:solidFill>
              <a:schemeClr val="accent5">
                <a:lumMod val="75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 name="Freeform 423">
              <a:extLst>
                <a:ext uri="{FF2B5EF4-FFF2-40B4-BE49-F238E27FC236}">
                  <a16:creationId xmlns:a16="http://schemas.microsoft.com/office/drawing/2014/main" id="{B48B7166-334C-47EC-BCC9-1C1F5AAB4B68}"/>
                </a:ext>
              </a:extLst>
            </p:cNvPr>
            <p:cNvSpPr>
              <a:spLocks/>
            </p:cNvSpPr>
            <p:nvPr/>
          </p:nvSpPr>
          <p:spPr bwMode="auto">
            <a:xfrm flipH="1">
              <a:off x="7344823" y="6010056"/>
              <a:ext cx="205800" cy="814381"/>
            </a:xfrm>
            <a:custGeom>
              <a:avLst/>
              <a:gdLst>
                <a:gd name="T0" fmla="*/ 19 w 82"/>
                <a:gd name="T1" fmla="*/ 309 h 309"/>
                <a:gd name="T2" fmla="*/ 73 w 82"/>
                <a:gd name="T3" fmla="*/ 309 h 309"/>
                <a:gd name="T4" fmla="*/ 82 w 82"/>
                <a:gd name="T5" fmla="*/ 0 h 309"/>
                <a:gd name="T6" fmla="*/ 0 w 82"/>
                <a:gd name="T7" fmla="*/ 0 h 309"/>
                <a:gd name="T8" fmla="*/ 19 w 82"/>
                <a:gd name="T9" fmla="*/ 309 h 309"/>
              </a:gdLst>
              <a:ahLst/>
              <a:cxnLst>
                <a:cxn ang="0">
                  <a:pos x="T0" y="T1"/>
                </a:cxn>
                <a:cxn ang="0">
                  <a:pos x="T2" y="T3"/>
                </a:cxn>
                <a:cxn ang="0">
                  <a:pos x="T4" y="T5"/>
                </a:cxn>
                <a:cxn ang="0">
                  <a:pos x="T6" y="T7"/>
                </a:cxn>
                <a:cxn ang="0">
                  <a:pos x="T8" y="T9"/>
                </a:cxn>
              </a:cxnLst>
              <a:rect l="0" t="0" r="r" b="b"/>
              <a:pathLst>
                <a:path w="82" h="309">
                  <a:moveTo>
                    <a:pt x="19" y="309"/>
                  </a:moveTo>
                  <a:lnTo>
                    <a:pt x="73" y="309"/>
                  </a:lnTo>
                  <a:lnTo>
                    <a:pt x="82" y="0"/>
                  </a:lnTo>
                  <a:lnTo>
                    <a:pt x="0" y="0"/>
                  </a:lnTo>
                  <a:lnTo>
                    <a:pt x="19" y="309"/>
                  </a:ln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 name="Freeform 424">
              <a:extLst>
                <a:ext uri="{FF2B5EF4-FFF2-40B4-BE49-F238E27FC236}">
                  <a16:creationId xmlns:a16="http://schemas.microsoft.com/office/drawing/2014/main" id="{F7877D2B-AA83-43F2-9DF0-CF5064EFFFB0}"/>
                </a:ext>
              </a:extLst>
            </p:cNvPr>
            <p:cNvSpPr>
              <a:spLocks/>
            </p:cNvSpPr>
            <p:nvPr/>
          </p:nvSpPr>
          <p:spPr bwMode="auto">
            <a:xfrm flipH="1">
              <a:off x="7374675" y="6789191"/>
              <a:ext cx="120468" cy="60234"/>
            </a:xfrm>
            <a:custGeom>
              <a:avLst/>
              <a:gdLst>
                <a:gd name="T0" fmla="*/ 17 w 34"/>
                <a:gd name="T1" fmla="*/ 0 h 17"/>
                <a:gd name="T2" fmla="*/ 34 w 34"/>
                <a:gd name="T3" fmla="*/ 17 h 17"/>
                <a:gd name="T4" fmla="*/ 0 w 34"/>
                <a:gd name="T5" fmla="*/ 17 h 17"/>
                <a:gd name="T6" fmla="*/ 17 w 34"/>
                <a:gd name="T7" fmla="*/ 0 h 17"/>
              </a:gdLst>
              <a:ahLst/>
              <a:cxnLst>
                <a:cxn ang="0">
                  <a:pos x="T0" y="T1"/>
                </a:cxn>
                <a:cxn ang="0">
                  <a:pos x="T2" y="T3"/>
                </a:cxn>
                <a:cxn ang="0">
                  <a:pos x="T4" y="T5"/>
                </a:cxn>
                <a:cxn ang="0">
                  <a:pos x="T6" y="T7"/>
                </a:cxn>
              </a:cxnLst>
              <a:rect l="0" t="0" r="r" b="b"/>
              <a:pathLst>
                <a:path w="34" h="17">
                  <a:moveTo>
                    <a:pt x="17" y="0"/>
                  </a:moveTo>
                  <a:cubicBezTo>
                    <a:pt x="27" y="0"/>
                    <a:pt x="34" y="8"/>
                    <a:pt x="34" y="17"/>
                  </a:cubicBezTo>
                  <a:cubicBezTo>
                    <a:pt x="0" y="17"/>
                    <a:pt x="0" y="17"/>
                    <a:pt x="0" y="17"/>
                  </a:cubicBezTo>
                  <a:cubicBezTo>
                    <a:pt x="0" y="8"/>
                    <a:pt x="8" y="0"/>
                    <a:pt x="17" y="0"/>
                  </a:cubicBezTo>
                  <a:close/>
                </a:path>
              </a:pathLst>
            </a:custGeom>
            <a:solidFill>
              <a:schemeClr val="accent5">
                <a:lumMod val="75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5" name="Group 14">
              <a:extLst>
                <a:ext uri="{FF2B5EF4-FFF2-40B4-BE49-F238E27FC236}">
                  <a16:creationId xmlns:a16="http://schemas.microsoft.com/office/drawing/2014/main" id="{95797CDB-C2A8-4F1B-B06A-17523ED4B522}"/>
                </a:ext>
              </a:extLst>
            </p:cNvPr>
            <p:cNvGrpSpPr/>
            <p:nvPr/>
          </p:nvGrpSpPr>
          <p:grpSpPr>
            <a:xfrm>
              <a:off x="7348678" y="4735640"/>
              <a:ext cx="376572" cy="534507"/>
              <a:chOff x="7405547" y="4764560"/>
              <a:chExt cx="302717" cy="429678"/>
            </a:xfrm>
          </p:grpSpPr>
          <p:sp>
            <p:nvSpPr>
              <p:cNvPr id="28" name="Freeform 418">
                <a:extLst>
                  <a:ext uri="{FF2B5EF4-FFF2-40B4-BE49-F238E27FC236}">
                    <a16:creationId xmlns:a16="http://schemas.microsoft.com/office/drawing/2014/main" id="{CD7303FE-3768-42B1-A851-AF37194734D5}"/>
                  </a:ext>
                </a:extLst>
              </p:cNvPr>
              <p:cNvSpPr>
                <a:spLocks/>
              </p:cNvSpPr>
              <p:nvPr/>
            </p:nvSpPr>
            <p:spPr bwMode="auto">
              <a:xfrm flipH="1">
                <a:off x="7405547" y="4764560"/>
                <a:ext cx="302717" cy="389208"/>
              </a:xfrm>
              <a:custGeom>
                <a:avLst/>
                <a:gdLst>
                  <a:gd name="T0" fmla="*/ 90 w 90"/>
                  <a:gd name="T1" fmla="*/ 55 h 116"/>
                  <a:gd name="T2" fmla="*/ 67 w 90"/>
                  <a:gd name="T3" fmla="*/ 17 h 116"/>
                  <a:gd name="T4" fmla="*/ 38 w 90"/>
                  <a:gd name="T5" fmla="*/ 0 h 116"/>
                  <a:gd name="T6" fmla="*/ 0 w 90"/>
                  <a:gd name="T7" fmla="*/ 47 h 116"/>
                  <a:gd name="T8" fmla="*/ 3 w 90"/>
                  <a:gd name="T9" fmla="*/ 111 h 116"/>
                  <a:gd name="T10" fmla="*/ 38 w 90"/>
                  <a:gd name="T11" fmla="*/ 116 h 116"/>
                  <a:gd name="T12" fmla="*/ 39 w 90"/>
                  <a:gd name="T13" fmla="*/ 116 h 116"/>
                  <a:gd name="T14" fmla="*/ 41 w 90"/>
                  <a:gd name="T15" fmla="*/ 116 h 116"/>
                  <a:gd name="T16" fmla="*/ 41 w 90"/>
                  <a:gd name="T17" fmla="*/ 116 h 116"/>
                  <a:gd name="T18" fmla="*/ 45 w 90"/>
                  <a:gd name="T19" fmla="*/ 116 h 116"/>
                  <a:gd name="T20" fmla="*/ 46 w 90"/>
                  <a:gd name="T21" fmla="*/ 116 h 116"/>
                  <a:gd name="T22" fmla="*/ 47 w 90"/>
                  <a:gd name="T23" fmla="*/ 116 h 116"/>
                  <a:gd name="T24" fmla="*/ 50 w 90"/>
                  <a:gd name="T25" fmla="*/ 116 h 116"/>
                  <a:gd name="T26" fmla="*/ 50 w 90"/>
                  <a:gd name="T27" fmla="*/ 116 h 116"/>
                  <a:gd name="T28" fmla="*/ 52 w 90"/>
                  <a:gd name="T29" fmla="*/ 116 h 116"/>
                  <a:gd name="T30" fmla="*/ 53 w 90"/>
                  <a:gd name="T31" fmla="*/ 116 h 116"/>
                  <a:gd name="T32" fmla="*/ 86 w 90"/>
                  <a:gd name="T33" fmla="*/ 111 h 116"/>
                  <a:gd name="T34" fmla="*/ 90 w 90"/>
                  <a:gd name="T35" fmla="*/ 5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16">
                    <a:moveTo>
                      <a:pt x="90" y="55"/>
                    </a:moveTo>
                    <a:cubicBezTo>
                      <a:pt x="90" y="37"/>
                      <a:pt x="80" y="22"/>
                      <a:pt x="67" y="17"/>
                    </a:cubicBezTo>
                    <a:cubicBezTo>
                      <a:pt x="60" y="6"/>
                      <a:pt x="50" y="0"/>
                      <a:pt x="38" y="0"/>
                    </a:cubicBezTo>
                    <a:cubicBezTo>
                      <a:pt x="17" y="0"/>
                      <a:pt x="0" y="21"/>
                      <a:pt x="0" y="47"/>
                    </a:cubicBezTo>
                    <a:cubicBezTo>
                      <a:pt x="0" y="52"/>
                      <a:pt x="2" y="85"/>
                      <a:pt x="3" y="111"/>
                    </a:cubicBezTo>
                    <a:cubicBezTo>
                      <a:pt x="14" y="114"/>
                      <a:pt x="26" y="116"/>
                      <a:pt x="38" y="116"/>
                    </a:cubicBezTo>
                    <a:cubicBezTo>
                      <a:pt x="38" y="116"/>
                      <a:pt x="39" y="116"/>
                      <a:pt x="39" y="116"/>
                    </a:cubicBezTo>
                    <a:cubicBezTo>
                      <a:pt x="40" y="116"/>
                      <a:pt x="41" y="116"/>
                      <a:pt x="41" y="116"/>
                    </a:cubicBezTo>
                    <a:cubicBezTo>
                      <a:pt x="41" y="116"/>
                      <a:pt x="41" y="116"/>
                      <a:pt x="41" y="116"/>
                    </a:cubicBezTo>
                    <a:cubicBezTo>
                      <a:pt x="42" y="116"/>
                      <a:pt x="44" y="116"/>
                      <a:pt x="45" y="116"/>
                    </a:cubicBezTo>
                    <a:cubicBezTo>
                      <a:pt x="45" y="116"/>
                      <a:pt x="45" y="116"/>
                      <a:pt x="46" y="116"/>
                    </a:cubicBezTo>
                    <a:cubicBezTo>
                      <a:pt x="46" y="116"/>
                      <a:pt x="46" y="116"/>
                      <a:pt x="47" y="116"/>
                    </a:cubicBezTo>
                    <a:cubicBezTo>
                      <a:pt x="48" y="116"/>
                      <a:pt x="49" y="116"/>
                      <a:pt x="50" y="116"/>
                    </a:cubicBezTo>
                    <a:cubicBezTo>
                      <a:pt x="50" y="116"/>
                      <a:pt x="50" y="116"/>
                      <a:pt x="50" y="116"/>
                    </a:cubicBezTo>
                    <a:cubicBezTo>
                      <a:pt x="50" y="116"/>
                      <a:pt x="51" y="116"/>
                      <a:pt x="52" y="116"/>
                    </a:cubicBezTo>
                    <a:cubicBezTo>
                      <a:pt x="53" y="116"/>
                      <a:pt x="53" y="116"/>
                      <a:pt x="53" y="116"/>
                    </a:cubicBezTo>
                    <a:cubicBezTo>
                      <a:pt x="65" y="116"/>
                      <a:pt x="76" y="114"/>
                      <a:pt x="86" y="111"/>
                    </a:cubicBezTo>
                    <a:cubicBezTo>
                      <a:pt x="87" y="87"/>
                      <a:pt x="90" y="58"/>
                      <a:pt x="90" y="55"/>
                    </a:cubicBezTo>
                    <a:close/>
                  </a:path>
                </a:pathLst>
              </a:custGeom>
              <a:solidFill>
                <a:srgbClr val="CC99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9" name="Freeform 428">
                <a:extLst>
                  <a:ext uri="{FF2B5EF4-FFF2-40B4-BE49-F238E27FC236}">
                    <a16:creationId xmlns:a16="http://schemas.microsoft.com/office/drawing/2014/main" id="{15BC4470-09D0-4306-BFC7-80430996E76F}"/>
                  </a:ext>
                </a:extLst>
              </p:cNvPr>
              <p:cNvSpPr>
                <a:spLocks/>
              </p:cNvSpPr>
              <p:nvPr/>
            </p:nvSpPr>
            <p:spPr bwMode="auto">
              <a:xfrm flipH="1">
                <a:off x="7450366" y="4897191"/>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0" name="Freeform 429">
                <a:extLst>
                  <a:ext uri="{FF2B5EF4-FFF2-40B4-BE49-F238E27FC236}">
                    <a16:creationId xmlns:a16="http://schemas.microsoft.com/office/drawing/2014/main" id="{7AA6CED9-D5B7-47FF-892E-32D97942CFF2}"/>
                  </a:ext>
                </a:extLst>
              </p:cNvPr>
              <p:cNvSpPr>
                <a:spLocks/>
              </p:cNvSpPr>
              <p:nvPr/>
            </p:nvSpPr>
            <p:spPr bwMode="auto">
              <a:xfrm flipH="1">
                <a:off x="7450366" y="48920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1" name="Freeform 430">
                <a:extLst>
                  <a:ext uri="{FF2B5EF4-FFF2-40B4-BE49-F238E27FC236}">
                    <a16:creationId xmlns:a16="http://schemas.microsoft.com/office/drawing/2014/main" id="{9C7D1D01-82C9-4363-87AD-F775FF330B18}"/>
                  </a:ext>
                </a:extLst>
              </p:cNvPr>
              <p:cNvSpPr>
                <a:spLocks/>
              </p:cNvSpPr>
              <p:nvPr/>
            </p:nvSpPr>
            <p:spPr bwMode="auto">
              <a:xfrm flipH="1">
                <a:off x="7455487" y="488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2" name="Freeform 431">
                <a:extLst>
                  <a:ext uri="{FF2B5EF4-FFF2-40B4-BE49-F238E27FC236}">
                    <a16:creationId xmlns:a16="http://schemas.microsoft.com/office/drawing/2014/main" id="{6AE95393-5C8A-4F1C-A9CF-01BB2C72093D}"/>
                  </a:ext>
                </a:extLst>
              </p:cNvPr>
              <p:cNvSpPr>
                <a:spLocks/>
              </p:cNvSpPr>
              <p:nvPr/>
            </p:nvSpPr>
            <p:spPr bwMode="auto">
              <a:xfrm flipH="1">
                <a:off x="7452927" y="48869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3" name="Freeform 432">
                <a:extLst>
                  <a:ext uri="{FF2B5EF4-FFF2-40B4-BE49-F238E27FC236}">
                    <a16:creationId xmlns:a16="http://schemas.microsoft.com/office/drawing/2014/main" id="{747A7EA8-101B-4D96-B87F-EDD18F03D88A}"/>
                  </a:ext>
                </a:extLst>
              </p:cNvPr>
              <p:cNvSpPr>
                <a:spLocks/>
              </p:cNvSpPr>
              <p:nvPr/>
            </p:nvSpPr>
            <p:spPr bwMode="auto">
              <a:xfrm flipH="1">
                <a:off x="7668031" y="488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4" name="Freeform 433">
                <a:extLst>
                  <a:ext uri="{FF2B5EF4-FFF2-40B4-BE49-F238E27FC236}">
                    <a16:creationId xmlns:a16="http://schemas.microsoft.com/office/drawing/2014/main" id="{6072F64B-AD1C-408D-9BBE-B6F886A6DA9B}"/>
                  </a:ext>
                </a:extLst>
              </p:cNvPr>
              <p:cNvSpPr>
                <a:spLocks/>
              </p:cNvSpPr>
              <p:nvPr/>
            </p:nvSpPr>
            <p:spPr bwMode="auto">
              <a:xfrm flipH="1">
                <a:off x="7450366" y="4899751"/>
                <a:ext cx="0" cy="512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5" name="Freeform 434">
                <a:extLst>
                  <a:ext uri="{FF2B5EF4-FFF2-40B4-BE49-F238E27FC236}">
                    <a16:creationId xmlns:a16="http://schemas.microsoft.com/office/drawing/2014/main" id="{71FC1BF5-437D-4C9B-AFED-EEA55DE0DFFD}"/>
                  </a:ext>
                </a:extLst>
              </p:cNvPr>
              <p:cNvSpPr>
                <a:spLocks/>
              </p:cNvSpPr>
              <p:nvPr/>
            </p:nvSpPr>
            <p:spPr bwMode="auto">
              <a:xfrm flipH="1">
                <a:off x="7450366" y="4907434"/>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6" name="Freeform 435">
                <a:extLst>
                  <a:ext uri="{FF2B5EF4-FFF2-40B4-BE49-F238E27FC236}">
                    <a16:creationId xmlns:a16="http://schemas.microsoft.com/office/drawing/2014/main" id="{E78DB598-9253-4BBE-96AE-7AEFEEEE04F1}"/>
                  </a:ext>
                </a:extLst>
              </p:cNvPr>
              <p:cNvSpPr>
                <a:spLocks/>
              </p:cNvSpPr>
              <p:nvPr/>
            </p:nvSpPr>
            <p:spPr bwMode="auto">
              <a:xfrm flipH="1">
                <a:off x="7455487" y="48792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7" name="Freeform 436">
                <a:extLst>
                  <a:ext uri="{FF2B5EF4-FFF2-40B4-BE49-F238E27FC236}">
                    <a16:creationId xmlns:a16="http://schemas.microsoft.com/office/drawing/2014/main" id="{D85DBEDB-28A5-4EC4-B325-14453E868F78}"/>
                  </a:ext>
                </a:extLst>
              </p:cNvPr>
              <p:cNvSpPr>
                <a:spLocks/>
              </p:cNvSpPr>
              <p:nvPr/>
            </p:nvSpPr>
            <p:spPr bwMode="auto">
              <a:xfrm flipH="1">
                <a:off x="7675712" y="4904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8" name="Freeform 437">
                <a:extLst>
                  <a:ext uri="{FF2B5EF4-FFF2-40B4-BE49-F238E27FC236}">
                    <a16:creationId xmlns:a16="http://schemas.microsoft.com/office/drawing/2014/main" id="{1DA0701C-8A38-43F8-8E57-D91C8CC77876}"/>
                  </a:ext>
                </a:extLst>
              </p:cNvPr>
              <p:cNvSpPr>
                <a:spLocks/>
              </p:cNvSpPr>
              <p:nvPr/>
            </p:nvSpPr>
            <p:spPr bwMode="auto">
              <a:xfrm flipH="1">
                <a:off x="7670591" y="48920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39" name="Freeform 438">
                <a:extLst>
                  <a:ext uri="{FF2B5EF4-FFF2-40B4-BE49-F238E27FC236}">
                    <a16:creationId xmlns:a16="http://schemas.microsoft.com/office/drawing/2014/main" id="{0D140FCF-86AA-412A-A57D-80EFAF7E032D}"/>
                  </a:ext>
                </a:extLst>
              </p:cNvPr>
              <p:cNvSpPr>
                <a:spLocks/>
              </p:cNvSpPr>
              <p:nvPr/>
            </p:nvSpPr>
            <p:spPr bwMode="auto">
              <a:xfrm flipH="1">
                <a:off x="7670591" y="48895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0" name="Freeform 439">
                <a:extLst>
                  <a:ext uri="{FF2B5EF4-FFF2-40B4-BE49-F238E27FC236}">
                    <a16:creationId xmlns:a16="http://schemas.microsoft.com/office/drawing/2014/main" id="{0F7E623E-B71B-47B2-90B6-2B58ABCEDC04}"/>
                  </a:ext>
                </a:extLst>
              </p:cNvPr>
              <p:cNvSpPr>
                <a:spLocks/>
              </p:cNvSpPr>
              <p:nvPr/>
            </p:nvSpPr>
            <p:spPr bwMode="auto">
              <a:xfrm flipH="1">
                <a:off x="7675712" y="48997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1" name="Freeform 440">
                <a:extLst>
                  <a:ext uri="{FF2B5EF4-FFF2-40B4-BE49-F238E27FC236}">
                    <a16:creationId xmlns:a16="http://schemas.microsoft.com/office/drawing/2014/main" id="{EB1746C6-12A7-4C2E-B437-994970229118}"/>
                  </a:ext>
                </a:extLst>
              </p:cNvPr>
              <p:cNvSpPr>
                <a:spLocks/>
              </p:cNvSpPr>
              <p:nvPr/>
            </p:nvSpPr>
            <p:spPr bwMode="auto">
              <a:xfrm flipH="1">
                <a:off x="7427318" y="4871583"/>
                <a:ext cx="268879" cy="322655"/>
              </a:xfrm>
              <a:custGeom>
                <a:avLst/>
                <a:gdLst>
                  <a:gd name="T0" fmla="*/ 71 w 75"/>
                  <a:gd name="T1" fmla="*/ 16 h 90"/>
                  <a:gd name="T2" fmla="*/ 69 w 75"/>
                  <a:gd name="T3" fmla="*/ 16 h 90"/>
                  <a:gd name="T4" fmla="*/ 69 w 75"/>
                  <a:gd name="T5" fmla="*/ 11 h 90"/>
                  <a:gd name="T6" fmla="*/ 69 w 75"/>
                  <a:gd name="T7" fmla="*/ 10 h 90"/>
                  <a:gd name="T8" fmla="*/ 69 w 75"/>
                  <a:gd name="T9" fmla="*/ 9 h 90"/>
                  <a:gd name="T10" fmla="*/ 69 w 75"/>
                  <a:gd name="T11" fmla="*/ 8 h 90"/>
                  <a:gd name="T12" fmla="*/ 69 w 75"/>
                  <a:gd name="T13" fmla="*/ 8 h 90"/>
                  <a:gd name="T14" fmla="*/ 69 w 75"/>
                  <a:gd name="T15" fmla="*/ 7 h 90"/>
                  <a:gd name="T16" fmla="*/ 69 w 75"/>
                  <a:gd name="T17" fmla="*/ 6 h 90"/>
                  <a:gd name="T18" fmla="*/ 69 w 75"/>
                  <a:gd name="T19" fmla="*/ 6 h 90"/>
                  <a:gd name="T20" fmla="*/ 68 w 75"/>
                  <a:gd name="T21" fmla="*/ 4 h 90"/>
                  <a:gd name="T22" fmla="*/ 68 w 75"/>
                  <a:gd name="T23" fmla="*/ 4 h 90"/>
                  <a:gd name="T24" fmla="*/ 67 w 75"/>
                  <a:gd name="T25" fmla="*/ 3 h 90"/>
                  <a:gd name="T26" fmla="*/ 67 w 75"/>
                  <a:gd name="T27" fmla="*/ 3 h 90"/>
                  <a:gd name="T28" fmla="*/ 67 w 75"/>
                  <a:gd name="T29" fmla="*/ 2 h 90"/>
                  <a:gd name="T30" fmla="*/ 67 w 75"/>
                  <a:gd name="T31" fmla="*/ 2 h 90"/>
                  <a:gd name="T32" fmla="*/ 61 w 75"/>
                  <a:gd name="T33" fmla="*/ 3 h 90"/>
                  <a:gd name="T34" fmla="*/ 50 w 75"/>
                  <a:gd name="T35" fmla="*/ 0 h 90"/>
                  <a:gd name="T36" fmla="*/ 31 w 75"/>
                  <a:gd name="T37" fmla="*/ 3 h 90"/>
                  <a:gd name="T38" fmla="*/ 11 w 75"/>
                  <a:gd name="T39" fmla="*/ 0 h 90"/>
                  <a:gd name="T40" fmla="*/ 8 w 75"/>
                  <a:gd name="T41" fmla="*/ 3 h 90"/>
                  <a:gd name="T42" fmla="*/ 8 w 75"/>
                  <a:gd name="T43" fmla="*/ 3 h 90"/>
                  <a:gd name="T44" fmla="*/ 7 w 75"/>
                  <a:gd name="T45" fmla="*/ 5 h 90"/>
                  <a:gd name="T46" fmla="*/ 7 w 75"/>
                  <a:gd name="T47" fmla="*/ 5 h 90"/>
                  <a:gd name="T48" fmla="*/ 7 w 75"/>
                  <a:gd name="T49" fmla="*/ 6 h 90"/>
                  <a:gd name="T50" fmla="*/ 7 w 75"/>
                  <a:gd name="T51" fmla="*/ 6 h 90"/>
                  <a:gd name="T52" fmla="*/ 6 w 75"/>
                  <a:gd name="T53" fmla="*/ 8 h 90"/>
                  <a:gd name="T54" fmla="*/ 6 w 75"/>
                  <a:gd name="T55" fmla="*/ 8 h 90"/>
                  <a:gd name="T56" fmla="*/ 6 w 75"/>
                  <a:gd name="T57" fmla="*/ 9 h 90"/>
                  <a:gd name="T58" fmla="*/ 6 w 75"/>
                  <a:gd name="T59" fmla="*/ 9 h 90"/>
                  <a:gd name="T60" fmla="*/ 6 w 75"/>
                  <a:gd name="T61" fmla="*/ 11 h 90"/>
                  <a:gd name="T62" fmla="*/ 6 w 75"/>
                  <a:gd name="T63" fmla="*/ 16 h 90"/>
                  <a:gd name="T64" fmla="*/ 5 w 75"/>
                  <a:gd name="T65" fmla="*/ 16 h 90"/>
                  <a:gd name="T66" fmla="*/ 0 w 75"/>
                  <a:gd name="T67" fmla="*/ 21 h 90"/>
                  <a:gd name="T68" fmla="*/ 0 w 75"/>
                  <a:gd name="T69" fmla="*/ 33 h 90"/>
                  <a:gd name="T70" fmla="*/ 6 w 75"/>
                  <a:gd name="T71" fmla="*/ 38 h 90"/>
                  <a:gd name="T72" fmla="*/ 11 w 75"/>
                  <a:gd name="T73" fmla="*/ 51 h 90"/>
                  <a:gd name="T74" fmla="*/ 22 w 75"/>
                  <a:gd name="T75" fmla="*/ 66 h 90"/>
                  <a:gd name="T76" fmla="*/ 24 w 75"/>
                  <a:gd name="T77" fmla="*/ 80 h 90"/>
                  <a:gd name="T78" fmla="*/ 38 w 75"/>
                  <a:gd name="T79" fmla="*/ 90 h 90"/>
                  <a:gd name="T80" fmla="*/ 52 w 75"/>
                  <a:gd name="T81" fmla="*/ 80 h 90"/>
                  <a:gd name="T82" fmla="*/ 54 w 75"/>
                  <a:gd name="T83" fmla="*/ 66 h 90"/>
                  <a:gd name="T84" fmla="*/ 64 w 75"/>
                  <a:gd name="T85" fmla="*/ 51 h 90"/>
                  <a:gd name="T86" fmla="*/ 69 w 75"/>
                  <a:gd name="T87" fmla="*/ 38 h 90"/>
                  <a:gd name="T88" fmla="*/ 75 w 75"/>
                  <a:gd name="T89" fmla="*/ 33 h 90"/>
                  <a:gd name="T90" fmla="*/ 75 w 75"/>
                  <a:gd name="T91" fmla="*/ 21 h 90"/>
                  <a:gd name="T92" fmla="*/ 71 w 75"/>
                  <a:gd name="T93" fmla="*/ 1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90">
                    <a:moveTo>
                      <a:pt x="71" y="16"/>
                    </a:moveTo>
                    <a:cubicBezTo>
                      <a:pt x="71" y="16"/>
                      <a:pt x="70" y="16"/>
                      <a:pt x="69" y="16"/>
                    </a:cubicBezTo>
                    <a:cubicBezTo>
                      <a:pt x="69" y="11"/>
                      <a:pt x="69" y="11"/>
                      <a:pt x="69" y="11"/>
                    </a:cubicBezTo>
                    <a:cubicBezTo>
                      <a:pt x="69" y="11"/>
                      <a:pt x="69" y="10"/>
                      <a:pt x="69" y="10"/>
                    </a:cubicBezTo>
                    <a:cubicBezTo>
                      <a:pt x="69" y="9"/>
                      <a:pt x="69" y="9"/>
                      <a:pt x="69" y="9"/>
                    </a:cubicBezTo>
                    <a:cubicBezTo>
                      <a:pt x="69" y="9"/>
                      <a:pt x="69" y="9"/>
                      <a:pt x="69" y="8"/>
                    </a:cubicBezTo>
                    <a:cubicBezTo>
                      <a:pt x="69" y="8"/>
                      <a:pt x="69" y="8"/>
                      <a:pt x="69" y="8"/>
                    </a:cubicBezTo>
                    <a:cubicBezTo>
                      <a:pt x="69" y="7"/>
                      <a:pt x="69" y="7"/>
                      <a:pt x="69" y="7"/>
                    </a:cubicBezTo>
                    <a:cubicBezTo>
                      <a:pt x="69" y="7"/>
                      <a:pt x="69" y="7"/>
                      <a:pt x="69" y="6"/>
                    </a:cubicBezTo>
                    <a:cubicBezTo>
                      <a:pt x="69" y="6"/>
                      <a:pt x="69" y="6"/>
                      <a:pt x="69" y="6"/>
                    </a:cubicBezTo>
                    <a:cubicBezTo>
                      <a:pt x="68" y="5"/>
                      <a:pt x="68" y="5"/>
                      <a:pt x="68" y="4"/>
                    </a:cubicBezTo>
                    <a:cubicBezTo>
                      <a:pt x="68" y="4"/>
                      <a:pt x="68" y="4"/>
                      <a:pt x="68" y="4"/>
                    </a:cubicBezTo>
                    <a:cubicBezTo>
                      <a:pt x="68" y="4"/>
                      <a:pt x="67" y="3"/>
                      <a:pt x="67" y="3"/>
                    </a:cubicBezTo>
                    <a:cubicBezTo>
                      <a:pt x="67" y="3"/>
                      <a:pt x="67" y="3"/>
                      <a:pt x="67" y="3"/>
                    </a:cubicBezTo>
                    <a:cubicBezTo>
                      <a:pt x="67" y="3"/>
                      <a:pt x="67" y="2"/>
                      <a:pt x="67" y="2"/>
                    </a:cubicBezTo>
                    <a:cubicBezTo>
                      <a:pt x="67" y="2"/>
                      <a:pt x="67" y="2"/>
                      <a:pt x="67" y="2"/>
                    </a:cubicBezTo>
                    <a:cubicBezTo>
                      <a:pt x="65" y="3"/>
                      <a:pt x="63" y="3"/>
                      <a:pt x="61" y="3"/>
                    </a:cubicBezTo>
                    <a:cubicBezTo>
                      <a:pt x="56" y="3"/>
                      <a:pt x="52" y="2"/>
                      <a:pt x="50" y="0"/>
                    </a:cubicBezTo>
                    <a:cubicBezTo>
                      <a:pt x="46" y="2"/>
                      <a:pt x="39" y="3"/>
                      <a:pt x="31" y="3"/>
                    </a:cubicBezTo>
                    <a:cubicBezTo>
                      <a:pt x="23" y="3"/>
                      <a:pt x="15" y="2"/>
                      <a:pt x="11" y="0"/>
                    </a:cubicBezTo>
                    <a:cubicBezTo>
                      <a:pt x="10" y="1"/>
                      <a:pt x="9" y="2"/>
                      <a:pt x="8" y="3"/>
                    </a:cubicBezTo>
                    <a:cubicBezTo>
                      <a:pt x="8" y="3"/>
                      <a:pt x="8" y="3"/>
                      <a:pt x="8" y="3"/>
                    </a:cubicBezTo>
                    <a:cubicBezTo>
                      <a:pt x="8" y="4"/>
                      <a:pt x="7" y="4"/>
                      <a:pt x="7" y="5"/>
                    </a:cubicBezTo>
                    <a:cubicBezTo>
                      <a:pt x="7" y="5"/>
                      <a:pt x="7" y="5"/>
                      <a:pt x="7" y="5"/>
                    </a:cubicBezTo>
                    <a:cubicBezTo>
                      <a:pt x="7" y="5"/>
                      <a:pt x="7" y="6"/>
                      <a:pt x="7" y="6"/>
                    </a:cubicBezTo>
                    <a:cubicBezTo>
                      <a:pt x="7" y="6"/>
                      <a:pt x="7" y="6"/>
                      <a:pt x="7" y="6"/>
                    </a:cubicBezTo>
                    <a:cubicBezTo>
                      <a:pt x="6" y="7"/>
                      <a:pt x="6" y="7"/>
                      <a:pt x="6" y="8"/>
                    </a:cubicBezTo>
                    <a:cubicBezTo>
                      <a:pt x="6" y="8"/>
                      <a:pt x="6" y="8"/>
                      <a:pt x="6" y="8"/>
                    </a:cubicBezTo>
                    <a:cubicBezTo>
                      <a:pt x="6" y="8"/>
                      <a:pt x="6" y="9"/>
                      <a:pt x="6" y="9"/>
                    </a:cubicBezTo>
                    <a:cubicBezTo>
                      <a:pt x="6" y="9"/>
                      <a:pt x="6" y="9"/>
                      <a:pt x="6" y="9"/>
                    </a:cubicBezTo>
                    <a:cubicBezTo>
                      <a:pt x="6" y="10"/>
                      <a:pt x="6" y="11"/>
                      <a:pt x="6" y="11"/>
                    </a:cubicBezTo>
                    <a:cubicBezTo>
                      <a:pt x="6" y="16"/>
                      <a:pt x="6" y="16"/>
                      <a:pt x="6" y="16"/>
                    </a:cubicBezTo>
                    <a:cubicBezTo>
                      <a:pt x="6" y="16"/>
                      <a:pt x="5" y="16"/>
                      <a:pt x="5" y="16"/>
                    </a:cubicBezTo>
                    <a:cubicBezTo>
                      <a:pt x="2" y="16"/>
                      <a:pt x="0" y="18"/>
                      <a:pt x="0" y="21"/>
                    </a:cubicBezTo>
                    <a:cubicBezTo>
                      <a:pt x="0" y="33"/>
                      <a:pt x="0" y="33"/>
                      <a:pt x="0" y="33"/>
                    </a:cubicBezTo>
                    <a:cubicBezTo>
                      <a:pt x="0" y="36"/>
                      <a:pt x="3" y="38"/>
                      <a:pt x="6" y="38"/>
                    </a:cubicBezTo>
                    <a:cubicBezTo>
                      <a:pt x="11" y="51"/>
                      <a:pt x="11" y="51"/>
                      <a:pt x="11" y="51"/>
                    </a:cubicBezTo>
                    <a:cubicBezTo>
                      <a:pt x="13" y="59"/>
                      <a:pt x="17" y="64"/>
                      <a:pt x="22" y="66"/>
                    </a:cubicBezTo>
                    <a:cubicBezTo>
                      <a:pt x="24" y="80"/>
                      <a:pt x="24" y="80"/>
                      <a:pt x="24" y="80"/>
                    </a:cubicBezTo>
                    <a:cubicBezTo>
                      <a:pt x="38" y="90"/>
                      <a:pt x="38" y="90"/>
                      <a:pt x="38" y="90"/>
                    </a:cubicBezTo>
                    <a:cubicBezTo>
                      <a:pt x="52" y="80"/>
                      <a:pt x="52" y="80"/>
                      <a:pt x="52" y="80"/>
                    </a:cubicBezTo>
                    <a:cubicBezTo>
                      <a:pt x="54" y="66"/>
                      <a:pt x="54" y="66"/>
                      <a:pt x="54" y="66"/>
                    </a:cubicBezTo>
                    <a:cubicBezTo>
                      <a:pt x="59" y="64"/>
                      <a:pt x="61" y="59"/>
                      <a:pt x="64" y="51"/>
                    </a:cubicBezTo>
                    <a:cubicBezTo>
                      <a:pt x="69" y="38"/>
                      <a:pt x="69" y="38"/>
                      <a:pt x="69" y="38"/>
                    </a:cubicBezTo>
                    <a:cubicBezTo>
                      <a:pt x="73" y="38"/>
                      <a:pt x="75" y="36"/>
                      <a:pt x="75" y="33"/>
                    </a:cubicBezTo>
                    <a:cubicBezTo>
                      <a:pt x="75" y="21"/>
                      <a:pt x="75" y="21"/>
                      <a:pt x="75" y="21"/>
                    </a:cubicBezTo>
                    <a:cubicBezTo>
                      <a:pt x="75" y="19"/>
                      <a:pt x="73" y="17"/>
                      <a:pt x="71" y="16"/>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16" name="Rectangle 155">
              <a:extLst>
                <a:ext uri="{FF2B5EF4-FFF2-40B4-BE49-F238E27FC236}">
                  <a16:creationId xmlns:a16="http://schemas.microsoft.com/office/drawing/2014/main" id="{B058FEF0-3D13-4A32-A44A-E09E50CF9737}"/>
                </a:ext>
              </a:extLst>
            </p:cNvPr>
            <p:cNvSpPr>
              <a:spLocks noChangeArrowheads="1"/>
            </p:cNvSpPr>
            <p:nvPr/>
          </p:nvSpPr>
          <p:spPr bwMode="auto">
            <a:xfrm>
              <a:off x="7368120" y="5217767"/>
              <a:ext cx="348635" cy="300075"/>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 name="Freeform 163">
              <a:extLst>
                <a:ext uri="{FF2B5EF4-FFF2-40B4-BE49-F238E27FC236}">
                  <a16:creationId xmlns:a16="http://schemas.microsoft.com/office/drawing/2014/main" id="{59AFCC84-308C-4373-B642-8B0296F63E9A}"/>
                </a:ext>
              </a:extLst>
            </p:cNvPr>
            <p:cNvSpPr>
              <a:spLocks/>
            </p:cNvSpPr>
            <p:nvPr/>
          </p:nvSpPr>
          <p:spPr bwMode="auto">
            <a:xfrm>
              <a:off x="7472940" y="5148924"/>
              <a:ext cx="143142" cy="236495"/>
            </a:xfrm>
            <a:custGeom>
              <a:avLst/>
              <a:gdLst>
                <a:gd name="T0" fmla="*/ 46 w 92"/>
                <a:gd name="T1" fmla="*/ 152 h 152"/>
                <a:gd name="T2" fmla="*/ 0 w 92"/>
                <a:gd name="T3" fmla="*/ 148 h 152"/>
                <a:gd name="T4" fmla="*/ 0 w 92"/>
                <a:gd name="T5" fmla="*/ 0 h 152"/>
                <a:gd name="T6" fmla="*/ 92 w 92"/>
                <a:gd name="T7" fmla="*/ 0 h 152"/>
                <a:gd name="T8" fmla="*/ 92 w 92"/>
                <a:gd name="T9" fmla="*/ 152 h 152"/>
                <a:gd name="T10" fmla="*/ 46 w 92"/>
                <a:gd name="T11" fmla="*/ 152 h 152"/>
              </a:gdLst>
              <a:ahLst/>
              <a:cxnLst>
                <a:cxn ang="0">
                  <a:pos x="T0" y="T1"/>
                </a:cxn>
                <a:cxn ang="0">
                  <a:pos x="T2" y="T3"/>
                </a:cxn>
                <a:cxn ang="0">
                  <a:pos x="T4" y="T5"/>
                </a:cxn>
                <a:cxn ang="0">
                  <a:pos x="T6" y="T7"/>
                </a:cxn>
                <a:cxn ang="0">
                  <a:pos x="T8" y="T9"/>
                </a:cxn>
                <a:cxn ang="0">
                  <a:pos x="T10" y="T11"/>
                </a:cxn>
              </a:cxnLst>
              <a:rect l="0" t="0" r="r" b="b"/>
              <a:pathLst>
                <a:path w="92" h="152">
                  <a:moveTo>
                    <a:pt x="46" y="152"/>
                  </a:moveTo>
                  <a:lnTo>
                    <a:pt x="0" y="148"/>
                  </a:lnTo>
                  <a:lnTo>
                    <a:pt x="0" y="0"/>
                  </a:lnTo>
                  <a:lnTo>
                    <a:pt x="92" y="0"/>
                  </a:lnTo>
                  <a:lnTo>
                    <a:pt x="92" y="152"/>
                  </a:lnTo>
                  <a:lnTo>
                    <a:pt x="46" y="152"/>
                  </a:ln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8" name="Group 17">
              <a:extLst>
                <a:ext uri="{FF2B5EF4-FFF2-40B4-BE49-F238E27FC236}">
                  <a16:creationId xmlns:a16="http://schemas.microsoft.com/office/drawing/2014/main" id="{59F4C65A-7B76-46E2-AF2B-3555D9523866}"/>
                </a:ext>
              </a:extLst>
            </p:cNvPr>
            <p:cNvGrpSpPr/>
            <p:nvPr/>
          </p:nvGrpSpPr>
          <p:grpSpPr>
            <a:xfrm>
              <a:off x="7160079" y="5174541"/>
              <a:ext cx="748634" cy="990878"/>
              <a:chOff x="7051597" y="5172550"/>
              <a:chExt cx="922338" cy="1220787"/>
            </a:xfrm>
          </p:grpSpPr>
          <p:sp>
            <p:nvSpPr>
              <p:cNvPr id="19" name="Rectangle 159">
                <a:extLst>
                  <a:ext uri="{FF2B5EF4-FFF2-40B4-BE49-F238E27FC236}">
                    <a16:creationId xmlns:a16="http://schemas.microsoft.com/office/drawing/2014/main" id="{B624979F-6D14-4E29-9555-E906794EB16D}"/>
                  </a:ext>
                </a:extLst>
              </p:cNvPr>
              <p:cNvSpPr>
                <a:spLocks noChangeArrowheads="1"/>
              </p:cNvSpPr>
              <p:nvPr/>
            </p:nvSpPr>
            <p:spPr bwMode="auto">
              <a:xfrm>
                <a:off x="7765972" y="5531325"/>
                <a:ext cx="123825" cy="735013"/>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0" name="Freeform 160">
                <a:extLst>
                  <a:ext uri="{FF2B5EF4-FFF2-40B4-BE49-F238E27FC236}">
                    <a16:creationId xmlns:a16="http://schemas.microsoft.com/office/drawing/2014/main" id="{AD101449-0869-4252-87B4-2EE27AF6A1BB}"/>
                  </a:ext>
                </a:extLst>
              </p:cNvPr>
              <p:cNvSpPr>
                <a:spLocks/>
              </p:cNvSpPr>
              <p:nvPr/>
            </p:nvSpPr>
            <p:spPr bwMode="auto">
              <a:xfrm>
                <a:off x="7765972" y="6142512"/>
                <a:ext cx="127000" cy="250825"/>
              </a:xfrm>
              <a:custGeom>
                <a:avLst/>
                <a:gdLst>
                  <a:gd name="T0" fmla="*/ 0 w 59"/>
                  <a:gd name="T1" fmla="*/ 0 h 117"/>
                  <a:gd name="T2" fmla="*/ 0 w 59"/>
                  <a:gd name="T3" fmla="*/ 117 h 117"/>
                  <a:gd name="T4" fmla="*/ 59 w 59"/>
                  <a:gd name="T5" fmla="*/ 58 h 117"/>
                  <a:gd name="T6" fmla="*/ 0 w 59"/>
                  <a:gd name="T7" fmla="*/ 0 h 117"/>
                </a:gdLst>
                <a:ahLst/>
                <a:cxnLst>
                  <a:cxn ang="0">
                    <a:pos x="T0" y="T1"/>
                  </a:cxn>
                  <a:cxn ang="0">
                    <a:pos x="T2" y="T3"/>
                  </a:cxn>
                  <a:cxn ang="0">
                    <a:pos x="T4" y="T5"/>
                  </a:cxn>
                  <a:cxn ang="0">
                    <a:pos x="T6" y="T7"/>
                  </a:cxn>
                </a:cxnLst>
                <a:rect l="0" t="0" r="r" b="b"/>
                <a:pathLst>
                  <a:path w="59" h="117">
                    <a:moveTo>
                      <a:pt x="0" y="0"/>
                    </a:moveTo>
                    <a:cubicBezTo>
                      <a:pt x="0" y="117"/>
                      <a:pt x="0" y="117"/>
                      <a:pt x="0" y="117"/>
                    </a:cubicBezTo>
                    <a:cubicBezTo>
                      <a:pt x="32" y="117"/>
                      <a:pt x="59" y="91"/>
                      <a:pt x="59" y="58"/>
                    </a:cubicBezTo>
                    <a:cubicBezTo>
                      <a:pt x="59" y="26"/>
                      <a:pt x="32" y="0"/>
                      <a:pt x="0" y="0"/>
                    </a:cubicBez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1" name="Rectangle 161">
                <a:extLst>
                  <a:ext uri="{FF2B5EF4-FFF2-40B4-BE49-F238E27FC236}">
                    <a16:creationId xmlns:a16="http://schemas.microsoft.com/office/drawing/2014/main" id="{E31D6C63-D49B-4DBC-983D-DA410F0CA340}"/>
                  </a:ext>
                </a:extLst>
              </p:cNvPr>
              <p:cNvSpPr>
                <a:spLocks noChangeArrowheads="1"/>
              </p:cNvSpPr>
              <p:nvPr/>
            </p:nvSpPr>
            <p:spPr bwMode="auto">
              <a:xfrm>
                <a:off x="7137322" y="5531325"/>
                <a:ext cx="122238" cy="735013"/>
              </a:xfrm>
              <a:prstGeom prst="rect">
                <a:avLst/>
              </a:prstGeom>
              <a:solidFill>
                <a:srgbClr val="E2BE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2" name="Freeform 162">
                <a:extLst>
                  <a:ext uri="{FF2B5EF4-FFF2-40B4-BE49-F238E27FC236}">
                    <a16:creationId xmlns:a16="http://schemas.microsoft.com/office/drawing/2014/main" id="{A4A73764-6616-4AA9-8172-A66E99CA86ED}"/>
                  </a:ext>
                </a:extLst>
              </p:cNvPr>
              <p:cNvSpPr>
                <a:spLocks/>
              </p:cNvSpPr>
              <p:nvPr/>
            </p:nvSpPr>
            <p:spPr bwMode="auto">
              <a:xfrm>
                <a:off x="7134147" y="6142512"/>
                <a:ext cx="125413" cy="250825"/>
              </a:xfrm>
              <a:custGeom>
                <a:avLst/>
                <a:gdLst>
                  <a:gd name="T0" fmla="*/ 58 w 58"/>
                  <a:gd name="T1" fmla="*/ 0 h 117"/>
                  <a:gd name="T2" fmla="*/ 58 w 58"/>
                  <a:gd name="T3" fmla="*/ 117 h 117"/>
                  <a:gd name="T4" fmla="*/ 0 w 58"/>
                  <a:gd name="T5" fmla="*/ 58 h 117"/>
                  <a:gd name="T6" fmla="*/ 58 w 58"/>
                  <a:gd name="T7" fmla="*/ 0 h 117"/>
                </a:gdLst>
                <a:ahLst/>
                <a:cxnLst>
                  <a:cxn ang="0">
                    <a:pos x="T0" y="T1"/>
                  </a:cxn>
                  <a:cxn ang="0">
                    <a:pos x="T2" y="T3"/>
                  </a:cxn>
                  <a:cxn ang="0">
                    <a:pos x="T4" y="T5"/>
                  </a:cxn>
                  <a:cxn ang="0">
                    <a:pos x="T6" y="T7"/>
                  </a:cxn>
                </a:cxnLst>
                <a:rect l="0" t="0" r="r" b="b"/>
                <a:pathLst>
                  <a:path w="58" h="117">
                    <a:moveTo>
                      <a:pt x="58" y="0"/>
                    </a:moveTo>
                    <a:cubicBezTo>
                      <a:pt x="58" y="117"/>
                      <a:pt x="58" y="117"/>
                      <a:pt x="58" y="117"/>
                    </a:cubicBezTo>
                    <a:cubicBezTo>
                      <a:pt x="26" y="117"/>
                      <a:pt x="0" y="91"/>
                      <a:pt x="0" y="58"/>
                    </a:cubicBezTo>
                    <a:cubicBezTo>
                      <a:pt x="0" y="26"/>
                      <a:pt x="26" y="0"/>
                      <a:pt x="58" y="0"/>
                    </a:cubicBezTo>
                    <a:close/>
                  </a:path>
                </a:pathLst>
              </a:custGeom>
              <a:solidFill>
                <a:srgbClr val="E2B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3" name="Freeform 168">
                <a:extLst>
                  <a:ext uri="{FF2B5EF4-FFF2-40B4-BE49-F238E27FC236}">
                    <a16:creationId xmlns:a16="http://schemas.microsoft.com/office/drawing/2014/main" id="{793E6CC1-C4A3-4BC7-8C40-3C603DBD1E13}"/>
                  </a:ext>
                </a:extLst>
              </p:cNvPr>
              <p:cNvSpPr>
                <a:spLocks/>
              </p:cNvSpPr>
              <p:nvPr/>
            </p:nvSpPr>
            <p:spPr bwMode="auto">
              <a:xfrm>
                <a:off x="7110334" y="5221762"/>
                <a:ext cx="803275" cy="987425"/>
              </a:xfrm>
              <a:custGeom>
                <a:avLst/>
                <a:gdLst>
                  <a:gd name="T0" fmla="*/ 295 w 374"/>
                  <a:gd name="T1" fmla="*/ 0 h 462"/>
                  <a:gd name="T2" fmla="*/ 250 w 374"/>
                  <a:gd name="T3" fmla="*/ 0 h 462"/>
                  <a:gd name="T4" fmla="*/ 188 w 374"/>
                  <a:gd name="T5" fmla="*/ 140 h 462"/>
                  <a:gd name="T6" fmla="*/ 126 w 374"/>
                  <a:gd name="T7" fmla="*/ 0 h 462"/>
                  <a:gd name="T8" fmla="*/ 79 w 374"/>
                  <a:gd name="T9" fmla="*/ 0 h 462"/>
                  <a:gd name="T10" fmla="*/ 0 w 374"/>
                  <a:gd name="T11" fmla="*/ 79 h 462"/>
                  <a:gd name="T12" fmla="*/ 0 w 374"/>
                  <a:gd name="T13" fmla="*/ 295 h 462"/>
                  <a:gd name="T14" fmla="*/ 69 w 374"/>
                  <a:gd name="T15" fmla="*/ 295 h 462"/>
                  <a:gd name="T16" fmla="*/ 69 w 374"/>
                  <a:gd name="T17" fmla="*/ 146 h 462"/>
                  <a:gd name="T18" fmla="*/ 79 w 374"/>
                  <a:gd name="T19" fmla="*/ 146 h 462"/>
                  <a:gd name="T20" fmla="*/ 80 w 374"/>
                  <a:gd name="T21" fmla="*/ 462 h 462"/>
                  <a:gd name="T22" fmla="*/ 294 w 374"/>
                  <a:gd name="T23" fmla="*/ 462 h 462"/>
                  <a:gd name="T24" fmla="*/ 295 w 374"/>
                  <a:gd name="T25" fmla="*/ 146 h 462"/>
                  <a:gd name="T26" fmla="*/ 305 w 374"/>
                  <a:gd name="T27" fmla="*/ 146 h 462"/>
                  <a:gd name="T28" fmla="*/ 305 w 374"/>
                  <a:gd name="T29" fmla="*/ 288 h 462"/>
                  <a:gd name="T30" fmla="*/ 374 w 374"/>
                  <a:gd name="T31" fmla="*/ 288 h 462"/>
                  <a:gd name="T32" fmla="*/ 374 w 374"/>
                  <a:gd name="T33" fmla="*/ 79 h 462"/>
                  <a:gd name="T34" fmla="*/ 295 w 374"/>
                  <a:gd name="T35"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462">
                    <a:moveTo>
                      <a:pt x="295" y="0"/>
                    </a:moveTo>
                    <a:cubicBezTo>
                      <a:pt x="250" y="0"/>
                      <a:pt x="250" y="0"/>
                      <a:pt x="250" y="0"/>
                    </a:cubicBezTo>
                    <a:cubicBezTo>
                      <a:pt x="188" y="140"/>
                      <a:pt x="188" y="140"/>
                      <a:pt x="188" y="140"/>
                    </a:cubicBezTo>
                    <a:cubicBezTo>
                      <a:pt x="188" y="140"/>
                      <a:pt x="142" y="40"/>
                      <a:pt x="126" y="0"/>
                    </a:cubicBezTo>
                    <a:cubicBezTo>
                      <a:pt x="79" y="0"/>
                      <a:pt x="79" y="0"/>
                      <a:pt x="79" y="0"/>
                    </a:cubicBezTo>
                    <a:cubicBezTo>
                      <a:pt x="36" y="0"/>
                      <a:pt x="0" y="36"/>
                      <a:pt x="0" y="79"/>
                    </a:cubicBezTo>
                    <a:cubicBezTo>
                      <a:pt x="0" y="295"/>
                      <a:pt x="0" y="295"/>
                      <a:pt x="0" y="295"/>
                    </a:cubicBezTo>
                    <a:cubicBezTo>
                      <a:pt x="69" y="295"/>
                      <a:pt x="69" y="295"/>
                      <a:pt x="69" y="295"/>
                    </a:cubicBezTo>
                    <a:cubicBezTo>
                      <a:pt x="69" y="146"/>
                      <a:pt x="69" y="146"/>
                      <a:pt x="69" y="146"/>
                    </a:cubicBezTo>
                    <a:cubicBezTo>
                      <a:pt x="79" y="146"/>
                      <a:pt x="79" y="146"/>
                      <a:pt x="79" y="146"/>
                    </a:cubicBezTo>
                    <a:cubicBezTo>
                      <a:pt x="80" y="462"/>
                      <a:pt x="80" y="462"/>
                      <a:pt x="80" y="462"/>
                    </a:cubicBezTo>
                    <a:cubicBezTo>
                      <a:pt x="294" y="462"/>
                      <a:pt x="294" y="462"/>
                      <a:pt x="294" y="462"/>
                    </a:cubicBezTo>
                    <a:cubicBezTo>
                      <a:pt x="295" y="146"/>
                      <a:pt x="295" y="146"/>
                      <a:pt x="295" y="146"/>
                    </a:cubicBezTo>
                    <a:cubicBezTo>
                      <a:pt x="305" y="146"/>
                      <a:pt x="305" y="146"/>
                      <a:pt x="305" y="146"/>
                    </a:cubicBezTo>
                    <a:cubicBezTo>
                      <a:pt x="305" y="288"/>
                      <a:pt x="305" y="288"/>
                      <a:pt x="305" y="288"/>
                    </a:cubicBezTo>
                    <a:cubicBezTo>
                      <a:pt x="374" y="288"/>
                      <a:pt x="374" y="288"/>
                      <a:pt x="374" y="288"/>
                    </a:cubicBezTo>
                    <a:cubicBezTo>
                      <a:pt x="374" y="79"/>
                      <a:pt x="374" y="79"/>
                      <a:pt x="374" y="79"/>
                    </a:cubicBezTo>
                    <a:cubicBezTo>
                      <a:pt x="374" y="36"/>
                      <a:pt x="338" y="0"/>
                      <a:pt x="295"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sp>
            <p:nvSpPr>
              <p:cNvPr id="24" name="Freeform 175">
                <a:extLst>
                  <a:ext uri="{FF2B5EF4-FFF2-40B4-BE49-F238E27FC236}">
                    <a16:creationId xmlns:a16="http://schemas.microsoft.com/office/drawing/2014/main" id="{B75561DB-D4A1-427E-82A1-BE6DB5CBB259}"/>
                  </a:ext>
                </a:extLst>
              </p:cNvPr>
              <p:cNvSpPr>
                <a:spLocks/>
              </p:cNvSpPr>
              <p:nvPr/>
            </p:nvSpPr>
            <p:spPr bwMode="auto">
              <a:xfrm>
                <a:off x="7248447" y="5172550"/>
                <a:ext cx="266700" cy="349250"/>
              </a:xfrm>
              <a:custGeom>
                <a:avLst/>
                <a:gdLst>
                  <a:gd name="T0" fmla="*/ 95 w 168"/>
                  <a:gd name="T1" fmla="*/ 81 h 220"/>
                  <a:gd name="T2" fmla="*/ 64 w 168"/>
                  <a:gd name="T3" fmla="*/ 103 h 220"/>
                  <a:gd name="T4" fmla="*/ 168 w 168"/>
                  <a:gd name="T5" fmla="*/ 220 h 220"/>
                  <a:gd name="T6" fmla="*/ 81 w 168"/>
                  <a:gd name="T7" fmla="*/ 0 h 220"/>
                  <a:gd name="T8" fmla="*/ 0 w 168"/>
                  <a:gd name="T9" fmla="*/ 31 h 220"/>
                  <a:gd name="T10" fmla="*/ 43 w 168"/>
                  <a:gd name="T11" fmla="*/ 81 h 220"/>
                  <a:gd name="T12" fmla="*/ 95 w 168"/>
                  <a:gd name="T13" fmla="*/ 81 h 220"/>
                </a:gdLst>
                <a:ahLst/>
                <a:cxnLst>
                  <a:cxn ang="0">
                    <a:pos x="T0" y="T1"/>
                  </a:cxn>
                  <a:cxn ang="0">
                    <a:pos x="T2" y="T3"/>
                  </a:cxn>
                  <a:cxn ang="0">
                    <a:pos x="T4" y="T5"/>
                  </a:cxn>
                  <a:cxn ang="0">
                    <a:pos x="T6" y="T7"/>
                  </a:cxn>
                  <a:cxn ang="0">
                    <a:pos x="T8" y="T9"/>
                  </a:cxn>
                  <a:cxn ang="0">
                    <a:pos x="T10" y="T11"/>
                  </a:cxn>
                  <a:cxn ang="0">
                    <a:pos x="T12" y="T13"/>
                  </a:cxn>
                </a:cxnLst>
                <a:rect l="0" t="0" r="r" b="b"/>
                <a:pathLst>
                  <a:path w="168" h="220">
                    <a:moveTo>
                      <a:pt x="95" y="81"/>
                    </a:moveTo>
                    <a:lnTo>
                      <a:pt x="64" y="103"/>
                    </a:lnTo>
                    <a:lnTo>
                      <a:pt x="168" y="220"/>
                    </a:lnTo>
                    <a:lnTo>
                      <a:pt x="81" y="0"/>
                    </a:lnTo>
                    <a:lnTo>
                      <a:pt x="0" y="31"/>
                    </a:lnTo>
                    <a:lnTo>
                      <a:pt x="43" y="81"/>
                    </a:lnTo>
                    <a:lnTo>
                      <a:pt x="9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5" name="Freeform 176">
                <a:extLst>
                  <a:ext uri="{FF2B5EF4-FFF2-40B4-BE49-F238E27FC236}">
                    <a16:creationId xmlns:a16="http://schemas.microsoft.com/office/drawing/2014/main" id="{31471337-E354-4D8A-ABC0-E8D8620B7D8D}"/>
                  </a:ext>
                </a:extLst>
              </p:cNvPr>
              <p:cNvSpPr>
                <a:spLocks/>
              </p:cNvSpPr>
              <p:nvPr/>
            </p:nvSpPr>
            <p:spPr bwMode="auto">
              <a:xfrm>
                <a:off x="7515147" y="5172550"/>
                <a:ext cx="268288" cy="349250"/>
              </a:xfrm>
              <a:custGeom>
                <a:avLst/>
                <a:gdLst>
                  <a:gd name="T0" fmla="*/ 74 w 169"/>
                  <a:gd name="T1" fmla="*/ 81 h 220"/>
                  <a:gd name="T2" fmla="*/ 105 w 169"/>
                  <a:gd name="T3" fmla="*/ 103 h 220"/>
                  <a:gd name="T4" fmla="*/ 0 w 169"/>
                  <a:gd name="T5" fmla="*/ 220 h 220"/>
                  <a:gd name="T6" fmla="*/ 89 w 169"/>
                  <a:gd name="T7" fmla="*/ 0 h 220"/>
                  <a:gd name="T8" fmla="*/ 169 w 169"/>
                  <a:gd name="T9" fmla="*/ 31 h 220"/>
                  <a:gd name="T10" fmla="*/ 124 w 169"/>
                  <a:gd name="T11" fmla="*/ 81 h 220"/>
                  <a:gd name="T12" fmla="*/ 74 w 169"/>
                  <a:gd name="T13" fmla="*/ 81 h 220"/>
                </a:gdLst>
                <a:ahLst/>
                <a:cxnLst>
                  <a:cxn ang="0">
                    <a:pos x="T0" y="T1"/>
                  </a:cxn>
                  <a:cxn ang="0">
                    <a:pos x="T2" y="T3"/>
                  </a:cxn>
                  <a:cxn ang="0">
                    <a:pos x="T4" y="T5"/>
                  </a:cxn>
                  <a:cxn ang="0">
                    <a:pos x="T6" y="T7"/>
                  </a:cxn>
                  <a:cxn ang="0">
                    <a:pos x="T8" y="T9"/>
                  </a:cxn>
                  <a:cxn ang="0">
                    <a:pos x="T10" y="T11"/>
                  </a:cxn>
                  <a:cxn ang="0">
                    <a:pos x="T12" y="T13"/>
                  </a:cxn>
                </a:cxnLst>
                <a:rect l="0" t="0" r="r" b="b"/>
                <a:pathLst>
                  <a:path w="169" h="220">
                    <a:moveTo>
                      <a:pt x="74" y="81"/>
                    </a:moveTo>
                    <a:lnTo>
                      <a:pt x="105" y="103"/>
                    </a:lnTo>
                    <a:lnTo>
                      <a:pt x="0" y="220"/>
                    </a:lnTo>
                    <a:lnTo>
                      <a:pt x="89" y="0"/>
                    </a:lnTo>
                    <a:lnTo>
                      <a:pt x="169" y="31"/>
                    </a:lnTo>
                    <a:lnTo>
                      <a:pt x="124" y="81"/>
                    </a:lnTo>
                    <a:lnTo>
                      <a:pt x="74"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26" name="Freeform 179">
                <a:extLst>
                  <a:ext uri="{FF2B5EF4-FFF2-40B4-BE49-F238E27FC236}">
                    <a16:creationId xmlns:a16="http://schemas.microsoft.com/office/drawing/2014/main" id="{77987297-2E84-45AF-8D6D-0E3A442C32C1}"/>
                  </a:ext>
                </a:extLst>
              </p:cNvPr>
              <p:cNvSpPr>
                <a:spLocks/>
              </p:cNvSpPr>
              <p:nvPr/>
            </p:nvSpPr>
            <p:spPr bwMode="auto">
              <a:xfrm>
                <a:off x="7051597" y="5777387"/>
                <a:ext cx="207963" cy="106363"/>
              </a:xfrm>
              <a:custGeom>
                <a:avLst/>
                <a:gdLst>
                  <a:gd name="T0" fmla="*/ 0 w 131"/>
                  <a:gd name="T1" fmla="*/ 67 h 67"/>
                  <a:gd name="T2" fmla="*/ 131 w 131"/>
                  <a:gd name="T3" fmla="*/ 67 h 67"/>
                  <a:gd name="T4" fmla="*/ 131 w 131"/>
                  <a:gd name="T5" fmla="*/ 0 h 67"/>
                  <a:gd name="T6" fmla="*/ 62 w 131"/>
                  <a:gd name="T7" fmla="*/ 0 h 67"/>
                  <a:gd name="T8" fmla="*/ 37 w 131"/>
                  <a:gd name="T9" fmla="*/ 28 h 67"/>
                  <a:gd name="T10" fmla="*/ 37 w 131"/>
                  <a:gd name="T11" fmla="*/ 0 h 67"/>
                  <a:gd name="T12" fmla="*/ 0 w 131"/>
                  <a:gd name="T13" fmla="*/ 0 h 67"/>
                  <a:gd name="T14" fmla="*/ 0 w 131"/>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67">
                    <a:moveTo>
                      <a:pt x="0" y="67"/>
                    </a:moveTo>
                    <a:lnTo>
                      <a:pt x="131" y="67"/>
                    </a:lnTo>
                    <a:lnTo>
                      <a:pt x="131" y="0"/>
                    </a:lnTo>
                    <a:lnTo>
                      <a:pt x="62" y="0"/>
                    </a:lnTo>
                    <a:lnTo>
                      <a:pt x="37" y="28"/>
                    </a:lnTo>
                    <a:lnTo>
                      <a:pt x="37" y="0"/>
                    </a:lnTo>
                    <a:lnTo>
                      <a:pt x="0" y="0"/>
                    </a:lnTo>
                    <a:lnTo>
                      <a:pt x="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27" name="Freeform 180">
                <a:extLst>
                  <a:ext uri="{FF2B5EF4-FFF2-40B4-BE49-F238E27FC236}">
                    <a16:creationId xmlns:a16="http://schemas.microsoft.com/office/drawing/2014/main" id="{C2F06ADB-B2DC-403A-9FEB-7C1BF409B226}"/>
                  </a:ext>
                </a:extLst>
              </p:cNvPr>
              <p:cNvSpPr>
                <a:spLocks/>
              </p:cNvSpPr>
              <p:nvPr/>
            </p:nvSpPr>
            <p:spPr bwMode="auto">
              <a:xfrm>
                <a:off x="7765972" y="5777387"/>
                <a:ext cx="207963" cy="106363"/>
              </a:xfrm>
              <a:custGeom>
                <a:avLst/>
                <a:gdLst>
                  <a:gd name="T0" fmla="*/ 131 w 131"/>
                  <a:gd name="T1" fmla="*/ 67 h 67"/>
                  <a:gd name="T2" fmla="*/ 0 w 131"/>
                  <a:gd name="T3" fmla="*/ 67 h 67"/>
                  <a:gd name="T4" fmla="*/ 0 w 131"/>
                  <a:gd name="T5" fmla="*/ 0 h 67"/>
                  <a:gd name="T6" fmla="*/ 69 w 131"/>
                  <a:gd name="T7" fmla="*/ 0 h 67"/>
                  <a:gd name="T8" fmla="*/ 93 w 131"/>
                  <a:gd name="T9" fmla="*/ 28 h 67"/>
                  <a:gd name="T10" fmla="*/ 93 w 131"/>
                  <a:gd name="T11" fmla="*/ 0 h 67"/>
                  <a:gd name="T12" fmla="*/ 131 w 131"/>
                  <a:gd name="T13" fmla="*/ 0 h 67"/>
                  <a:gd name="T14" fmla="*/ 131 w 131"/>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67">
                    <a:moveTo>
                      <a:pt x="131" y="67"/>
                    </a:moveTo>
                    <a:lnTo>
                      <a:pt x="0" y="67"/>
                    </a:lnTo>
                    <a:lnTo>
                      <a:pt x="0" y="0"/>
                    </a:lnTo>
                    <a:lnTo>
                      <a:pt x="69" y="0"/>
                    </a:lnTo>
                    <a:lnTo>
                      <a:pt x="93" y="28"/>
                    </a:lnTo>
                    <a:lnTo>
                      <a:pt x="93" y="0"/>
                    </a:lnTo>
                    <a:lnTo>
                      <a:pt x="131" y="0"/>
                    </a:lnTo>
                    <a:lnTo>
                      <a:pt x="131"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grpSp>
        <p:nvGrpSpPr>
          <p:cNvPr id="42" name="Group 41">
            <a:extLst>
              <a:ext uri="{FF2B5EF4-FFF2-40B4-BE49-F238E27FC236}">
                <a16:creationId xmlns:a16="http://schemas.microsoft.com/office/drawing/2014/main" id="{9E3F58BE-8984-4A52-8EC4-7368171D9B27}"/>
              </a:ext>
            </a:extLst>
          </p:cNvPr>
          <p:cNvGrpSpPr/>
          <p:nvPr/>
        </p:nvGrpSpPr>
        <p:grpSpPr>
          <a:xfrm>
            <a:off x="10409461" y="3858075"/>
            <a:ext cx="808802" cy="2126560"/>
            <a:chOff x="10818904" y="4762722"/>
            <a:chExt cx="793015" cy="2085052"/>
          </a:xfrm>
        </p:grpSpPr>
        <p:grpSp>
          <p:nvGrpSpPr>
            <p:cNvPr id="43" name="Group 42">
              <a:extLst>
                <a:ext uri="{FF2B5EF4-FFF2-40B4-BE49-F238E27FC236}">
                  <a16:creationId xmlns:a16="http://schemas.microsoft.com/office/drawing/2014/main" id="{4A051848-2E3A-447C-8A7D-0C9ACF95E28F}"/>
                </a:ext>
              </a:extLst>
            </p:cNvPr>
            <p:cNvGrpSpPr/>
            <p:nvPr/>
          </p:nvGrpSpPr>
          <p:grpSpPr>
            <a:xfrm>
              <a:off x="10818904" y="4762722"/>
              <a:ext cx="793015" cy="2061715"/>
              <a:chOff x="4725988" y="7138463"/>
              <a:chExt cx="893762" cy="2323642"/>
            </a:xfrm>
          </p:grpSpPr>
          <p:sp>
            <p:nvSpPr>
              <p:cNvPr id="46" name="Rectangle 196">
                <a:extLst>
                  <a:ext uri="{FF2B5EF4-FFF2-40B4-BE49-F238E27FC236}">
                    <a16:creationId xmlns:a16="http://schemas.microsoft.com/office/drawing/2014/main" id="{94D443D4-2F52-438B-897D-4C3C5634A913}"/>
                  </a:ext>
                </a:extLst>
              </p:cNvPr>
              <p:cNvSpPr>
                <a:spLocks noChangeArrowheads="1"/>
              </p:cNvSpPr>
              <p:nvPr/>
            </p:nvSpPr>
            <p:spPr bwMode="auto">
              <a:xfrm>
                <a:off x="4905375" y="7639050"/>
                <a:ext cx="412750" cy="179388"/>
              </a:xfrm>
              <a:prstGeom prst="rect">
                <a:avLst/>
              </a:prstGeom>
              <a:solidFill>
                <a:srgbClr val="E1BC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7" name="Rectangle 197">
                <a:extLst>
                  <a:ext uri="{FF2B5EF4-FFF2-40B4-BE49-F238E27FC236}">
                    <a16:creationId xmlns:a16="http://schemas.microsoft.com/office/drawing/2014/main" id="{0C39A19B-ED01-4CA6-A812-E11F132A3904}"/>
                  </a:ext>
                </a:extLst>
              </p:cNvPr>
              <p:cNvSpPr>
                <a:spLocks noChangeArrowheads="1"/>
              </p:cNvSpPr>
              <p:nvPr/>
            </p:nvSpPr>
            <p:spPr bwMode="auto">
              <a:xfrm>
                <a:off x="4889500" y="8440738"/>
                <a:ext cx="447675" cy="146050"/>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8" name="Rectangle 198">
                <a:extLst>
                  <a:ext uri="{FF2B5EF4-FFF2-40B4-BE49-F238E27FC236}">
                    <a16:creationId xmlns:a16="http://schemas.microsoft.com/office/drawing/2014/main" id="{4218B612-49DF-44A6-9EAC-F5596F5C91A7}"/>
                  </a:ext>
                </a:extLst>
              </p:cNvPr>
              <p:cNvSpPr>
                <a:spLocks noChangeArrowheads="1"/>
              </p:cNvSpPr>
              <p:nvPr/>
            </p:nvSpPr>
            <p:spPr bwMode="auto">
              <a:xfrm>
                <a:off x="4889501" y="8440738"/>
                <a:ext cx="193676" cy="1021364"/>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9" name="Rectangle 200">
                <a:extLst>
                  <a:ext uri="{FF2B5EF4-FFF2-40B4-BE49-F238E27FC236}">
                    <a16:creationId xmlns:a16="http://schemas.microsoft.com/office/drawing/2014/main" id="{E5F56B21-4605-4D15-A1F7-BA9758E0B4E9}"/>
                  </a:ext>
                </a:extLst>
              </p:cNvPr>
              <p:cNvSpPr>
                <a:spLocks noChangeArrowheads="1"/>
              </p:cNvSpPr>
              <p:nvPr/>
            </p:nvSpPr>
            <p:spPr bwMode="auto">
              <a:xfrm>
                <a:off x="5145087" y="8440740"/>
                <a:ext cx="190500" cy="1021365"/>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0" name="Freeform 203">
                <a:extLst>
                  <a:ext uri="{FF2B5EF4-FFF2-40B4-BE49-F238E27FC236}">
                    <a16:creationId xmlns:a16="http://schemas.microsoft.com/office/drawing/2014/main" id="{427693CC-24C1-467A-AA1D-7E617FB5A4D5}"/>
                  </a:ext>
                </a:extLst>
              </p:cNvPr>
              <p:cNvSpPr>
                <a:spLocks/>
              </p:cNvSpPr>
              <p:nvPr/>
            </p:nvSpPr>
            <p:spPr bwMode="auto">
              <a:xfrm>
                <a:off x="4738688" y="8411369"/>
                <a:ext cx="122237" cy="242888"/>
              </a:xfrm>
              <a:custGeom>
                <a:avLst/>
                <a:gdLst>
                  <a:gd name="T0" fmla="*/ 50 w 50"/>
                  <a:gd name="T1" fmla="*/ 0 h 100"/>
                  <a:gd name="T2" fmla="*/ 50 w 50"/>
                  <a:gd name="T3" fmla="*/ 100 h 100"/>
                  <a:gd name="T4" fmla="*/ 0 w 50"/>
                  <a:gd name="T5" fmla="*/ 50 h 100"/>
                  <a:gd name="T6" fmla="*/ 50 w 50"/>
                  <a:gd name="T7" fmla="*/ 0 h 100"/>
                </a:gdLst>
                <a:ahLst/>
                <a:cxnLst>
                  <a:cxn ang="0">
                    <a:pos x="T0" y="T1"/>
                  </a:cxn>
                  <a:cxn ang="0">
                    <a:pos x="T2" y="T3"/>
                  </a:cxn>
                  <a:cxn ang="0">
                    <a:pos x="T4" y="T5"/>
                  </a:cxn>
                  <a:cxn ang="0">
                    <a:pos x="T6" y="T7"/>
                  </a:cxn>
                </a:cxnLst>
                <a:rect l="0" t="0" r="r" b="b"/>
                <a:pathLst>
                  <a:path w="50" h="100">
                    <a:moveTo>
                      <a:pt x="50" y="0"/>
                    </a:moveTo>
                    <a:cubicBezTo>
                      <a:pt x="50" y="100"/>
                      <a:pt x="50" y="100"/>
                      <a:pt x="50" y="100"/>
                    </a:cubicBezTo>
                    <a:cubicBezTo>
                      <a:pt x="22" y="100"/>
                      <a:pt x="0" y="78"/>
                      <a:pt x="0" y="50"/>
                    </a:cubicBezTo>
                    <a:cubicBezTo>
                      <a:pt x="0" y="23"/>
                      <a:pt x="22" y="0"/>
                      <a:pt x="50" y="0"/>
                    </a:cubicBez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1" name="Freeform 204">
                <a:extLst>
                  <a:ext uri="{FF2B5EF4-FFF2-40B4-BE49-F238E27FC236}">
                    <a16:creationId xmlns:a16="http://schemas.microsoft.com/office/drawing/2014/main" id="{6AD87149-0646-47AC-B807-1BC97C0E7579}"/>
                  </a:ext>
                </a:extLst>
              </p:cNvPr>
              <p:cNvSpPr>
                <a:spLocks/>
              </p:cNvSpPr>
              <p:nvPr/>
            </p:nvSpPr>
            <p:spPr bwMode="auto">
              <a:xfrm>
                <a:off x="5041900" y="7473950"/>
                <a:ext cx="142875" cy="234950"/>
              </a:xfrm>
              <a:custGeom>
                <a:avLst/>
                <a:gdLst>
                  <a:gd name="T0" fmla="*/ 46 w 90"/>
                  <a:gd name="T1" fmla="*/ 148 h 148"/>
                  <a:gd name="T2" fmla="*/ 0 w 90"/>
                  <a:gd name="T3" fmla="*/ 104 h 148"/>
                  <a:gd name="T4" fmla="*/ 0 w 90"/>
                  <a:gd name="T5" fmla="*/ 0 h 148"/>
                  <a:gd name="T6" fmla="*/ 90 w 90"/>
                  <a:gd name="T7" fmla="*/ 0 h 148"/>
                  <a:gd name="T8" fmla="*/ 90 w 90"/>
                  <a:gd name="T9" fmla="*/ 104 h 148"/>
                  <a:gd name="T10" fmla="*/ 46 w 90"/>
                  <a:gd name="T11" fmla="*/ 148 h 148"/>
                </a:gdLst>
                <a:ahLst/>
                <a:cxnLst>
                  <a:cxn ang="0">
                    <a:pos x="T0" y="T1"/>
                  </a:cxn>
                  <a:cxn ang="0">
                    <a:pos x="T2" y="T3"/>
                  </a:cxn>
                  <a:cxn ang="0">
                    <a:pos x="T4" y="T5"/>
                  </a:cxn>
                  <a:cxn ang="0">
                    <a:pos x="T6" y="T7"/>
                  </a:cxn>
                  <a:cxn ang="0">
                    <a:pos x="T8" y="T9"/>
                  </a:cxn>
                  <a:cxn ang="0">
                    <a:pos x="T10" y="T11"/>
                  </a:cxn>
                </a:cxnLst>
                <a:rect l="0" t="0" r="r" b="b"/>
                <a:pathLst>
                  <a:path w="90" h="148">
                    <a:moveTo>
                      <a:pt x="46" y="148"/>
                    </a:moveTo>
                    <a:lnTo>
                      <a:pt x="0" y="104"/>
                    </a:lnTo>
                    <a:lnTo>
                      <a:pt x="0" y="0"/>
                    </a:lnTo>
                    <a:lnTo>
                      <a:pt x="90" y="0"/>
                    </a:lnTo>
                    <a:lnTo>
                      <a:pt x="90" y="104"/>
                    </a:lnTo>
                    <a:lnTo>
                      <a:pt x="46" y="148"/>
                    </a:ln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2" name="Freeform 210">
                <a:extLst>
                  <a:ext uri="{FF2B5EF4-FFF2-40B4-BE49-F238E27FC236}">
                    <a16:creationId xmlns:a16="http://schemas.microsoft.com/office/drawing/2014/main" id="{4D304E9B-B41D-4F98-AB1B-746E73E2781F}"/>
                  </a:ext>
                </a:extLst>
              </p:cNvPr>
              <p:cNvSpPr>
                <a:spLocks/>
              </p:cNvSpPr>
              <p:nvPr/>
            </p:nvSpPr>
            <p:spPr bwMode="auto">
              <a:xfrm>
                <a:off x="4725988" y="7639050"/>
                <a:ext cx="776287" cy="893763"/>
              </a:xfrm>
              <a:custGeom>
                <a:avLst/>
                <a:gdLst>
                  <a:gd name="T0" fmla="*/ 252 w 320"/>
                  <a:gd name="T1" fmla="*/ 331 h 369"/>
                  <a:gd name="T2" fmla="*/ 252 w 320"/>
                  <a:gd name="T3" fmla="*/ 124 h 369"/>
                  <a:gd name="T4" fmla="*/ 261 w 320"/>
                  <a:gd name="T5" fmla="*/ 124 h 369"/>
                  <a:gd name="T6" fmla="*/ 320 w 320"/>
                  <a:gd name="T7" fmla="*/ 124 h 369"/>
                  <a:gd name="T8" fmla="*/ 320 w 320"/>
                  <a:gd name="T9" fmla="*/ 67 h 369"/>
                  <a:gd name="T10" fmla="*/ 252 w 320"/>
                  <a:gd name="T11" fmla="*/ 0 h 369"/>
                  <a:gd name="T12" fmla="*/ 245 w 320"/>
                  <a:gd name="T13" fmla="*/ 0 h 369"/>
                  <a:gd name="T14" fmla="*/ 160 w 320"/>
                  <a:gd name="T15" fmla="*/ 58 h 369"/>
                  <a:gd name="T16" fmla="*/ 74 w 320"/>
                  <a:gd name="T17" fmla="*/ 0 h 369"/>
                  <a:gd name="T18" fmla="*/ 67 w 320"/>
                  <a:gd name="T19" fmla="*/ 0 h 369"/>
                  <a:gd name="T20" fmla="*/ 0 w 320"/>
                  <a:gd name="T21" fmla="*/ 67 h 369"/>
                  <a:gd name="T22" fmla="*/ 0 w 320"/>
                  <a:gd name="T23" fmla="*/ 124 h 369"/>
                  <a:gd name="T24" fmla="*/ 0 w 320"/>
                  <a:gd name="T25" fmla="*/ 369 h 369"/>
                  <a:gd name="T26" fmla="*/ 59 w 320"/>
                  <a:gd name="T27" fmla="*/ 369 h 369"/>
                  <a:gd name="T28" fmla="*/ 59 w 320"/>
                  <a:gd name="T29" fmla="*/ 124 h 369"/>
                  <a:gd name="T30" fmla="*/ 67 w 320"/>
                  <a:gd name="T31" fmla="*/ 124 h 369"/>
                  <a:gd name="T32" fmla="*/ 67 w 320"/>
                  <a:gd name="T33" fmla="*/ 331 h 369"/>
                  <a:gd name="T34" fmla="*/ 252 w 320"/>
                  <a:gd name="T35" fmla="*/ 331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0" h="369">
                    <a:moveTo>
                      <a:pt x="252" y="331"/>
                    </a:moveTo>
                    <a:cubicBezTo>
                      <a:pt x="252" y="124"/>
                      <a:pt x="252" y="124"/>
                      <a:pt x="252" y="124"/>
                    </a:cubicBezTo>
                    <a:cubicBezTo>
                      <a:pt x="261" y="124"/>
                      <a:pt x="261" y="124"/>
                      <a:pt x="261" y="124"/>
                    </a:cubicBezTo>
                    <a:cubicBezTo>
                      <a:pt x="320" y="124"/>
                      <a:pt x="320" y="124"/>
                      <a:pt x="320" y="124"/>
                    </a:cubicBezTo>
                    <a:cubicBezTo>
                      <a:pt x="320" y="67"/>
                      <a:pt x="320" y="67"/>
                      <a:pt x="320" y="67"/>
                    </a:cubicBezTo>
                    <a:cubicBezTo>
                      <a:pt x="320" y="30"/>
                      <a:pt x="289" y="0"/>
                      <a:pt x="252" y="0"/>
                    </a:cubicBezTo>
                    <a:cubicBezTo>
                      <a:pt x="245" y="0"/>
                      <a:pt x="245" y="0"/>
                      <a:pt x="245" y="0"/>
                    </a:cubicBezTo>
                    <a:cubicBezTo>
                      <a:pt x="232" y="34"/>
                      <a:pt x="198" y="58"/>
                      <a:pt x="160" y="58"/>
                    </a:cubicBezTo>
                    <a:cubicBezTo>
                      <a:pt x="121" y="58"/>
                      <a:pt x="88" y="34"/>
                      <a:pt x="74" y="0"/>
                    </a:cubicBezTo>
                    <a:cubicBezTo>
                      <a:pt x="67" y="0"/>
                      <a:pt x="67" y="0"/>
                      <a:pt x="67" y="0"/>
                    </a:cubicBezTo>
                    <a:cubicBezTo>
                      <a:pt x="30" y="0"/>
                      <a:pt x="0" y="30"/>
                      <a:pt x="0" y="67"/>
                    </a:cubicBezTo>
                    <a:cubicBezTo>
                      <a:pt x="0" y="124"/>
                      <a:pt x="0" y="124"/>
                      <a:pt x="0" y="124"/>
                    </a:cubicBezTo>
                    <a:cubicBezTo>
                      <a:pt x="0" y="369"/>
                      <a:pt x="0" y="369"/>
                      <a:pt x="0" y="369"/>
                    </a:cubicBezTo>
                    <a:cubicBezTo>
                      <a:pt x="59" y="369"/>
                      <a:pt x="59" y="369"/>
                      <a:pt x="59" y="369"/>
                    </a:cubicBezTo>
                    <a:cubicBezTo>
                      <a:pt x="59" y="124"/>
                      <a:pt x="59" y="124"/>
                      <a:pt x="59" y="124"/>
                    </a:cubicBezTo>
                    <a:cubicBezTo>
                      <a:pt x="67" y="124"/>
                      <a:pt x="67" y="124"/>
                      <a:pt x="67" y="124"/>
                    </a:cubicBezTo>
                    <a:cubicBezTo>
                      <a:pt x="67" y="331"/>
                      <a:pt x="67" y="331"/>
                      <a:pt x="67" y="331"/>
                    </a:cubicBezTo>
                    <a:lnTo>
                      <a:pt x="252" y="331"/>
                    </a:lnTo>
                    <a:close/>
                  </a:path>
                </a:pathLst>
              </a:custGeom>
              <a:solidFill>
                <a:schemeClr val="accent5">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3" name="Freeform 224">
                <a:extLst>
                  <a:ext uri="{FF2B5EF4-FFF2-40B4-BE49-F238E27FC236}">
                    <a16:creationId xmlns:a16="http://schemas.microsoft.com/office/drawing/2014/main" id="{D59D608C-D4CE-4085-BF6E-A945A76214BC}"/>
                  </a:ext>
                </a:extLst>
              </p:cNvPr>
              <p:cNvSpPr>
                <a:spLocks/>
              </p:cNvSpPr>
              <p:nvPr/>
            </p:nvSpPr>
            <p:spPr bwMode="auto">
              <a:xfrm>
                <a:off x="5292727" y="8265319"/>
                <a:ext cx="188912" cy="249238"/>
              </a:xfrm>
              <a:custGeom>
                <a:avLst/>
                <a:gdLst>
                  <a:gd name="T0" fmla="*/ 42 w 78"/>
                  <a:gd name="T1" fmla="*/ 0 h 103"/>
                  <a:gd name="T2" fmla="*/ 0 w 78"/>
                  <a:gd name="T3" fmla="*/ 91 h 103"/>
                  <a:gd name="T4" fmla="*/ 67 w 78"/>
                  <a:gd name="T5" fmla="*/ 66 h 103"/>
                  <a:gd name="T6" fmla="*/ 42 w 78"/>
                  <a:gd name="T7" fmla="*/ 0 h 103"/>
                </a:gdLst>
                <a:ahLst/>
                <a:cxnLst>
                  <a:cxn ang="0">
                    <a:pos x="T0" y="T1"/>
                  </a:cxn>
                  <a:cxn ang="0">
                    <a:pos x="T2" y="T3"/>
                  </a:cxn>
                  <a:cxn ang="0">
                    <a:pos x="T4" y="T5"/>
                  </a:cxn>
                  <a:cxn ang="0">
                    <a:pos x="T6" y="T7"/>
                  </a:cxn>
                </a:cxnLst>
                <a:rect l="0" t="0" r="r" b="b"/>
                <a:pathLst>
                  <a:path w="78" h="103">
                    <a:moveTo>
                      <a:pt x="42" y="0"/>
                    </a:moveTo>
                    <a:cubicBezTo>
                      <a:pt x="0" y="91"/>
                      <a:pt x="0" y="91"/>
                      <a:pt x="0" y="91"/>
                    </a:cubicBezTo>
                    <a:cubicBezTo>
                      <a:pt x="26" y="103"/>
                      <a:pt x="55" y="92"/>
                      <a:pt x="67" y="66"/>
                    </a:cubicBezTo>
                    <a:cubicBezTo>
                      <a:pt x="78" y="41"/>
                      <a:pt x="67" y="11"/>
                      <a:pt x="42" y="0"/>
                    </a:cubicBezTo>
                    <a:close/>
                  </a:path>
                </a:pathLst>
              </a:custGeom>
              <a:solidFill>
                <a:srgbClr val="E1B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4" name="Freeform 226">
                <a:extLst>
                  <a:ext uri="{FF2B5EF4-FFF2-40B4-BE49-F238E27FC236}">
                    <a16:creationId xmlns:a16="http://schemas.microsoft.com/office/drawing/2014/main" id="{41DBBFDA-29FB-406C-9DFF-B99059D84BCC}"/>
                  </a:ext>
                </a:extLst>
              </p:cNvPr>
              <p:cNvSpPr>
                <a:spLocks/>
              </p:cNvSpPr>
              <p:nvPr/>
            </p:nvSpPr>
            <p:spPr bwMode="auto">
              <a:xfrm>
                <a:off x="5341938" y="7683500"/>
                <a:ext cx="277812" cy="738188"/>
              </a:xfrm>
              <a:custGeom>
                <a:avLst/>
                <a:gdLst>
                  <a:gd name="T0" fmla="*/ 114 w 114"/>
                  <a:gd name="T1" fmla="*/ 168 h 305"/>
                  <a:gd name="T2" fmla="*/ 114 w 114"/>
                  <a:gd name="T3" fmla="*/ 166 h 305"/>
                  <a:gd name="T4" fmla="*/ 114 w 114"/>
                  <a:gd name="T5" fmla="*/ 163 h 305"/>
                  <a:gd name="T6" fmla="*/ 114 w 114"/>
                  <a:gd name="T7" fmla="*/ 160 h 305"/>
                  <a:gd name="T8" fmla="*/ 113 w 114"/>
                  <a:gd name="T9" fmla="*/ 157 h 305"/>
                  <a:gd name="T10" fmla="*/ 112 w 114"/>
                  <a:gd name="T11" fmla="*/ 154 h 305"/>
                  <a:gd name="T12" fmla="*/ 62 w 114"/>
                  <a:gd name="T13" fmla="*/ 23 h 305"/>
                  <a:gd name="T14" fmla="*/ 24 w 114"/>
                  <a:gd name="T15" fmla="*/ 5 h 305"/>
                  <a:gd name="T16" fmla="*/ 7 w 114"/>
                  <a:gd name="T17" fmla="*/ 44 h 305"/>
                  <a:gd name="T18" fmla="*/ 53 w 114"/>
                  <a:gd name="T19" fmla="*/ 164 h 305"/>
                  <a:gd name="T20" fmla="*/ 0 w 114"/>
                  <a:gd name="T21" fmla="*/ 281 h 305"/>
                  <a:gd name="T22" fmla="*/ 54 w 114"/>
                  <a:gd name="T23" fmla="*/ 305 h 305"/>
                  <a:gd name="T24" fmla="*/ 112 w 114"/>
                  <a:gd name="T25" fmla="*/ 177 h 305"/>
                  <a:gd name="T26" fmla="*/ 112 w 114"/>
                  <a:gd name="T27" fmla="*/ 174 h 305"/>
                  <a:gd name="T28" fmla="*/ 113 w 114"/>
                  <a:gd name="T29" fmla="*/ 171 h 305"/>
                  <a:gd name="T30" fmla="*/ 114 w 114"/>
                  <a:gd name="T31" fmla="*/ 16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305">
                    <a:moveTo>
                      <a:pt x="114" y="168"/>
                    </a:moveTo>
                    <a:cubicBezTo>
                      <a:pt x="114" y="168"/>
                      <a:pt x="114" y="167"/>
                      <a:pt x="114" y="166"/>
                    </a:cubicBezTo>
                    <a:cubicBezTo>
                      <a:pt x="114" y="165"/>
                      <a:pt x="114" y="164"/>
                      <a:pt x="114" y="163"/>
                    </a:cubicBezTo>
                    <a:cubicBezTo>
                      <a:pt x="114" y="162"/>
                      <a:pt x="114" y="161"/>
                      <a:pt x="114" y="160"/>
                    </a:cubicBezTo>
                    <a:cubicBezTo>
                      <a:pt x="114" y="159"/>
                      <a:pt x="113" y="158"/>
                      <a:pt x="113" y="157"/>
                    </a:cubicBezTo>
                    <a:cubicBezTo>
                      <a:pt x="113" y="156"/>
                      <a:pt x="113" y="155"/>
                      <a:pt x="112" y="154"/>
                    </a:cubicBezTo>
                    <a:cubicBezTo>
                      <a:pt x="62" y="23"/>
                      <a:pt x="62" y="23"/>
                      <a:pt x="62" y="23"/>
                    </a:cubicBezTo>
                    <a:cubicBezTo>
                      <a:pt x="56" y="7"/>
                      <a:pt x="39" y="0"/>
                      <a:pt x="24" y="5"/>
                    </a:cubicBezTo>
                    <a:cubicBezTo>
                      <a:pt x="9" y="11"/>
                      <a:pt x="1" y="28"/>
                      <a:pt x="7" y="44"/>
                    </a:cubicBezTo>
                    <a:cubicBezTo>
                      <a:pt x="53" y="164"/>
                      <a:pt x="53" y="164"/>
                      <a:pt x="53" y="164"/>
                    </a:cubicBezTo>
                    <a:cubicBezTo>
                      <a:pt x="0" y="281"/>
                      <a:pt x="0" y="281"/>
                      <a:pt x="0" y="281"/>
                    </a:cubicBezTo>
                    <a:cubicBezTo>
                      <a:pt x="54" y="305"/>
                      <a:pt x="54" y="305"/>
                      <a:pt x="54" y="305"/>
                    </a:cubicBezTo>
                    <a:cubicBezTo>
                      <a:pt x="112" y="177"/>
                      <a:pt x="112" y="177"/>
                      <a:pt x="112" y="177"/>
                    </a:cubicBezTo>
                    <a:cubicBezTo>
                      <a:pt x="112" y="176"/>
                      <a:pt x="112" y="175"/>
                      <a:pt x="112" y="174"/>
                    </a:cubicBezTo>
                    <a:cubicBezTo>
                      <a:pt x="113" y="173"/>
                      <a:pt x="113" y="172"/>
                      <a:pt x="113" y="171"/>
                    </a:cubicBezTo>
                    <a:cubicBezTo>
                      <a:pt x="114" y="170"/>
                      <a:pt x="114" y="169"/>
                      <a:pt x="114" y="168"/>
                    </a:cubicBezTo>
                    <a:close/>
                  </a:path>
                </a:pathLst>
              </a:custGeom>
              <a:solidFill>
                <a:schemeClr val="accent5">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55" name="Group 54">
                <a:extLst>
                  <a:ext uri="{FF2B5EF4-FFF2-40B4-BE49-F238E27FC236}">
                    <a16:creationId xmlns:a16="http://schemas.microsoft.com/office/drawing/2014/main" id="{52BC6F1B-A4AD-415F-BC5C-7F4F087B6088}"/>
                  </a:ext>
                </a:extLst>
              </p:cNvPr>
              <p:cNvGrpSpPr/>
              <p:nvPr/>
            </p:nvGrpSpPr>
            <p:grpSpPr>
              <a:xfrm>
                <a:off x="4895429" y="7138463"/>
                <a:ext cx="432081" cy="562325"/>
                <a:chOff x="4949548" y="7156100"/>
                <a:chExt cx="347110" cy="451741"/>
              </a:xfrm>
            </p:grpSpPr>
            <p:sp>
              <p:nvSpPr>
                <p:cNvPr id="56" name="Freeform 297">
                  <a:extLst>
                    <a:ext uri="{FF2B5EF4-FFF2-40B4-BE49-F238E27FC236}">
                      <a16:creationId xmlns:a16="http://schemas.microsoft.com/office/drawing/2014/main" id="{28BBF17F-AA0C-419C-B51F-BA562BB0BF68}"/>
                    </a:ext>
                  </a:extLst>
                </p:cNvPr>
                <p:cNvSpPr>
                  <a:spLocks/>
                </p:cNvSpPr>
                <p:nvPr/>
              </p:nvSpPr>
              <p:spPr bwMode="auto">
                <a:xfrm>
                  <a:off x="4949548" y="7156100"/>
                  <a:ext cx="347110" cy="401917"/>
                </a:xfrm>
                <a:custGeom>
                  <a:avLst/>
                  <a:gdLst>
                    <a:gd name="T0" fmla="*/ 91 w 97"/>
                    <a:gd name="T1" fmla="*/ 88 h 112"/>
                    <a:gd name="T2" fmla="*/ 82 w 97"/>
                    <a:gd name="T3" fmla="*/ 88 h 112"/>
                    <a:gd name="T4" fmla="*/ 85 w 97"/>
                    <a:gd name="T5" fmla="*/ 74 h 112"/>
                    <a:gd name="T6" fmla="*/ 88 w 97"/>
                    <a:gd name="T7" fmla="*/ 69 h 112"/>
                    <a:gd name="T8" fmla="*/ 88 w 97"/>
                    <a:gd name="T9" fmla="*/ 69 h 112"/>
                    <a:gd name="T10" fmla="*/ 88 w 97"/>
                    <a:gd name="T11" fmla="*/ 69 h 112"/>
                    <a:gd name="T12" fmla="*/ 91 w 97"/>
                    <a:gd name="T13" fmla="*/ 53 h 112"/>
                    <a:gd name="T14" fmla="*/ 69 w 97"/>
                    <a:gd name="T15" fmla="*/ 17 h 112"/>
                    <a:gd name="T16" fmla="*/ 40 w 97"/>
                    <a:gd name="T17" fmla="*/ 0 h 112"/>
                    <a:gd name="T18" fmla="*/ 4 w 97"/>
                    <a:gd name="T19" fmla="*/ 46 h 112"/>
                    <a:gd name="T20" fmla="*/ 9 w 97"/>
                    <a:gd name="T21" fmla="*/ 69 h 112"/>
                    <a:gd name="T22" fmla="*/ 9 w 97"/>
                    <a:gd name="T23" fmla="*/ 69 h 112"/>
                    <a:gd name="T24" fmla="*/ 15 w 97"/>
                    <a:gd name="T25" fmla="*/ 88 h 112"/>
                    <a:gd name="T26" fmla="*/ 6 w 97"/>
                    <a:gd name="T27" fmla="*/ 88 h 112"/>
                    <a:gd name="T28" fmla="*/ 0 w 97"/>
                    <a:gd name="T29" fmla="*/ 95 h 112"/>
                    <a:gd name="T30" fmla="*/ 16 w 97"/>
                    <a:gd name="T31" fmla="*/ 110 h 112"/>
                    <a:gd name="T32" fmla="*/ 42 w 97"/>
                    <a:gd name="T33" fmla="*/ 112 h 112"/>
                    <a:gd name="T34" fmla="*/ 44 w 97"/>
                    <a:gd name="T35" fmla="*/ 112 h 112"/>
                    <a:gd name="T36" fmla="*/ 44 w 97"/>
                    <a:gd name="T37" fmla="*/ 112 h 112"/>
                    <a:gd name="T38" fmla="*/ 47 w 97"/>
                    <a:gd name="T39" fmla="*/ 112 h 112"/>
                    <a:gd name="T40" fmla="*/ 48 w 97"/>
                    <a:gd name="T41" fmla="*/ 112 h 112"/>
                    <a:gd name="T42" fmla="*/ 49 w 97"/>
                    <a:gd name="T43" fmla="*/ 112 h 112"/>
                    <a:gd name="T44" fmla="*/ 53 w 97"/>
                    <a:gd name="T45" fmla="*/ 112 h 112"/>
                    <a:gd name="T46" fmla="*/ 53 w 97"/>
                    <a:gd name="T47" fmla="*/ 112 h 112"/>
                    <a:gd name="T48" fmla="*/ 54 w 97"/>
                    <a:gd name="T49" fmla="*/ 112 h 112"/>
                    <a:gd name="T50" fmla="*/ 81 w 97"/>
                    <a:gd name="T51" fmla="*/ 110 h 112"/>
                    <a:gd name="T52" fmla="*/ 96 w 97"/>
                    <a:gd name="T53" fmla="*/ 95 h 112"/>
                    <a:gd name="T54" fmla="*/ 91 w 97"/>
                    <a:gd name="T55"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112">
                      <a:moveTo>
                        <a:pt x="91" y="88"/>
                      </a:moveTo>
                      <a:cubicBezTo>
                        <a:pt x="89" y="95"/>
                        <a:pt x="83" y="93"/>
                        <a:pt x="82" y="88"/>
                      </a:cubicBezTo>
                      <a:cubicBezTo>
                        <a:pt x="81" y="86"/>
                        <a:pt x="83" y="79"/>
                        <a:pt x="85" y="74"/>
                      </a:cubicBezTo>
                      <a:cubicBezTo>
                        <a:pt x="86" y="73"/>
                        <a:pt x="87" y="71"/>
                        <a:pt x="88" y="69"/>
                      </a:cubicBezTo>
                      <a:cubicBezTo>
                        <a:pt x="88" y="69"/>
                        <a:pt x="88" y="69"/>
                        <a:pt x="88" y="69"/>
                      </a:cubicBezTo>
                      <a:cubicBezTo>
                        <a:pt x="88" y="69"/>
                        <a:pt x="88" y="69"/>
                        <a:pt x="88" y="69"/>
                      </a:cubicBezTo>
                      <a:cubicBezTo>
                        <a:pt x="90" y="64"/>
                        <a:pt x="91" y="59"/>
                        <a:pt x="91" y="53"/>
                      </a:cubicBezTo>
                      <a:cubicBezTo>
                        <a:pt x="91" y="36"/>
                        <a:pt x="82" y="22"/>
                        <a:pt x="69" y="17"/>
                      </a:cubicBezTo>
                      <a:cubicBezTo>
                        <a:pt x="62" y="7"/>
                        <a:pt x="52" y="0"/>
                        <a:pt x="40" y="0"/>
                      </a:cubicBezTo>
                      <a:cubicBezTo>
                        <a:pt x="20" y="0"/>
                        <a:pt x="4" y="20"/>
                        <a:pt x="4" y="46"/>
                      </a:cubicBezTo>
                      <a:cubicBezTo>
                        <a:pt x="4" y="54"/>
                        <a:pt x="6" y="62"/>
                        <a:pt x="9" y="69"/>
                      </a:cubicBezTo>
                      <a:cubicBezTo>
                        <a:pt x="9" y="69"/>
                        <a:pt x="9" y="69"/>
                        <a:pt x="9" y="69"/>
                      </a:cubicBezTo>
                      <a:cubicBezTo>
                        <a:pt x="9" y="69"/>
                        <a:pt x="17" y="84"/>
                        <a:pt x="15" y="88"/>
                      </a:cubicBezTo>
                      <a:cubicBezTo>
                        <a:pt x="13" y="93"/>
                        <a:pt x="8" y="95"/>
                        <a:pt x="6" y="88"/>
                      </a:cubicBezTo>
                      <a:cubicBezTo>
                        <a:pt x="3" y="82"/>
                        <a:pt x="0" y="90"/>
                        <a:pt x="0" y="95"/>
                      </a:cubicBezTo>
                      <a:cubicBezTo>
                        <a:pt x="1" y="101"/>
                        <a:pt x="2" y="108"/>
                        <a:pt x="16" y="110"/>
                      </a:cubicBezTo>
                      <a:cubicBezTo>
                        <a:pt x="27" y="112"/>
                        <a:pt x="33" y="112"/>
                        <a:pt x="42" y="112"/>
                      </a:cubicBezTo>
                      <a:cubicBezTo>
                        <a:pt x="43" y="112"/>
                        <a:pt x="44" y="112"/>
                        <a:pt x="44" y="112"/>
                      </a:cubicBezTo>
                      <a:cubicBezTo>
                        <a:pt x="44" y="112"/>
                        <a:pt x="44" y="112"/>
                        <a:pt x="44" y="112"/>
                      </a:cubicBezTo>
                      <a:cubicBezTo>
                        <a:pt x="45" y="112"/>
                        <a:pt x="46" y="112"/>
                        <a:pt x="47" y="112"/>
                      </a:cubicBezTo>
                      <a:cubicBezTo>
                        <a:pt x="48" y="112"/>
                        <a:pt x="48" y="112"/>
                        <a:pt x="48" y="112"/>
                      </a:cubicBezTo>
                      <a:cubicBezTo>
                        <a:pt x="49" y="112"/>
                        <a:pt x="49" y="112"/>
                        <a:pt x="49" y="112"/>
                      </a:cubicBezTo>
                      <a:cubicBezTo>
                        <a:pt x="50" y="112"/>
                        <a:pt x="51" y="112"/>
                        <a:pt x="53" y="112"/>
                      </a:cubicBezTo>
                      <a:cubicBezTo>
                        <a:pt x="53" y="112"/>
                        <a:pt x="53" y="112"/>
                        <a:pt x="53" y="112"/>
                      </a:cubicBezTo>
                      <a:cubicBezTo>
                        <a:pt x="53" y="112"/>
                        <a:pt x="54" y="112"/>
                        <a:pt x="54" y="112"/>
                      </a:cubicBezTo>
                      <a:cubicBezTo>
                        <a:pt x="63" y="112"/>
                        <a:pt x="69" y="112"/>
                        <a:pt x="81" y="110"/>
                      </a:cubicBezTo>
                      <a:cubicBezTo>
                        <a:pt x="94" y="108"/>
                        <a:pt x="96" y="101"/>
                        <a:pt x="96" y="95"/>
                      </a:cubicBezTo>
                      <a:cubicBezTo>
                        <a:pt x="97" y="90"/>
                        <a:pt x="93" y="82"/>
                        <a:pt x="91" y="88"/>
                      </a:cubicBezTo>
                      <a:close/>
                    </a:path>
                  </a:pathLst>
                </a:custGeom>
                <a:solidFill>
                  <a:srgbClr val="6035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7" name="Freeform 308">
                  <a:extLst>
                    <a:ext uri="{FF2B5EF4-FFF2-40B4-BE49-F238E27FC236}">
                      <a16:creationId xmlns:a16="http://schemas.microsoft.com/office/drawing/2014/main" id="{10B407B3-D62B-4C3F-8D67-DC25DA9117DB}"/>
                    </a:ext>
                  </a:extLst>
                </p:cNvPr>
                <p:cNvSpPr>
                  <a:spLocks/>
                </p:cNvSpPr>
                <p:nvPr/>
              </p:nvSpPr>
              <p:spPr bwMode="auto">
                <a:xfrm>
                  <a:off x="5221921" y="7322181"/>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8" name="Freeform 309">
                  <a:extLst>
                    <a:ext uri="{FF2B5EF4-FFF2-40B4-BE49-F238E27FC236}">
                      <a16:creationId xmlns:a16="http://schemas.microsoft.com/office/drawing/2014/main" id="{A7B3E726-CFD6-4294-87B3-2F6E1D67F416}"/>
                    </a:ext>
                  </a:extLst>
                </p:cNvPr>
                <p:cNvSpPr>
                  <a:spLocks/>
                </p:cNvSpPr>
                <p:nvPr/>
              </p:nvSpPr>
              <p:spPr bwMode="auto">
                <a:xfrm>
                  <a:off x="5221921" y="7317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59" name="Freeform 310">
                  <a:extLst>
                    <a:ext uri="{FF2B5EF4-FFF2-40B4-BE49-F238E27FC236}">
                      <a16:creationId xmlns:a16="http://schemas.microsoft.com/office/drawing/2014/main" id="{E9A401FC-E090-4216-88CE-AB46CDC3B0EE}"/>
                    </a:ext>
                  </a:extLst>
                </p:cNvPr>
                <p:cNvSpPr>
                  <a:spLocks/>
                </p:cNvSpPr>
                <p:nvPr/>
              </p:nvSpPr>
              <p:spPr bwMode="auto">
                <a:xfrm>
                  <a:off x="5218600" y="73072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0" name="Freeform 311">
                  <a:extLst>
                    <a:ext uri="{FF2B5EF4-FFF2-40B4-BE49-F238E27FC236}">
                      <a16:creationId xmlns:a16="http://schemas.microsoft.com/office/drawing/2014/main" id="{B8AB8A66-3AE9-4355-A3B6-2EF3E789EBCC}"/>
                    </a:ext>
                  </a:extLst>
                </p:cNvPr>
                <p:cNvSpPr>
                  <a:spLocks/>
                </p:cNvSpPr>
                <p:nvPr/>
              </p:nvSpPr>
              <p:spPr bwMode="auto">
                <a:xfrm>
                  <a:off x="5218600" y="73105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1" name="Freeform 312">
                  <a:extLst>
                    <a:ext uri="{FF2B5EF4-FFF2-40B4-BE49-F238E27FC236}">
                      <a16:creationId xmlns:a16="http://schemas.microsoft.com/office/drawing/2014/main" id="{FDFA162E-2DD5-4322-ABC9-46459347CE0E}"/>
                    </a:ext>
                  </a:extLst>
                </p:cNvPr>
                <p:cNvSpPr>
                  <a:spLocks/>
                </p:cNvSpPr>
                <p:nvPr/>
              </p:nvSpPr>
              <p:spPr bwMode="auto">
                <a:xfrm>
                  <a:off x="5010998" y="73072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2" name="Freeform 313">
                  <a:extLst>
                    <a:ext uri="{FF2B5EF4-FFF2-40B4-BE49-F238E27FC236}">
                      <a16:creationId xmlns:a16="http://schemas.microsoft.com/office/drawing/2014/main" id="{99A72F0B-0121-44F3-A572-71CFA354A75D}"/>
                    </a:ext>
                  </a:extLst>
                </p:cNvPr>
                <p:cNvSpPr>
                  <a:spLocks/>
                </p:cNvSpPr>
                <p:nvPr/>
              </p:nvSpPr>
              <p:spPr bwMode="auto">
                <a:xfrm>
                  <a:off x="5225243" y="7325503"/>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3" name="Freeform 314">
                  <a:extLst>
                    <a:ext uri="{FF2B5EF4-FFF2-40B4-BE49-F238E27FC236}">
                      <a16:creationId xmlns:a16="http://schemas.microsoft.com/office/drawing/2014/main" id="{D2C66090-E3E6-43FD-B9CC-5C1D39B581F6}"/>
                    </a:ext>
                  </a:extLst>
                </p:cNvPr>
                <p:cNvSpPr>
                  <a:spLocks/>
                </p:cNvSpPr>
                <p:nvPr/>
              </p:nvSpPr>
              <p:spPr bwMode="auto">
                <a:xfrm>
                  <a:off x="5225243" y="7328825"/>
                  <a:ext cx="0" cy="664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4" name="Freeform 315">
                  <a:extLst>
                    <a:ext uri="{FF2B5EF4-FFF2-40B4-BE49-F238E27FC236}">
                      <a16:creationId xmlns:a16="http://schemas.microsoft.com/office/drawing/2014/main" id="{84B9627D-7F91-4B8C-A44C-B789A2550B7D}"/>
                    </a:ext>
                  </a:extLst>
                </p:cNvPr>
                <p:cNvSpPr>
                  <a:spLocks/>
                </p:cNvSpPr>
                <p:nvPr/>
              </p:nvSpPr>
              <p:spPr bwMode="auto">
                <a:xfrm>
                  <a:off x="5215278" y="73039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5" name="Freeform 316">
                  <a:extLst>
                    <a:ext uri="{FF2B5EF4-FFF2-40B4-BE49-F238E27FC236}">
                      <a16:creationId xmlns:a16="http://schemas.microsoft.com/office/drawing/2014/main" id="{756F9B4B-68BE-4F61-8E2E-8C87E0825B7A}"/>
                    </a:ext>
                  </a:extLst>
                </p:cNvPr>
                <p:cNvSpPr>
                  <a:spLocks/>
                </p:cNvSpPr>
                <p:nvPr/>
              </p:nvSpPr>
              <p:spPr bwMode="auto">
                <a:xfrm>
                  <a:off x="5007677" y="73288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6" name="Freeform 317">
                  <a:extLst>
                    <a:ext uri="{FF2B5EF4-FFF2-40B4-BE49-F238E27FC236}">
                      <a16:creationId xmlns:a16="http://schemas.microsoft.com/office/drawing/2014/main" id="{6A0BBD45-E677-4BBF-A3EA-A8D3810ABF71}"/>
                    </a:ext>
                  </a:extLst>
                </p:cNvPr>
                <p:cNvSpPr>
                  <a:spLocks/>
                </p:cNvSpPr>
                <p:nvPr/>
              </p:nvSpPr>
              <p:spPr bwMode="auto">
                <a:xfrm>
                  <a:off x="5007677" y="7317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7" name="Freeform 318">
                  <a:extLst>
                    <a:ext uri="{FF2B5EF4-FFF2-40B4-BE49-F238E27FC236}">
                      <a16:creationId xmlns:a16="http://schemas.microsoft.com/office/drawing/2014/main" id="{B82B9998-C90C-40FC-8446-2FC40D2498A0}"/>
                    </a:ext>
                  </a:extLst>
                </p:cNvPr>
                <p:cNvSpPr>
                  <a:spLocks/>
                </p:cNvSpPr>
                <p:nvPr/>
              </p:nvSpPr>
              <p:spPr bwMode="auto">
                <a:xfrm>
                  <a:off x="5010998" y="7313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8" name="Freeform 319">
                  <a:extLst>
                    <a:ext uri="{FF2B5EF4-FFF2-40B4-BE49-F238E27FC236}">
                      <a16:creationId xmlns:a16="http://schemas.microsoft.com/office/drawing/2014/main" id="{8A34A645-EAC2-4032-97EE-88CD086C108D}"/>
                    </a:ext>
                  </a:extLst>
                </p:cNvPr>
                <p:cNvSpPr>
                  <a:spLocks/>
                </p:cNvSpPr>
                <p:nvPr/>
              </p:nvSpPr>
              <p:spPr bwMode="auto">
                <a:xfrm>
                  <a:off x="5007677" y="7322181"/>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69" name="Freeform 320">
                  <a:extLst>
                    <a:ext uri="{FF2B5EF4-FFF2-40B4-BE49-F238E27FC236}">
                      <a16:creationId xmlns:a16="http://schemas.microsoft.com/office/drawing/2014/main" id="{BB7FE182-CEF2-4426-BB27-8B588978BD42}"/>
                    </a:ext>
                  </a:extLst>
                </p:cNvPr>
                <p:cNvSpPr>
                  <a:spLocks/>
                </p:cNvSpPr>
                <p:nvPr/>
              </p:nvSpPr>
              <p:spPr bwMode="auto">
                <a:xfrm>
                  <a:off x="4986086" y="7295608"/>
                  <a:ext cx="257427" cy="312233"/>
                </a:xfrm>
                <a:custGeom>
                  <a:avLst/>
                  <a:gdLst>
                    <a:gd name="T0" fmla="*/ 69 w 72"/>
                    <a:gd name="T1" fmla="*/ 15 h 87"/>
                    <a:gd name="T2" fmla="*/ 67 w 72"/>
                    <a:gd name="T3" fmla="*/ 15 h 87"/>
                    <a:gd name="T4" fmla="*/ 67 w 72"/>
                    <a:gd name="T5" fmla="*/ 11 h 87"/>
                    <a:gd name="T6" fmla="*/ 67 w 72"/>
                    <a:gd name="T7" fmla="*/ 9 h 87"/>
                    <a:gd name="T8" fmla="*/ 67 w 72"/>
                    <a:gd name="T9" fmla="*/ 9 h 87"/>
                    <a:gd name="T10" fmla="*/ 67 w 72"/>
                    <a:gd name="T11" fmla="*/ 8 h 87"/>
                    <a:gd name="T12" fmla="*/ 67 w 72"/>
                    <a:gd name="T13" fmla="*/ 7 h 87"/>
                    <a:gd name="T14" fmla="*/ 66 w 72"/>
                    <a:gd name="T15" fmla="*/ 7 h 87"/>
                    <a:gd name="T16" fmla="*/ 66 w 72"/>
                    <a:gd name="T17" fmla="*/ 6 h 87"/>
                    <a:gd name="T18" fmla="*/ 66 w 72"/>
                    <a:gd name="T19" fmla="*/ 6 h 87"/>
                    <a:gd name="T20" fmla="*/ 65 w 72"/>
                    <a:gd name="T21" fmla="*/ 4 h 87"/>
                    <a:gd name="T22" fmla="*/ 65 w 72"/>
                    <a:gd name="T23" fmla="*/ 4 h 87"/>
                    <a:gd name="T24" fmla="*/ 65 w 72"/>
                    <a:gd name="T25" fmla="*/ 3 h 87"/>
                    <a:gd name="T26" fmla="*/ 65 w 72"/>
                    <a:gd name="T27" fmla="*/ 3 h 87"/>
                    <a:gd name="T28" fmla="*/ 64 w 72"/>
                    <a:gd name="T29" fmla="*/ 2 h 87"/>
                    <a:gd name="T30" fmla="*/ 64 w 72"/>
                    <a:gd name="T31" fmla="*/ 2 h 87"/>
                    <a:gd name="T32" fmla="*/ 59 w 72"/>
                    <a:gd name="T33" fmla="*/ 3 h 87"/>
                    <a:gd name="T34" fmla="*/ 48 w 72"/>
                    <a:gd name="T35" fmla="*/ 0 h 87"/>
                    <a:gd name="T36" fmla="*/ 30 w 72"/>
                    <a:gd name="T37" fmla="*/ 3 h 87"/>
                    <a:gd name="T38" fmla="*/ 10 w 72"/>
                    <a:gd name="T39" fmla="*/ 0 h 87"/>
                    <a:gd name="T40" fmla="*/ 7 w 72"/>
                    <a:gd name="T41" fmla="*/ 3 h 87"/>
                    <a:gd name="T42" fmla="*/ 7 w 72"/>
                    <a:gd name="T43" fmla="*/ 3 h 87"/>
                    <a:gd name="T44" fmla="*/ 7 w 72"/>
                    <a:gd name="T45" fmla="*/ 5 h 87"/>
                    <a:gd name="T46" fmla="*/ 7 w 72"/>
                    <a:gd name="T47" fmla="*/ 5 h 87"/>
                    <a:gd name="T48" fmla="*/ 6 w 72"/>
                    <a:gd name="T49" fmla="*/ 6 h 87"/>
                    <a:gd name="T50" fmla="*/ 6 w 72"/>
                    <a:gd name="T51" fmla="*/ 6 h 87"/>
                    <a:gd name="T52" fmla="*/ 6 w 72"/>
                    <a:gd name="T53" fmla="*/ 7 h 87"/>
                    <a:gd name="T54" fmla="*/ 6 w 72"/>
                    <a:gd name="T55" fmla="*/ 8 h 87"/>
                    <a:gd name="T56" fmla="*/ 6 w 72"/>
                    <a:gd name="T57" fmla="*/ 9 h 87"/>
                    <a:gd name="T58" fmla="*/ 6 w 72"/>
                    <a:gd name="T59" fmla="*/ 9 h 87"/>
                    <a:gd name="T60" fmla="*/ 6 w 72"/>
                    <a:gd name="T61" fmla="*/ 11 h 87"/>
                    <a:gd name="T62" fmla="*/ 6 w 72"/>
                    <a:gd name="T63" fmla="*/ 15 h 87"/>
                    <a:gd name="T64" fmla="*/ 5 w 72"/>
                    <a:gd name="T65" fmla="*/ 15 h 87"/>
                    <a:gd name="T66" fmla="*/ 0 w 72"/>
                    <a:gd name="T67" fmla="*/ 20 h 87"/>
                    <a:gd name="T68" fmla="*/ 0 w 72"/>
                    <a:gd name="T69" fmla="*/ 32 h 87"/>
                    <a:gd name="T70" fmla="*/ 6 w 72"/>
                    <a:gd name="T71" fmla="*/ 37 h 87"/>
                    <a:gd name="T72" fmla="*/ 10 w 72"/>
                    <a:gd name="T73" fmla="*/ 49 h 87"/>
                    <a:gd name="T74" fmla="*/ 22 w 72"/>
                    <a:gd name="T75" fmla="*/ 64 h 87"/>
                    <a:gd name="T76" fmla="*/ 24 w 72"/>
                    <a:gd name="T77" fmla="*/ 78 h 87"/>
                    <a:gd name="T78" fmla="*/ 37 w 72"/>
                    <a:gd name="T79" fmla="*/ 87 h 87"/>
                    <a:gd name="T80" fmla="*/ 50 w 72"/>
                    <a:gd name="T81" fmla="*/ 78 h 87"/>
                    <a:gd name="T82" fmla="*/ 52 w 72"/>
                    <a:gd name="T83" fmla="*/ 63 h 87"/>
                    <a:gd name="T84" fmla="*/ 62 w 72"/>
                    <a:gd name="T85" fmla="*/ 49 h 87"/>
                    <a:gd name="T86" fmla="*/ 67 w 72"/>
                    <a:gd name="T87" fmla="*/ 37 h 87"/>
                    <a:gd name="T88" fmla="*/ 72 w 72"/>
                    <a:gd name="T89" fmla="*/ 32 h 87"/>
                    <a:gd name="T90" fmla="*/ 72 w 72"/>
                    <a:gd name="T91" fmla="*/ 20 h 87"/>
                    <a:gd name="T92" fmla="*/ 69 w 72"/>
                    <a:gd name="T93"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87">
                      <a:moveTo>
                        <a:pt x="69" y="15"/>
                      </a:moveTo>
                      <a:cubicBezTo>
                        <a:pt x="68" y="15"/>
                        <a:pt x="68" y="15"/>
                        <a:pt x="67" y="15"/>
                      </a:cubicBezTo>
                      <a:cubicBezTo>
                        <a:pt x="67" y="11"/>
                        <a:pt x="67" y="11"/>
                        <a:pt x="67" y="11"/>
                      </a:cubicBezTo>
                      <a:cubicBezTo>
                        <a:pt x="67" y="10"/>
                        <a:pt x="67" y="10"/>
                        <a:pt x="67" y="9"/>
                      </a:cubicBezTo>
                      <a:cubicBezTo>
                        <a:pt x="67" y="9"/>
                        <a:pt x="67" y="9"/>
                        <a:pt x="67" y="9"/>
                      </a:cubicBezTo>
                      <a:cubicBezTo>
                        <a:pt x="67" y="9"/>
                        <a:pt x="67" y="8"/>
                        <a:pt x="67" y="8"/>
                      </a:cubicBezTo>
                      <a:cubicBezTo>
                        <a:pt x="67" y="8"/>
                        <a:pt x="67" y="8"/>
                        <a:pt x="67" y="7"/>
                      </a:cubicBezTo>
                      <a:cubicBezTo>
                        <a:pt x="67" y="7"/>
                        <a:pt x="66" y="7"/>
                        <a:pt x="66" y="7"/>
                      </a:cubicBezTo>
                      <a:cubicBezTo>
                        <a:pt x="66" y="7"/>
                        <a:pt x="66" y="6"/>
                        <a:pt x="66" y="6"/>
                      </a:cubicBezTo>
                      <a:cubicBezTo>
                        <a:pt x="66" y="6"/>
                        <a:pt x="66" y="6"/>
                        <a:pt x="66" y="6"/>
                      </a:cubicBezTo>
                      <a:cubicBezTo>
                        <a:pt x="66" y="5"/>
                        <a:pt x="66" y="5"/>
                        <a:pt x="65" y="4"/>
                      </a:cubicBezTo>
                      <a:cubicBezTo>
                        <a:pt x="65" y="4"/>
                        <a:pt x="65" y="4"/>
                        <a:pt x="65" y="4"/>
                      </a:cubicBezTo>
                      <a:cubicBezTo>
                        <a:pt x="65" y="4"/>
                        <a:pt x="65" y="3"/>
                        <a:pt x="65" y="3"/>
                      </a:cubicBezTo>
                      <a:cubicBezTo>
                        <a:pt x="65" y="3"/>
                        <a:pt x="65" y="3"/>
                        <a:pt x="65" y="3"/>
                      </a:cubicBezTo>
                      <a:cubicBezTo>
                        <a:pt x="65" y="3"/>
                        <a:pt x="64" y="2"/>
                        <a:pt x="64" y="2"/>
                      </a:cubicBezTo>
                      <a:cubicBezTo>
                        <a:pt x="64" y="2"/>
                        <a:pt x="64" y="2"/>
                        <a:pt x="64" y="2"/>
                      </a:cubicBezTo>
                      <a:cubicBezTo>
                        <a:pt x="62" y="2"/>
                        <a:pt x="61" y="3"/>
                        <a:pt x="59" y="3"/>
                      </a:cubicBezTo>
                      <a:cubicBezTo>
                        <a:pt x="54" y="3"/>
                        <a:pt x="51" y="2"/>
                        <a:pt x="48" y="0"/>
                      </a:cubicBezTo>
                      <a:cubicBezTo>
                        <a:pt x="44" y="2"/>
                        <a:pt x="37" y="3"/>
                        <a:pt x="30" y="3"/>
                      </a:cubicBezTo>
                      <a:cubicBezTo>
                        <a:pt x="22" y="3"/>
                        <a:pt x="15" y="2"/>
                        <a:pt x="10" y="0"/>
                      </a:cubicBezTo>
                      <a:cubicBezTo>
                        <a:pt x="9" y="1"/>
                        <a:pt x="8" y="2"/>
                        <a:pt x="7" y="3"/>
                      </a:cubicBezTo>
                      <a:cubicBezTo>
                        <a:pt x="7" y="3"/>
                        <a:pt x="7" y="3"/>
                        <a:pt x="7" y="3"/>
                      </a:cubicBezTo>
                      <a:cubicBezTo>
                        <a:pt x="7" y="4"/>
                        <a:pt x="7" y="4"/>
                        <a:pt x="7" y="5"/>
                      </a:cubicBezTo>
                      <a:cubicBezTo>
                        <a:pt x="7" y="5"/>
                        <a:pt x="7" y="5"/>
                        <a:pt x="7" y="5"/>
                      </a:cubicBezTo>
                      <a:cubicBezTo>
                        <a:pt x="7" y="5"/>
                        <a:pt x="6" y="6"/>
                        <a:pt x="6" y="6"/>
                      </a:cubicBezTo>
                      <a:cubicBezTo>
                        <a:pt x="6" y="6"/>
                        <a:pt x="6" y="6"/>
                        <a:pt x="6" y="6"/>
                      </a:cubicBezTo>
                      <a:cubicBezTo>
                        <a:pt x="6" y="7"/>
                        <a:pt x="6" y="7"/>
                        <a:pt x="6" y="7"/>
                      </a:cubicBezTo>
                      <a:cubicBezTo>
                        <a:pt x="6" y="7"/>
                        <a:pt x="6" y="8"/>
                        <a:pt x="6" y="8"/>
                      </a:cubicBezTo>
                      <a:cubicBezTo>
                        <a:pt x="6" y="8"/>
                        <a:pt x="6" y="8"/>
                        <a:pt x="6" y="9"/>
                      </a:cubicBezTo>
                      <a:cubicBezTo>
                        <a:pt x="6" y="9"/>
                        <a:pt x="6" y="9"/>
                        <a:pt x="6" y="9"/>
                      </a:cubicBezTo>
                      <a:cubicBezTo>
                        <a:pt x="6" y="10"/>
                        <a:pt x="6" y="10"/>
                        <a:pt x="6" y="11"/>
                      </a:cubicBezTo>
                      <a:cubicBezTo>
                        <a:pt x="6" y="15"/>
                        <a:pt x="6" y="15"/>
                        <a:pt x="6" y="15"/>
                      </a:cubicBezTo>
                      <a:cubicBezTo>
                        <a:pt x="5" y="15"/>
                        <a:pt x="5" y="15"/>
                        <a:pt x="5" y="15"/>
                      </a:cubicBezTo>
                      <a:cubicBezTo>
                        <a:pt x="2" y="16"/>
                        <a:pt x="0" y="18"/>
                        <a:pt x="0" y="20"/>
                      </a:cubicBezTo>
                      <a:cubicBezTo>
                        <a:pt x="0" y="32"/>
                        <a:pt x="0" y="32"/>
                        <a:pt x="0" y="32"/>
                      </a:cubicBezTo>
                      <a:cubicBezTo>
                        <a:pt x="0" y="34"/>
                        <a:pt x="3" y="37"/>
                        <a:pt x="6" y="37"/>
                      </a:cubicBezTo>
                      <a:cubicBezTo>
                        <a:pt x="10" y="49"/>
                        <a:pt x="10" y="49"/>
                        <a:pt x="10" y="49"/>
                      </a:cubicBezTo>
                      <a:cubicBezTo>
                        <a:pt x="13" y="57"/>
                        <a:pt x="16" y="62"/>
                        <a:pt x="22" y="64"/>
                      </a:cubicBezTo>
                      <a:cubicBezTo>
                        <a:pt x="24" y="78"/>
                        <a:pt x="24" y="78"/>
                        <a:pt x="24" y="78"/>
                      </a:cubicBezTo>
                      <a:cubicBezTo>
                        <a:pt x="37" y="87"/>
                        <a:pt x="37" y="87"/>
                        <a:pt x="37" y="87"/>
                      </a:cubicBezTo>
                      <a:cubicBezTo>
                        <a:pt x="50" y="78"/>
                        <a:pt x="50" y="78"/>
                        <a:pt x="50" y="78"/>
                      </a:cubicBezTo>
                      <a:cubicBezTo>
                        <a:pt x="52" y="63"/>
                        <a:pt x="52" y="63"/>
                        <a:pt x="52" y="63"/>
                      </a:cubicBezTo>
                      <a:cubicBezTo>
                        <a:pt x="57" y="62"/>
                        <a:pt x="59" y="57"/>
                        <a:pt x="62" y="49"/>
                      </a:cubicBezTo>
                      <a:cubicBezTo>
                        <a:pt x="67" y="37"/>
                        <a:pt x="67" y="37"/>
                        <a:pt x="67" y="37"/>
                      </a:cubicBezTo>
                      <a:cubicBezTo>
                        <a:pt x="70" y="37"/>
                        <a:pt x="72" y="34"/>
                        <a:pt x="72" y="32"/>
                      </a:cubicBezTo>
                      <a:cubicBezTo>
                        <a:pt x="72" y="20"/>
                        <a:pt x="72" y="20"/>
                        <a:pt x="72" y="20"/>
                      </a:cubicBezTo>
                      <a:cubicBezTo>
                        <a:pt x="72" y="18"/>
                        <a:pt x="71" y="16"/>
                        <a:pt x="69" y="15"/>
                      </a:cubicBezTo>
                      <a:close/>
                    </a:path>
                  </a:pathLst>
                </a:custGeom>
                <a:solidFill>
                  <a:srgbClr val="E1BC8F"/>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0" name="Freeform 352">
                  <a:extLst>
                    <a:ext uri="{FF2B5EF4-FFF2-40B4-BE49-F238E27FC236}">
                      <a16:creationId xmlns:a16="http://schemas.microsoft.com/office/drawing/2014/main" id="{A42A3EE5-FF6D-4262-A805-46AC07613E04}"/>
                    </a:ext>
                  </a:extLst>
                </p:cNvPr>
                <p:cNvSpPr>
                  <a:spLocks noEditPoints="1"/>
                </p:cNvSpPr>
                <p:nvPr/>
              </p:nvSpPr>
              <p:spPr bwMode="auto">
                <a:xfrm>
                  <a:off x="4996051" y="7343773"/>
                  <a:ext cx="240819" cy="74737"/>
                </a:xfrm>
                <a:custGeom>
                  <a:avLst/>
                  <a:gdLst>
                    <a:gd name="T0" fmla="*/ 66 w 67"/>
                    <a:gd name="T1" fmla="*/ 1 h 21"/>
                    <a:gd name="T2" fmla="*/ 50 w 67"/>
                    <a:gd name="T3" fmla="*/ 0 h 21"/>
                    <a:gd name="T4" fmla="*/ 34 w 67"/>
                    <a:gd name="T5" fmla="*/ 4 h 21"/>
                    <a:gd name="T6" fmla="*/ 18 w 67"/>
                    <a:gd name="T7" fmla="*/ 0 h 21"/>
                    <a:gd name="T8" fmla="*/ 1 w 67"/>
                    <a:gd name="T9" fmla="*/ 1 h 21"/>
                    <a:gd name="T10" fmla="*/ 1 w 67"/>
                    <a:gd name="T11" fmla="*/ 3 h 21"/>
                    <a:gd name="T12" fmla="*/ 3 w 67"/>
                    <a:gd name="T13" fmla="*/ 6 h 21"/>
                    <a:gd name="T14" fmla="*/ 5 w 67"/>
                    <a:gd name="T15" fmla="*/ 11 h 21"/>
                    <a:gd name="T16" fmla="*/ 20 w 67"/>
                    <a:gd name="T17" fmla="*/ 20 h 21"/>
                    <a:gd name="T18" fmla="*/ 31 w 67"/>
                    <a:gd name="T19" fmla="*/ 8 h 21"/>
                    <a:gd name="T20" fmla="*/ 34 w 67"/>
                    <a:gd name="T21" fmla="*/ 7 h 21"/>
                    <a:gd name="T22" fmla="*/ 36 w 67"/>
                    <a:gd name="T23" fmla="*/ 8 h 21"/>
                    <a:gd name="T24" fmla="*/ 47 w 67"/>
                    <a:gd name="T25" fmla="*/ 20 h 21"/>
                    <a:gd name="T26" fmla="*/ 62 w 67"/>
                    <a:gd name="T27" fmla="*/ 11 h 21"/>
                    <a:gd name="T28" fmla="*/ 64 w 67"/>
                    <a:gd name="T29" fmla="*/ 6 h 21"/>
                    <a:gd name="T30" fmla="*/ 66 w 67"/>
                    <a:gd name="T31" fmla="*/ 3 h 21"/>
                    <a:gd name="T32" fmla="*/ 66 w 67"/>
                    <a:gd name="T33" fmla="*/ 1 h 21"/>
                    <a:gd name="T34" fmla="*/ 26 w 67"/>
                    <a:gd name="T35" fmla="*/ 15 h 21"/>
                    <a:gd name="T36" fmla="*/ 14 w 67"/>
                    <a:gd name="T37" fmla="*/ 18 h 21"/>
                    <a:gd name="T38" fmla="*/ 6 w 67"/>
                    <a:gd name="T39" fmla="*/ 7 h 21"/>
                    <a:gd name="T40" fmla="*/ 18 w 67"/>
                    <a:gd name="T41" fmla="*/ 2 h 21"/>
                    <a:gd name="T42" fmla="*/ 26 w 67"/>
                    <a:gd name="T43" fmla="*/ 4 h 21"/>
                    <a:gd name="T44" fmla="*/ 26 w 67"/>
                    <a:gd name="T45" fmla="*/ 15 h 21"/>
                    <a:gd name="T46" fmla="*/ 54 w 67"/>
                    <a:gd name="T47" fmla="*/ 18 h 21"/>
                    <a:gd name="T48" fmla="*/ 42 w 67"/>
                    <a:gd name="T49" fmla="*/ 15 h 21"/>
                    <a:gd name="T50" fmla="*/ 41 w 67"/>
                    <a:gd name="T51" fmla="*/ 4 h 21"/>
                    <a:gd name="T52" fmla="*/ 49 w 67"/>
                    <a:gd name="T53" fmla="*/ 2 h 21"/>
                    <a:gd name="T54" fmla="*/ 61 w 67"/>
                    <a:gd name="T55" fmla="*/ 7 h 21"/>
                    <a:gd name="T56" fmla="*/ 54 w 67"/>
                    <a:gd name="T5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21">
                      <a:moveTo>
                        <a:pt x="66" y="1"/>
                      </a:moveTo>
                      <a:cubicBezTo>
                        <a:pt x="66" y="1"/>
                        <a:pt x="57" y="0"/>
                        <a:pt x="50" y="0"/>
                      </a:cubicBezTo>
                      <a:cubicBezTo>
                        <a:pt x="43" y="1"/>
                        <a:pt x="37" y="4"/>
                        <a:pt x="34" y="4"/>
                      </a:cubicBezTo>
                      <a:cubicBezTo>
                        <a:pt x="30" y="4"/>
                        <a:pt x="25" y="1"/>
                        <a:pt x="18" y="0"/>
                      </a:cubicBezTo>
                      <a:cubicBezTo>
                        <a:pt x="11" y="0"/>
                        <a:pt x="1" y="1"/>
                        <a:pt x="1" y="1"/>
                      </a:cubicBezTo>
                      <a:cubicBezTo>
                        <a:pt x="0" y="1"/>
                        <a:pt x="0" y="2"/>
                        <a:pt x="1" y="3"/>
                      </a:cubicBezTo>
                      <a:cubicBezTo>
                        <a:pt x="1" y="5"/>
                        <a:pt x="1" y="5"/>
                        <a:pt x="3" y="6"/>
                      </a:cubicBezTo>
                      <a:cubicBezTo>
                        <a:pt x="4" y="7"/>
                        <a:pt x="5" y="11"/>
                        <a:pt x="5" y="11"/>
                      </a:cubicBezTo>
                      <a:cubicBezTo>
                        <a:pt x="6" y="19"/>
                        <a:pt x="12" y="21"/>
                        <a:pt x="20" y="20"/>
                      </a:cubicBezTo>
                      <a:cubicBezTo>
                        <a:pt x="28" y="19"/>
                        <a:pt x="30" y="10"/>
                        <a:pt x="31" y="8"/>
                      </a:cubicBezTo>
                      <a:cubicBezTo>
                        <a:pt x="32" y="7"/>
                        <a:pt x="34" y="7"/>
                        <a:pt x="34" y="7"/>
                      </a:cubicBezTo>
                      <a:cubicBezTo>
                        <a:pt x="34" y="7"/>
                        <a:pt x="35" y="7"/>
                        <a:pt x="36" y="8"/>
                      </a:cubicBezTo>
                      <a:cubicBezTo>
                        <a:pt x="37" y="10"/>
                        <a:pt x="39" y="19"/>
                        <a:pt x="47" y="20"/>
                      </a:cubicBezTo>
                      <a:cubicBezTo>
                        <a:pt x="55" y="21"/>
                        <a:pt x="61" y="19"/>
                        <a:pt x="62" y="11"/>
                      </a:cubicBezTo>
                      <a:cubicBezTo>
                        <a:pt x="62" y="11"/>
                        <a:pt x="63" y="7"/>
                        <a:pt x="64" y="6"/>
                      </a:cubicBezTo>
                      <a:cubicBezTo>
                        <a:pt x="66" y="5"/>
                        <a:pt x="66" y="5"/>
                        <a:pt x="66" y="3"/>
                      </a:cubicBezTo>
                      <a:cubicBezTo>
                        <a:pt x="67" y="2"/>
                        <a:pt x="67" y="1"/>
                        <a:pt x="66" y="1"/>
                      </a:cubicBezTo>
                      <a:close/>
                      <a:moveTo>
                        <a:pt x="26" y="15"/>
                      </a:moveTo>
                      <a:cubicBezTo>
                        <a:pt x="23" y="18"/>
                        <a:pt x="19" y="19"/>
                        <a:pt x="14" y="18"/>
                      </a:cubicBezTo>
                      <a:cubicBezTo>
                        <a:pt x="8" y="18"/>
                        <a:pt x="6" y="14"/>
                        <a:pt x="6" y="7"/>
                      </a:cubicBezTo>
                      <a:cubicBezTo>
                        <a:pt x="6" y="0"/>
                        <a:pt x="18" y="2"/>
                        <a:pt x="18" y="2"/>
                      </a:cubicBezTo>
                      <a:cubicBezTo>
                        <a:pt x="23" y="3"/>
                        <a:pt x="23" y="3"/>
                        <a:pt x="26" y="4"/>
                      </a:cubicBezTo>
                      <a:cubicBezTo>
                        <a:pt x="30" y="5"/>
                        <a:pt x="28" y="12"/>
                        <a:pt x="26" y="15"/>
                      </a:cubicBezTo>
                      <a:close/>
                      <a:moveTo>
                        <a:pt x="54" y="18"/>
                      </a:moveTo>
                      <a:cubicBezTo>
                        <a:pt x="48" y="19"/>
                        <a:pt x="44" y="18"/>
                        <a:pt x="42" y="15"/>
                      </a:cubicBezTo>
                      <a:cubicBezTo>
                        <a:pt x="40" y="12"/>
                        <a:pt x="37" y="5"/>
                        <a:pt x="41" y="4"/>
                      </a:cubicBezTo>
                      <a:cubicBezTo>
                        <a:pt x="45" y="3"/>
                        <a:pt x="45" y="3"/>
                        <a:pt x="49" y="2"/>
                      </a:cubicBezTo>
                      <a:cubicBezTo>
                        <a:pt x="49" y="2"/>
                        <a:pt x="61" y="0"/>
                        <a:pt x="61" y="7"/>
                      </a:cubicBezTo>
                      <a:cubicBezTo>
                        <a:pt x="61" y="14"/>
                        <a:pt x="59" y="18"/>
                        <a:pt x="54" y="1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1" name="Oval 353">
                  <a:extLst>
                    <a:ext uri="{FF2B5EF4-FFF2-40B4-BE49-F238E27FC236}">
                      <a16:creationId xmlns:a16="http://schemas.microsoft.com/office/drawing/2014/main" id="{5E3AE36E-DF21-4989-B708-65E7D6B81B94}"/>
                    </a:ext>
                  </a:extLst>
                </p:cNvPr>
                <p:cNvSpPr>
                  <a:spLocks noChangeArrowheads="1"/>
                </p:cNvSpPr>
                <p:nvPr/>
              </p:nvSpPr>
              <p:spPr bwMode="auto">
                <a:xfrm>
                  <a:off x="5002694" y="7350416"/>
                  <a:ext cx="8305" cy="6643"/>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2" name="Oval 354">
                  <a:extLst>
                    <a:ext uri="{FF2B5EF4-FFF2-40B4-BE49-F238E27FC236}">
                      <a16:creationId xmlns:a16="http://schemas.microsoft.com/office/drawing/2014/main" id="{E4A9F16C-8B61-47F1-8CF0-EB45548562E4}"/>
                    </a:ext>
                  </a:extLst>
                </p:cNvPr>
                <p:cNvSpPr>
                  <a:spLocks noChangeArrowheads="1"/>
                </p:cNvSpPr>
                <p:nvPr/>
              </p:nvSpPr>
              <p:spPr bwMode="auto">
                <a:xfrm>
                  <a:off x="5221921" y="7350416"/>
                  <a:ext cx="6643" cy="6643"/>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sp>
          <p:nvSpPr>
            <p:cNvPr id="44" name="Freeform 301">
              <a:extLst>
                <a:ext uri="{FF2B5EF4-FFF2-40B4-BE49-F238E27FC236}">
                  <a16:creationId xmlns:a16="http://schemas.microsoft.com/office/drawing/2014/main" id="{2DAC3E10-E979-4E00-9F36-FC731621476D}"/>
                </a:ext>
              </a:extLst>
            </p:cNvPr>
            <p:cNvSpPr>
              <a:spLocks/>
            </p:cNvSpPr>
            <p:nvPr/>
          </p:nvSpPr>
          <p:spPr bwMode="auto">
            <a:xfrm>
              <a:off x="10956342" y="6755626"/>
              <a:ext cx="186926" cy="92148"/>
            </a:xfrm>
            <a:custGeom>
              <a:avLst/>
              <a:gdLst>
                <a:gd name="T0" fmla="*/ 16 w 33"/>
                <a:gd name="T1" fmla="*/ 0 h 16"/>
                <a:gd name="T2" fmla="*/ 0 w 33"/>
                <a:gd name="T3" fmla="*/ 16 h 16"/>
                <a:gd name="T4" fmla="*/ 33 w 33"/>
                <a:gd name="T5" fmla="*/ 16 h 16"/>
                <a:gd name="T6" fmla="*/ 16 w 33"/>
                <a:gd name="T7" fmla="*/ 0 h 16"/>
              </a:gdLst>
              <a:ahLst/>
              <a:cxnLst>
                <a:cxn ang="0">
                  <a:pos x="T0" y="T1"/>
                </a:cxn>
                <a:cxn ang="0">
                  <a:pos x="T2" y="T3"/>
                </a:cxn>
                <a:cxn ang="0">
                  <a:pos x="T4" y="T5"/>
                </a:cxn>
                <a:cxn ang="0">
                  <a:pos x="T6" y="T7"/>
                </a:cxn>
              </a:cxnLst>
              <a:rect l="0" t="0" r="r" b="b"/>
              <a:pathLst>
                <a:path w="33" h="16">
                  <a:moveTo>
                    <a:pt x="16" y="0"/>
                  </a:moveTo>
                  <a:cubicBezTo>
                    <a:pt x="7" y="0"/>
                    <a:pt x="0" y="7"/>
                    <a:pt x="0" y="16"/>
                  </a:cubicBezTo>
                  <a:cubicBezTo>
                    <a:pt x="33" y="16"/>
                    <a:pt x="33" y="16"/>
                    <a:pt x="33" y="16"/>
                  </a:cubicBezTo>
                  <a:cubicBezTo>
                    <a:pt x="33" y="7"/>
                    <a:pt x="25" y="0"/>
                    <a:pt x="16"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45" name="Freeform 303">
              <a:extLst>
                <a:ext uri="{FF2B5EF4-FFF2-40B4-BE49-F238E27FC236}">
                  <a16:creationId xmlns:a16="http://schemas.microsoft.com/office/drawing/2014/main" id="{1A426E71-96A7-45BD-B221-55684F6702E4}"/>
                </a:ext>
              </a:extLst>
            </p:cNvPr>
            <p:cNvSpPr>
              <a:spLocks/>
            </p:cNvSpPr>
            <p:nvPr/>
          </p:nvSpPr>
          <p:spPr bwMode="auto">
            <a:xfrm>
              <a:off x="11185694" y="6760024"/>
              <a:ext cx="180414" cy="87702"/>
            </a:xfrm>
            <a:custGeom>
              <a:avLst/>
              <a:gdLst>
                <a:gd name="T0" fmla="*/ 16 w 33"/>
                <a:gd name="T1" fmla="*/ 0 h 16"/>
                <a:gd name="T2" fmla="*/ 33 w 33"/>
                <a:gd name="T3" fmla="*/ 16 h 16"/>
                <a:gd name="T4" fmla="*/ 0 w 33"/>
                <a:gd name="T5" fmla="*/ 16 h 16"/>
                <a:gd name="T6" fmla="*/ 16 w 33"/>
                <a:gd name="T7" fmla="*/ 0 h 16"/>
              </a:gdLst>
              <a:ahLst/>
              <a:cxnLst>
                <a:cxn ang="0">
                  <a:pos x="T0" y="T1"/>
                </a:cxn>
                <a:cxn ang="0">
                  <a:pos x="T2" y="T3"/>
                </a:cxn>
                <a:cxn ang="0">
                  <a:pos x="T4" y="T5"/>
                </a:cxn>
                <a:cxn ang="0">
                  <a:pos x="T6" y="T7"/>
                </a:cxn>
              </a:cxnLst>
              <a:rect l="0" t="0" r="r" b="b"/>
              <a:pathLst>
                <a:path w="33" h="16">
                  <a:moveTo>
                    <a:pt x="16" y="0"/>
                  </a:moveTo>
                  <a:cubicBezTo>
                    <a:pt x="25" y="0"/>
                    <a:pt x="33" y="7"/>
                    <a:pt x="33" y="16"/>
                  </a:cubicBezTo>
                  <a:cubicBezTo>
                    <a:pt x="0" y="16"/>
                    <a:pt x="0" y="16"/>
                    <a:pt x="0" y="16"/>
                  </a:cubicBezTo>
                  <a:cubicBezTo>
                    <a:pt x="0" y="7"/>
                    <a:pt x="7" y="0"/>
                    <a:pt x="16"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nvGrpSpPr>
          <p:cNvPr id="73" name="Group 72">
            <a:extLst>
              <a:ext uri="{FF2B5EF4-FFF2-40B4-BE49-F238E27FC236}">
                <a16:creationId xmlns:a16="http://schemas.microsoft.com/office/drawing/2014/main" id="{61CF8888-949B-4C25-A59F-D60DBF7CCABA}"/>
              </a:ext>
            </a:extLst>
          </p:cNvPr>
          <p:cNvGrpSpPr/>
          <p:nvPr/>
        </p:nvGrpSpPr>
        <p:grpSpPr>
          <a:xfrm>
            <a:off x="9588079" y="3705741"/>
            <a:ext cx="785787" cy="2280063"/>
            <a:chOff x="10013555" y="4613361"/>
            <a:chExt cx="770449" cy="2235559"/>
          </a:xfrm>
        </p:grpSpPr>
        <p:grpSp>
          <p:nvGrpSpPr>
            <p:cNvPr id="74" name="Group 73">
              <a:extLst>
                <a:ext uri="{FF2B5EF4-FFF2-40B4-BE49-F238E27FC236}">
                  <a16:creationId xmlns:a16="http://schemas.microsoft.com/office/drawing/2014/main" id="{39E6EE20-6519-4E5A-8D47-3ED6A76D9EC7}"/>
                </a:ext>
              </a:extLst>
            </p:cNvPr>
            <p:cNvGrpSpPr/>
            <p:nvPr/>
          </p:nvGrpSpPr>
          <p:grpSpPr>
            <a:xfrm>
              <a:off x="10013555" y="4613361"/>
              <a:ext cx="759599" cy="2235559"/>
              <a:chOff x="10013555" y="4613361"/>
              <a:chExt cx="759599" cy="2235559"/>
            </a:xfrm>
          </p:grpSpPr>
          <p:grpSp>
            <p:nvGrpSpPr>
              <p:cNvPr id="76" name="Group 75">
                <a:extLst>
                  <a:ext uri="{FF2B5EF4-FFF2-40B4-BE49-F238E27FC236}">
                    <a16:creationId xmlns:a16="http://schemas.microsoft.com/office/drawing/2014/main" id="{8C47CB80-E066-4B7E-8986-DBCDE0E6B154}"/>
                  </a:ext>
                </a:extLst>
              </p:cNvPr>
              <p:cNvGrpSpPr/>
              <p:nvPr/>
            </p:nvGrpSpPr>
            <p:grpSpPr>
              <a:xfrm>
                <a:off x="10013555" y="4613361"/>
                <a:ext cx="759599" cy="2235559"/>
                <a:chOff x="10094772" y="4617073"/>
                <a:chExt cx="761819" cy="2242095"/>
              </a:xfrm>
            </p:grpSpPr>
            <p:sp>
              <p:nvSpPr>
                <p:cNvPr id="78" name="Freeform 355">
                  <a:extLst>
                    <a:ext uri="{FF2B5EF4-FFF2-40B4-BE49-F238E27FC236}">
                      <a16:creationId xmlns:a16="http://schemas.microsoft.com/office/drawing/2014/main" id="{61074C6D-2013-4DC7-8F84-2B7F58B1CD45}"/>
                    </a:ext>
                  </a:extLst>
                </p:cNvPr>
                <p:cNvSpPr>
                  <a:spLocks/>
                </p:cNvSpPr>
                <p:nvPr/>
              </p:nvSpPr>
              <p:spPr bwMode="auto">
                <a:xfrm>
                  <a:off x="10317915" y="4979708"/>
                  <a:ext cx="174385" cy="189333"/>
                </a:xfrm>
                <a:custGeom>
                  <a:avLst/>
                  <a:gdLst>
                    <a:gd name="T0" fmla="*/ 0 w 105"/>
                    <a:gd name="T1" fmla="*/ 10 h 114"/>
                    <a:gd name="T2" fmla="*/ 11 w 105"/>
                    <a:gd name="T3" fmla="*/ 0 h 114"/>
                    <a:gd name="T4" fmla="*/ 95 w 105"/>
                    <a:gd name="T5" fmla="*/ 0 h 114"/>
                    <a:gd name="T6" fmla="*/ 105 w 105"/>
                    <a:gd name="T7" fmla="*/ 10 h 114"/>
                    <a:gd name="T8" fmla="*/ 77 w 105"/>
                    <a:gd name="T9" fmla="*/ 105 h 114"/>
                    <a:gd name="T10" fmla="*/ 39 w 105"/>
                    <a:gd name="T11" fmla="*/ 114 h 114"/>
                    <a:gd name="T12" fmla="*/ 6 w 105"/>
                    <a:gd name="T13" fmla="*/ 69 h 114"/>
                    <a:gd name="T14" fmla="*/ 0 w 105"/>
                    <a:gd name="T15" fmla="*/ 10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14">
                      <a:moveTo>
                        <a:pt x="0" y="10"/>
                      </a:moveTo>
                      <a:lnTo>
                        <a:pt x="11" y="0"/>
                      </a:lnTo>
                      <a:lnTo>
                        <a:pt x="95" y="0"/>
                      </a:lnTo>
                      <a:lnTo>
                        <a:pt x="105" y="10"/>
                      </a:lnTo>
                      <a:lnTo>
                        <a:pt x="77" y="105"/>
                      </a:lnTo>
                      <a:lnTo>
                        <a:pt x="39" y="114"/>
                      </a:lnTo>
                      <a:lnTo>
                        <a:pt x="6" y="69"/>
                      </a:lnTo>
                      <a:lnTo>
                        <a:pt x="0" y="10"/>
                      </a:lnTo>
                      <a:close/>
                    </a:path>
                  </a:pathLst>
                </a:custGeom>
                <a:solidFill>
                  <a:schemeClr val="bg1"/>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79" name="Freeform 356">
                  <a:extLst>
                    <a:ext uri="{FF2B5EF4-FFF2-40B4-BE49-F238E27FC236}">
                      <a16:creationId xmlns:a16="http://schemas.microsoft.com/office/drawing/2014/main" id="{DCB18893-76DB-4881-957D-42D1D50F859E}"/>
                    </a:ext>
                  </a:extLst>
                </p:cNvPr>
                <p:cNvSpPr>
                  <a:spLocks/>
                </p:cNvSpPr>
                <p:nvPr/>
              </p:nvSpPr>
              <p:spPr bwMode="auto">
                <a:xfrm>
                  <a:off x="10216605" y="6769484"/>
                  <a:ext cx="176046" cy="89684"/>
                </a:xfrm>
                <a:custGeom>
                  <a:avLst/>
                  <a:gdLst>
                    <a:gd name="T0" fmla="*/ 24 w 49"/>
                    <a:gd name="T1" fmla="*/ 0 h 25"/>
                    <a:gd name="T2" fmla="*/ 0 w 49"/>
                    <a:gd name="T3" fmla="*/ 25 h 25"/>
                    <a:gd name="T4" fmla="*/ 49 w 49"/>
                    <a:gd name="T5" fmla="*/ 25 h 25"/>
                    <a:gd name="T6" fmla="*/ 24 w 49"/>
                    <a:gd name="T7" fmla="*/ 0 h 25"/>
                  </a:gdLst>
                  <a:ahLst/>
                  <a:cxnLst>
                    <a:cxn ang="0">
                      <a:pos x="T0" y="T1"/>
                    </a:cxn>
                    <a:cxn ang="0">
                      <a:pos x="T2" y="T3"/>
                    </a:cxn>
                    <a:cxn ang="0">
                      <a:pos x="T4" y="T5"/>
                    </a:cxn>
                    <a:cxn ang="0">
                      <a:pos x="T6" y="T7"/>
                    </a:cxn>
                  </a:cxnLst>
                  <a:rect l="0" t="0" r="r" b="b"/>
                  <a:pathLst>
                    <a:path w="49" h="25">
                      <a:moveTo>
                        <a:pt x="24" y="0"/>
                      </a:moveTo>
                      <a:cubicBezTo>
                        <a:pt x="11" y="0"/>
                        <a:pt x="0" y="11"/>
                        <a:pt x="0" y="25"/>
                      </a:cubicBezTo>
                      <a:cubicBezTo>
                        <a:pt x="49" y="25"/>
                        <a:pt x="49" y="25"/>
                        <a:pt x="49" y="25"/>
                      </a:cubicBezTo>
                      <a:cubicBezTo>
                        <a:pt x="49" y="11"/>
                        <a:pt x="38" y="0"/>
                        <a:pt x="24"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0" name="Freeform 357">
                  <a:extLst>
                    <a:ext uri="{FF2B5EF4-FFF2-40B4-BE49-F238E27FC236}">
                      <a16:creationId xmlns:a16="http://schemas.microsoft.com/office/drawing/2014/main" id="{31BE2257-7DB8-4EE6-9201-AFE4627D1D12}"/>
                    </a:ext>
                  </a:extLst>
                </p:cNvPr>
                <p:cNvSpPr>
                  <a:spLocks/>
                </p:cNvSpPr>
                <p:nvPr/>
              </p:nvSpPr>
              <p:spPr bwMode="auto">
                <a:xfrm>
                  <a:off x="10191693" y="5815097"/>
                  <a:ext cx="225870" cy="968255"/>
                </a:xfrm>
                <a:custGeom>
                  <a:avLst/>
                  <a:gdLst>
                    <a:gd name="T0" fmla="*/ 106 w 136"/>
                    <a:gd name="T1" fmla="*/ 583 h 583"/>
                    <a:gd name="T2" fmla="*/ 26 w 136"/>
                    <a:gd name="T3" fmla="*/ 583 h 583"/>
                    <a:gd name="T4" fmla="*/ 0 w 136"/>
                    <a:gd name="T5" fmla="*/ 0 h 583"/>
                    <a:gd name="T6" fmla="*/ 136 w 136"/>
                    <a:gd name="T7" fmla="*/ 0 h 583"/>
                    <a:gd name="T8" fmla="*/ 106 w 136"/>
                    <a:gd name="T9" fmla="*/ 583 h 583"/>
                  </a:gdLst>
                  <a:ahLst/>
                  <a:cxnLst>
                    <a:cxn ang="0">
                      <a:pos x="T0" y="T1"/>
                    </a:cxn>
                    <a:cxn ang="0">
                      <a:pos x="T2" y="T3"/>
                    </a:cxn>
                    <a:cxn ang="0">
                      <a:pos x="T4" y="T5"/>
                    </a:cxn>
                    <a:cxn ang="0">
                      <a:pos x="T6" y="T7"/>
                    </a:cxn>
                    <a:cxn ang="0">
                      <a:pos x="T8" y="T9"/>
                    </a:cxn>
                  </a:cxnLst>
                  <a:rect l="0" t="0" r="r" b="b"/>
                  <a:pathLst>
                    <a:path w="136" h="583">
                      <a:moveTo>
                        <a:pt x="106" y="583"/>
                      </a:moveTo>
                      <a:lnTo>
                        <a:pt x="26" y="583"/>
                      </a:lnTo>
                      <a:lnTo>
                        <a:pt x="0" y="0"/>
                      </a:lnTo>
                      <a:lnTo>
                        <a:pt x="136" y="0"/>
                      </a:lnTo>
                      <a:lnTo>
                        <a:pt x="106" y="583"/>
                      </a:ln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1" name="Freeform 358">
                  <a:extLst>
                    <a:ext uri="{FF2B5EF4-FFF2-40B4-BE49-F238E27FC236}">
                      <a16:creationId xmlns:a16="http://schemas.microsoft.com/office/drawing/2014/main" id="{988DC982-5030-49B2-B71D-B9315649103B}"/>
                    </a:ext>
                  </a:extLst>
                </p:cNvPr>
                <p:cNvSpPr>
                  <a:spLocks/>
                </p:cNvSpPr>
                <p:nvPr/>
              </p:nvSpPr>
              <p:spPr bwMode="auto">
                <a:xfrm>
                  <a:off x="10389330" y="5815097"/>
                  <a:ext cx="225870" cy="968255"/>
                </a:xfrm>
                <a:custGeom>
                  <a:avLst/>
                  <a:gdLst>
                    <a:gd name="T0" fmla="*/ 110 w 136"/>
                    <a:gd name="T1" fmla="*/ 583 h 583"/>
                    <a:gd name="T2" fmla="*/ 30 w 136"/>
                    <a:gd name="T3" fmla="*/ 583 h 583"/>
                    <a:gd name="T4" fmla="*/ 0 w 136"/>
                    <a:gd name="T5" fmla="*/ 0 h 583"/>
                    <a:gd name="T6" fmla="*/ 136 w 136"/>
                    <a:gd name="T7" fmla="*/ 0 h 583"/>
                    <a:gd name="T8" fmla="*/ 110 w 136"/>
                    <a:gd name="T9" fmla="*/ 583 h 583"/>
                  </a:gdLst>
                  <a:ahLst/>
                  <a:cxnLst>
                    <a:cxn ang="0">
                      <a:pos x="T0" y="T1"/>
                    </a:cxn>
                    <a:cxn ang="0">
                      <a:pos x="T2" y="T3"/>
                    </a:cxn>
                    <a:cxn ang="0">
                      <a:pos x="T4" y="T5"/>
                    </a:cxn>
                    <a:cxn ang="0">
                      <a:pos x="T6" y="T7"/>
                    </a:cxn>
                    <a:cxn ang="0">
                      <a:pos x="T8" y="T9"/>
                    </a:cxn>
                  </a:cxnLst>
                  <a:rect l="0" t="0" r="r" b="b"/>
                  <a:pathLst>
                    <a:path w="136" h="583">
                      <a:moveTo>
                        <a:pt x="110" y="583"/>
                      </a:moveTo>
                      <a:lnTo>
                        <a:pt x="30" y="583"/>
                      </a:lnTo>
                      <a:lnTo>
                        <a:pt x="0" y="0"/>
                      </a:lnTo>
                      <a:lnTo>
                        <a:pt x="136" y="0"/>
                      </a:lnTo>
                      <a:lnTo>
                        <a:pt x="110" y="583"/>
                      </a:ln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2" name="Freeform 359">
                  <a:extLst>
                    <a:ext uri="{FF2B5EF4-FFF2-40B4-BE49-F238E27FC236}">
                      <a16:creationId xmlns:a16="http://schemas.microsoft.com/office/drawing/2014/main" id="{B02A04F8-A12E-40E4-8F30-7876EAEB419C}"/>
                    </a:ext>
                  </a:extLst>
                </p:cNvPr>
                <p:cNvSpPr>
                  <a:spLocks/>
                </p:cNvSpPr>
                <p:nvPr/>
              </p:nvSpPr>
              <p:spPr bwMode="auto">
                <a:xfrm>
                  <a:off x="10420885" y="6769484"/>
                  <a:ext cx="176046" cy="89684"/>
                </a:xfrm>
                <a:custGeom>
                  <a:avLst/>
                  <a:gdLst>
                    <a:gd name="T0" fmla="*/ 25 w 49"/>
                    <a:gd name="T1" fmla="*/ 0 h 25"/>
                    <a:gd name="T2" fmla="*/ 0 w 49"/>
                    <a:gd name="T3" fmla="*/ 25 h 25"/>
                    <a:gd name="T4" fmla="*/ 49 w 49"/>
                    <a:gd name="T5" fmla="*/ 25 h 25"/>
                    <a:gd name="T6" fmla="*/ 25 w 49"/>
                    <a:gd name="T7" fmla="*/ 0 h 25"/>
                  </a:gdLst>
                  <a:ahLst/>
                  <a:cxnLst>
                    <a:cxn ang="0">
                      <a:pos x="T0" y="T1"/>
                    </a:cxn>
                    <a:cxn ang="0">
                      <a:pos x="T2" y="T3"/>
                    </a:cxn>
                    <a:cxn ang="0">
                      <a:pos x="T4" y="T5"/>
                    </a:cxn>
                    <a:cxn ang="0">
                      <a:pos x="T6" y="T7"/>
                    </a:cxn>
                  </a:cxnLst>
                  <a:rect l="0" t="0" r="r" b="b"/>
                  <a:pathLst>
                    <a:path w="49" h="25">
                      <a:moveTo>
                        <a:pt x="25" y="0"/>
                      </a:moveTo>
                      <a:cubicBezTo>
                        <a:pt x="11" y="0"/>
                        <a:pt x="0" y="11"/>
                        <a:pt x="0" y="25"/>
                      </a:cubicBezTo>
                      <a:cubicBezTo>
                        <a:pt x="49" y="25"/>
                        <a:pt x="49" y="25"/>
                        <a:pt x="49" y="25"/>
                      </a:cubicBezTo>
                      <a:cubicBezTo>
                        <a:pt x="49" y="11"/>
                        <a:pt x="38"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3" name="Freeform 360">
                  <a:extLst>
                    <a:ext uri="{FF2B5EF4-FFF2-40B4-BE49-F238E27FC236}">
                      <a16:creationId xmlns:a16="http://schemas.microsoft.com/office/drawing/2014/main" id="{826A41E7-E3D3-480C-8127-922A6E37ED99}"/>
                    </a:ext>
                  </a:extLst>
                </p:cNvPr>
                <p:cNvSpPr>
                  <a:spLocks/>
                </p:cNvSpPr>
                <p:nvPr/>
              </p:nvSpPr>
              <p:spPr bwMode="auto">
                <a:xfrm>
                  <a:off x="10299645" y="5001298"/>
                  <a:ext cx="219227" cy="591250"/>
                </a:xfrm>
                <a:custGeom>
                  <a:avLst/>
                  <a:gdLst>
                    <a:gd name="T0" fmla="*/ 132 w 132"/>
                    <a:gd name="T1" fmla="*/ 75 h 356"/>
                    <a:gd name="T2" fmla="*/ 67 w 132"/>
                    <a:gd name="T3" fmla="*/ 0 h 356"/>
                    <a:gd name="T4" fmla="*/ 0 w 132"/>
                    <a:gd name="T5" fmla="*/ 69 h 356"/>
                    <a:gd name="T6" fmla="*/ 50 w 132"/>
                    <a:gd name="T7" fmla="*/ 328 h 356"/>
                    <a:gd name="T8" fmla="*/ 63 w 132"/>
                    <a:gd name="T9" fmla="*/ 356 h 356"/>
                    <a:gd name="T10" fmla="*/ 78 w 132"/>
                    <a:gd name="T11" fmla="*/ 328 h 356"/>
                    <a:gd name="T12" fmla="*/ 132 w 132"/>
                    <a:gd name="T13" fmla="*/ 75 h 356"/>
                  </a:gdLst>
                  <a:ahLst/>
                  <a:cxnLst>
                    <a:cxn ang="0">
                      <a:pos x="T0" y="T1"/>
                    </a:cxn>
                    <a:cxn ang="0">
                      <a:pos x="T2" y="T3"/>
                    </a:cxn>
                    <a:cxn ang="0">
                      <a:pos x="T4" y="T5"/>
                    </a:cxn>
                    <a:cxn ang="0">
                      <a:pos x="T6" y="T7"/>
                    </a:cxn>
                    <a:cxn ang="0">
                      <a:pos x="T8" y="T9"/>
                    </a:cxn>
                    <a:cxn ang="0">
                      <a:pos x="T10" y="T11"/>
                    </a:cxn>
                    <a:cxn ang="0">
                      <a:pos x="T12" y="T13"/>
                    </a:cxn>
                  </a:cxnLst>
                  <a:rect l="0" t="0" r="r" b="b"/>
                  <a:pathLst>
                    <a:path w="132" h="356">
                      <a:moveTo>
                        <a:pt x="132" y="75"/>
                      </a:moveTo>
                      <a:lnTo>
                        <a:pt x="67" y="0"/>
                      </a:lnTo>
                      <a:lnTo>
                        <a:pt x="0" y="69"/>
                      </a:lnTo>
                      <a:lnTo>
                        <a:pt x="50" y="328"/>
                      </a:lnTo>
                      <a:lnTo>
                        <a:pt x="63" y="356"/>
                      </a:lnTo>
                      <a:lnTo>
                        <a:pt x="78" y="328"/>
                      </a:lnTo>
                      <a:lnTo>
                        <a:pt x="132" y="75"/>
                      </a:lnTo>
                      <a:close/>
                    </a:path>
                  </a:pathLst>
                </a:custGeom>
                <a:solidFill>
                  <a:srgbClr val="FFFFFF"/>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4" name="Freeform 362">
                  <a:extLst>
                    <a:ext uri="{FF2B5EF4-FFF2-40B4-BE49-F238E27FC236}">
                      <a16:creationId xmlns:a16="http://schemas.microsoft.com/office/drawing/2014/main" id="{1253BC42-A503-4CE4-BD2C-F74D0FB5CA61}"/>
                    </a:ext>
                  </a:extLst>
                </p:cNvPr>
                <p:cNvSpPr>
                  <a:spLocks/>
                </p:cNvSpPr>
                <p:nvPr/>
              </p:nvSpPr>
              <p:spPr bwMode="auto">
                <a:xfrm>
                  <a:off x="10271551" y="4617073"/>
                  <a:ext cx="266458" cy="350166"/>
                </a:xfrm>
                <a:custGeom>
                  <a:avLst/>
                  <a:gdLst>
                    <a:gd name="T0" fmla="*/ 74 w 86"/>
                    <a:gd name="T1" fmla="*/ 22 h 106"/>
                    <a:gd name="T2" fmla="*/ 62 w 86"/>
                    <a:gd name="T3" fmla="*/ 90 h 106"/>
                    <a:gd name="T4" fmla="*/ 25 w 86"/>
                    <a:gd name="T5" fmla="*/ 87 h 106"/>
                    <a:gd name="T6" fmla="*/ 25 w 86"/>
                    <a:gd name="T7" fmla="*/ 8 h 106"/>
                    <a:gd name="T8" fmla="*/ 74 w 86"/>
                    <a:gd name="T9" fmla="*/ 22 h 106"/>
                    <a:gd name="connsiteX0" fmla="*/ 8029 w 8534"/>
                    <a:gd name="connsiteY0" fmla="*/ 1590 h 8998"/>
                    <a:gd name="connsiteX1" fmla="*/ 5928 w 8534"/>
                    <a:gd name="connsiteY1" fmla="*/ 8177 h 8998"/>
                    <a:gd name="connsiteX2" fmla="*/ 1626 w 8534"/>
                    <a:gd name="connsiteY2" fmla="*/ 7894 h 8998"/>
                    <a:gd name="connsiteX3" fmla="*/ 1626 w 8534"/>
                    <a:gd name="connsiteY3" fmla="*/ 441 h 8998"/>
                    <a:gd name="connsiteX4" fmla="*/ 8029 w 8534"/>
                    <a:gd name="connsiteY4" fmla="*/ 1590 h 8998"/>
                    <a:gd name="connsiteX0" fmla="*/ 9408 w 10000"/>
                    <a:gd name="connsiteY0" fmla="*/ 1836 h 10069"/>
                    <a:gd name="connsiteX1" fmla="*/ 6946 w 10000"/>
                    <a:gd name="connsiteY1" fmla="*/ 9157 h 10069"/>
                    <a:gd name="connsiteX2" fmla="*/ 1905 w 10000"/>
                    <a:gd name="connsiteY2" fmla="*/ 8842 h 10069"/>
                    <a:gd name="connsiteX3" fmla="*/ 1905 w 10000"/>
                    <a:gd name="connsiteY3" fmla="*/ 559 h 10069"/>
                    <a:gd name="connsiteX4" fmla="*/ 9408 w 10000"/>
                    <a:gd name="connsiteY4" fmla="*/ 1836 h 1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9">
                      <a:moveTo>
                        <a:pt x="9408" y="1836"/>
                      </a:moveTo>
                      <a:cubicBezTo>
                        <a:pt x="11043" y="3829"/>
                        <a:pt x="8990" y="8213"/>
                        <a:pt x="6946" y="9157"/>
                      </a:cubicBezTo>
                      <a:cubicBezTo>
                        <a:pt x="5039" y="9995"/>
                        <a:pt x="3404" y="10834"/>
                        <a:pt x="1905" y="8842"/>
                      </a:cubicBezTo>
                      <a:cubicBezTo>
                        <a:pt x="407" y="6849"/>
                        <a:pt x="-1501" y="1712"/>
                        <a:pt x="1905" y="559"/>
                      </a:cubicBezTo>
                      <a:cubicBezTo>
                        <a:pt x="3949" y="-280"/>
                        <a:pt x="8571" y="-408"/>
                        <a:pt x="9408" y="1836"/>
                      </a:cubicBezTo>
                      <a:close/>
                    </a:path>
                  </a:pathLst>
                </a:custGeom>
                <a:solidFill>
                  <a:srgbClr val="45372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5" name="Freeform 363">
                  <a:extLst>
                    <a:ext uri="{FF2B5EF4-FFF2-40B4-BE49-F238E27FC236}">
                      <a16:creationId xmlns:a16="http://schemas.microsoft.com/office/drawing/2014/main" id="{8C7663AA-9FC2-4B10-9EE0-5349B2B6BAB3}"/>
                    </a:ext>
                  </a:extLst>
                </p:cNvPr>
                <p:cNvSpPr>
                  <a:spLocks/>
                </p:cNvSpPr>
                <p:nvPr/>
              </p:nvSpPr>
              <p:spPr bwMode="auto">
                <a:xfrm>
                  <a:off x="10336183" y="4868433"/>
                  <a:ext cx="139509" cy="167742"/>
                </a:xfrm>
                <a:custGeom>
                  <a:avLst/>
                  <a:gdLst>
                    <a:gd name="T0" fmla="*/ 84 w 84"/>
                    <a:gd name="T1" fmla="*/ 67 h 101"/>
                    <a:gd name="T2" fmla="*/ 41 w 84"/>
                    <a:gd name="T3" fmla="*/ 101 h 101"/>
                    <a:gd name="T4" fmla="*/ 0 w 84"/>
                    <a:gd name="T5" fmla="*/ 67 h 101"/>
                    <a:gd name="T6" fmla="*/ 0 w 84"/>
                    <a:gd name="T7" fmla="*/ 0 h 101"/>
                    <a:gd name="T8" fmla="*/ 84 w 84"/>
                    <a:gd name="T9" fmla="*/ 0 h 101"/>
                    <a:gd name="T10" fmla="*/ 84 w 84"/>
                    <a:gd name="T11" fmla="*/ 67 h 101"/>
                  </a:gdLst>
                  <a:ahLst/>
                  <a:cxnLst>
                    <a:cxn ang="0">
                      <a:pos x="T0" y="T1"/>
                    </a:cxn>
                    <a:cxn ang="0">
                      <a:pos x="T2" y="T3"/>
                    </a:cxn>
                    <a:cxn ang="0">
                      <a:pos x="T4" y="T5"/>
                    </a:cxn>
                    <a:cxn ang="0">
                      <a:pos x="T6" y="T7"/>
                    </a:cxn>
                    <a:cxn ang="0">
                      <a:pos x="T8" y="T9"/>
                    </a:cxn>
                    <a:cxn ang="0">
                      <a:pos x="T10" y="T11"/>
                    </a:cxn>
                  </a:cxnLst>
                  <a:rect l="0" t="0" r="r" b="b"/>
                  <a:pathLst>
                    <a:path w="84" h="101">
                      <a:moveTo>
                        <a:pt x="84" y="67"/>
                      </a:moveTo>
                      <a:lnTo>
                        <a:pt x="41" y="101"/>
                      </a:lnTo>
                      <a:lnTo>
                        <a:pt x="0" y="67"/>
                      </a:lnTo>
                      <a:lnTo>
                        <a:pt x="0" y="0"/>
                      </a:lnTo>
                      <a:lnTo>
                        <a:pt x="84" y="0"/>
                      </a:lnTo>
                      <a:lnTo>
                        <a:pt x="84" y="67"/>
                      </a:lnTo>
                      <a:close/>
                    </a:path>
                  </a:pathLst>
                </a:custGeom>
                <a:solidFill>
                  <a:srgbClr val="45372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6" name="Freeform 368">
                  <a:extLst>
                    <a:ext uri="{FF2B5EF4-FFF2-40B4-BE49-F238E27FC236}">
                      <a16:creationId xmlns:a16="http://schemas.microsoft.com/office/drawing/2014/main" id="{251D5199-3B49-45EF-A56C-795E1AF3C658}"/>
                    </a:ext>
                  </a:extLst>
                </p:cNvPr>
                <p:cNvSpPr>
                  <a:spLocks/>
                </p:cNvSpPr>
                <p:nvPr/>
              </p:nvSpPr>
              <p:spPr bwMode="auto">
                <a:xfrm>
                  <a:off x="10178407" y="4996316"/>
                  <a:ext cx="455062" cy="793869"/>
                </a:xfrm>
                <a:custGeom>
                  <a:avLst/>
                  <a:gdLst>
                    <a:gd name="T0" fmla="*/ 189 w 274"/>
                    <a:gd name="T1" fmla="*/ 0 h 478"/>
                    <a:gd name="T2" fmla="*/ 136 w 274"/>
                    <a:gd name="T3" fmla="*/ 91 h 478"/>
                    <a:gd name="T4" fmla="*/ 84 w 274"/>
                    <a:gd name="T5" fmla="*/ 0 h 478"/>
                    <a:gd name="T6" fmla="*/ 0 w 274"/>
                    <a:gd name="T7" fmla="*/ 16 h 478"/>
                    <a:gd name="T8" fmla="*/ 4 w 274"/>
                    <a:gd name="T9" fmla="*/ 478 h 478"/>
                    <a:gd name="T10" fmla="*/ 267 w 274"/>
                    <a:gd name="T11" fmla="*/ 478 h 478"/>
                    <a:gd name="T12" fmla="*/ 274 w 274"/>
                    <a:gd name="T13" fmla="*/ 16 h 478"/>
                    <a:gd name="T14" fmla="*/ 189 w 274"/>
                    <a:gd name="T15" fmla="*/ 0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78">
                      <a:moveTo>
                        <a:pt x="189" y="0"/>
                      </a:moveTo>
                      <a:lnTo>
                        <a:pt x="136" y="91"/>
                      </a:lnTo>
                      <a:lnTo>
                        <a:pt x="84" y="0"/>
                      </a:lnTo>
                      <a:lnTo>
                        <a:pt x="0" y="16"/>
                      </a:lnTo>
                      <a:lnTo>
                        <a:pt x="4" y="478"/>
                      </a:lnTo>
                      <a:lnTo>
                        <a:pt x="267" y="478"/>
                      </a:lnTo>
                      <a:lnTo>
                        <a:pt x="274" y="16"/>
                      </a:lnTo>
                      <a:lnTo>
                        <a:pt x="189" y="0"/>
                      </a:lnTo>
                      <a:close/>
                    </a:path>
                  </a:pathLst>
                </a:custGeom>
                <a:solidFill>
                  <a:schemeClr val="accent4">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7" name="Freeform 369">
                  <a:extLst>
                    <a:ext uri="{FF2B5EF4-FFF2-40B4-BE49-F238E27FC236}">
                      <a16:creationId xmlns:a16="http://schemas.microsoft.com/office/drawing/2014/main" id="{29C58940-A1ED-4AF4-B553-C64CF70960E2}"/>
                    </a:ext>
                  </a:extLst>
                </p:cNvPr>
                <p:cNvSpPr>
                  <a:spLocks/>
                </p:cNvSpPr>
                <p:nvPr/>
              </p:nvSpPr>
              <p:spPr bwMode="auto">
                <a:xfrm>
                  <a:off x="10518872" y="4723943"/>
                  <a:ext cx="3322" cy="498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8" name="Freeform 370">
                  <a:extLst>
                    <a:ext uri="{FF2B5EF4-FFF2-40B4-BE49-F238E27FC236}">
                      <a16:creationId xmlns:a16="http://schemas.microsoft.com/office/drawing/2014/main" id="{91A6E552-110E-49B1-B9AD-9A8B5C988795}"/>
                    </a:ext>
                  </a:extLst>
                </p:cNvPr>
                <p:cNvSpPr>
                  <a:spLocks/>
                </p:cNvSpPr>
                <p:nvPr/>
              </p:nvSpPr>
              <p:spPr bwMode="auto">
                <a:xfrm>
                  <a:off x="10518872" y="47206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89" name="Freeform 371">
                  <a:extLst>
                    <a:ext uri="{FF2B5EF4-FFF2-40B4-BE49-F238E27FC236}">
                      <a16:creationId xmlns:a16="http://schemas.microsoft.com/office/drawing/2014/main" id="{9D23E0B4-FF83-4BE7-87E9-F017B55748F7}"/>
                    </a:ext>
                  </a:extLst>
                </p:cNvPr>
                <p:cNvSpPr>
                  <a:spLocks/>
                </p:cNvSpPr>
                <p:nvPr/>
              </p:nvSpPr>
              <p:spPr bwMode="auto">
                <a:xfrm>
                  <a:off x="10510569" y="4710656"/>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0" name="Freeform 372">
                  <a:extLst>
                    <a:ext uri="{FF2B5EF4-FFF2-40B4-BE49-F238E27FC236}">
                      <a16:creationId xmlns:a16="http://schemas.microsoft.com/office/drawing/2014/main" id="{54C1B95B-02C5-410A-915C-E05273AF2059}"/>
                    </a:ext>
                  </a:extLst>
                </p:cNvPr>
                <p:cNvSpPr>
                  <a:spLocks/>
                </p:cNvSpPr>
                <p:nvPr/>
              </p:nvSpPr>
              <p:spPr bwMode="auto">
                <a:xfrm>
                  <a:off x="10513891" y="47139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1" name="Freeform 373">
                  <a:extLst>
                    <a:ext uri="{FF2B5EF4-FFF2-40B4-BE49-F238E27FC236}">
                      <a16:creationId xmlns:a16="http://schemas.microsoft.com/office/drawing/2014/main" id="{CED4E78E-6819-4F37-8DDD-0A088222883C}"/>
                    </a:ext>
                  </a:extLst>
                </p:cNvPr>
                <p:cNvSpPr>
                  <a:spLocks/>
                </p:cNvSpPr>
                <p:nvPr/>
              </p:nvSpPr>
              <p:spPr bwMode="auto">
                <a:xfrm>
                  <a:off x="10288021" y="47106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2" name="Freeform 374">
                  <a:extLst>
                    <a:ext uri="{FF2B5EF4-FFF2-40B4-BE49-F238E27FC236}">
                      <a16:creationId xmlns:a16="http://schemas.microsoft.com/office/drawing/2014/main" id="{252C57C5-6E8B-442E-BB9B-13713F74B525}"/>
                    </a:ext>
                  </a:extLst>
                </p:cNvPr>
                <p:cNvSpPr>
                  <a:spLocks/>
                </p:cNvSpPr>
                <p:nvPr/>
              </p:nvSpPr>
              <p:spPr bwMode="auto">
                <a:xfrm>
                  <a:off x="10522194" y="4728924"/>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3" name="Freeform 375">
                  <a:extLst>
                    <a:ext uri="{FF2B5EF4-FFF2-40B4-BE49-F238E27FC236}">
                      <a16:creationId xmlns:a16="http://schemas.microsoft.com/office/drawing/2014/main" id="{60D812D9-8FE7-4ED1-91D5-35141CEC45F6}"/>
                    </a:ext>
                  </a:extLst>
                </p:cNvPr>
                <p:cNvSpPr>
                  <a:spLocks/>
                </p:cNvSpPr>
                <p:nvPr/>
              </p:nvSpPr>
              <p:spPr bwMode="auto">
                <a:xfrm>
                  <a:off x="10522194" y="4735568"/>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4" name="Rectangle 376">
                  <a:extLst>
                    <a:ext uri="{FF2B5EF4-FFF2-40B4-BE49-F238E27FC236}">
                      <a16:creationId xmlns:a16="http://schemas.microsoft.com/office/drawing/2014/main" id="{2F2C7793-AFB8-46F0-964B-B6CDED5A1895}"/>
                    </a:ext>
                  </a:extLst>
                </p:cNvPr>
                <p:cNvSpPr>
                  <a:spLocks noChangeArrowheads="1"/>
                </p:cNvSpPr>
                <p:nvPr/>
              </p:nvSpPr>
              <p:spPr bwMode="auto">
                <a:xfrm>
                  <a:off x="10510569" y="4707335"/>
                  <a:ext cx="1662" cy="1662"/>
                </a:xfrm>
                <a:prstGeom prst="rect">
                  <a:avLst/>
                </a:prstGeom>
                <a:solidFill>
                  <a:srgbClr val="FFD6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5" name="Freeform 377">
                  <a:extLst>
                    <a:ext uri="{FF2B5EF4-FFF2-40B4-BE49-F238E27FC236}">
                      <a16:creationId xmlns:a16="http://schemas.microsoft.com/office/drawing/2014/main" id="{626A0DE5-3B12-4E8E-BC1F-F1975E577E37}"/>
                    </a:ext>
                  </a:extLst>
                </p:cNvPr>
                <p:cNvSpPr>
                  <a:spLocks/>
                </p:cNvSpPr>
                <p:nvPr/>
              </p:nvSpPr>
              <p:spPr bwMode="auto">
                <a:xfrm>
                  <a:off x="10281377" y="4732246"/>
                  <a:ext cx="332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6" name="Freeform 378">
                  <a:extLst>
                    <a:ext uri="{FF2B5EF4-FFF2-40B4-BE49-F238E27FC236}">
                      <a16:creationId xmlns:a16="http://schemas.microsoft.com/office/drawing/2014/main" id="{FA133206-2E0B-4BBF-BBAE-E5B7864EAE25}"/>
                    </a:ext>
                  </a:extLst>
                </p:cNvPr>
                <p:cNvSpPr>
                  <a:spLocks/>
                </p:cNvSpPr>
                <p:nvPr/>
              </p:nvSpPr>
              <p:spPr bwMode="auto">
                <a:xfrm>
                  <a:off x="10284699" y="47206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7" name="Freeform 379">
                  <a:extLst>
                    <a:ext uri="{FF2B5EF4-FFF2-40B4-BE49-F238E27FC236}">
                      <a16:creationId xmlns:a16="http://schemas.microsoft.com/office/drawing/2014/main" id="{67DAAE05-1AAB-4B91-9B71-EB81E4AD1745}"/>
                    </a:ext>
                  </a:extLst>
                </p:cNvPr>
                <p:cNvSpPr>
                  <a:spLocks/>
                </p:cNvSpPr>
                <p:nvPr/>
              </p:nvSpPr>
              <p:spPr bwMode="auto">
                <a:xfrm>
                  <a:off x="10288021" y="47173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8" name="Freeform 380">
                  <a:extLst>
                    <a:ext uri="{FF2B5EF4-FFF2-40B4-BE49-F238E27FC236}">
                      <a16:creationId xmlns:a16="http://schemas.microsoft.com/office/drawing/2014/main" id="{9BA26AFF-EB20-43D9-AD4C-914AE7C97E13}"/>
                    </a:ext>
                  </a:extLst>
                </p:cNvPr>
                <p:cNvSpPr>
                  <a:spLocks/>
                </p:cNvSpPr>
                <p:nvPr/>
              </p:nvSpPr>
              <p:spPr bwMode="auto">
                <a:xfrm>
                  <a:off x="10284699" y="4723943"/>
                  <a:ext cx="0" cy="498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99" name="Freeform 381">
                  <a:extLst>
                    <a:ext uri="{FF2B5EF4-FFF2-40B4-BE49-F238E27FC236}">
                      <a16:creationId xmlns:a16="http://schemas.microsoft.com/office/drawing/2014/main" id="{7BC93C4E-17AA-430E-9AB2-5530F3175555}"/>
                    </a:ext>
                  </a:extLst>
                </p:cNvPr>
                <p:cNvSpPr>
                  <a:spLocks/>
                </p:cNvSpPr>
                <p:nvPr/>
              </p:nvSpPr>
              <p:spPr bwMode="auto">
                <a:xfrm>
                  <a:off x="10263108" y="4695708"/>
                  <a:ext cx="280678" cy="250784"/>
                </a:xfrm>
                <a:custGeom>
                  <a:avLst/>
                  <a:gdLst>
                    <a:gd name="T0" fmla="*/ 74 w 78"/>
                    <a:gd name="T1" fmla="*/ 17 h 70"/>
                    <a:gd name="T2" fmla="*/ 72 w 78"/>
                    <a:gd name="T3" fmla="*/ 17 h 70"/>
                    <a:gd name="T4" fmla="*/ 72 w 78"/>
                    <a:gd name="T5" fmla="*/ 12 h 70"/>
                    <a:gd name="T6" fmla="*/ 72 w 78"/>
                    <a:gd name="T7" fmla="*/ 11 h 70"/>
                    <a:gd name="T8" fmla="*/ 72 w 78"/>
                    <a:gd name="T9" fmla="*/ 10 h 70"/>
                    <a:gd name="T10" fmla="*/ 72 w 78"/>
                    <a:gd name="T11" fmla="*/ 9 h 70"/>
                    <a:gd name="T12" fmla="*/ 72 w 78"/>
                    <a:gd name="T13" fmla="*/ 9 h 70"/>
                    <a:gd name="T14" fmla="*/ 71 w 78"/>
                    <a:gd name="T15" fmla="*/ 8 h 70"/>
                    <a:gd name="T16" fmla="*/ 71 w 78"/>
                    <a:gd name="T17" fmla="*/ 7 h 70"/>
                    <a:gd name="T18" fmla="*/ 71 w 78"/>
                    <a:gd name="T19" fmla="*/ 7 h 70"/>
                    <a:gd name="T20" fmla="*/ 70 w 78"/>
                    <a:gd name="T21" fmla="*/ 5 h 70"/>
                    <a:gd name="T22" fmla="*/ 70 w 78"/>
                    <a:gd name="T23" fmla="*/ 5 h 70"/>
                    <a:gd name="T24" fmla="*/ 70 w 78"/>
                    <a:gd name="T25" fmla="*/ 4 h 70"/>
                    <a:gd name="T26" fmla="*/ 69 w 78"/>
                    <a:gd name="T27" fmla="*/ 4 h 70"/>
                    <a:gd name="T28" fmla="*/ 69 w 78"/>
                    <a:gd name="T29" fmla="*/ 3 h 70"/>
                    <a:gd name="T30" fmla="*/ 69 w 78"/>
                    <a:gd name="T31" fmla="*/ 3 h 70"/>
                    <a:gd name="T32" fmla="*/ 63 w 78"/>
                    <a:gd name="T33" fmla="*/ 3 h 70"/>
                    <a:gd name="T34" fmla="*/ 52 w 78"/>
                    <a:gd name="T35" fmla="*/ 1 h 70"/>
                    <a:gd name="T36" fmla="*/ 32 w 78"/>
                    <a:gd name="T37" fmla="*/ 3 h 70"/>
                    <a:gd name="T38" fmla="*/ 10 w 78"/>
                    <a:gd name="T39" fmla="*/ 0 h 70"/>
                    <a:gd name="T40" fmla="*/ 7 w 78"/>
                    <a:gd name="T41" fmla="*/ 4 h 70"/>
                    <a:gd name="T42" fmla="*/ 7 w 78"/>
                    <a:gd name="T43" fmla="*/ 4 h 70"/>
                    <a:gd name="T44" fmla="*/ 7 w 78"/>
                    <a:gd name="T45" fmla="*/ 6 h 70"/>
                    <a:gd name="T46" fmla="*/ 7 w 78"/>
                    <a:gd name="T47" fmla="*/ 6 h 70"/>
                    <a:gd name="T48" fmla="*/ 6 w 78"/>
                    <a:gd name="T49" fmla="*/ 7 h 70"/>
                    <a:gd name="T50" fmla="*/ 6 w 78"/>
                    <a:gd name="T51" fmla="*/ 7 h 70"/>
                    <a:gd name="T52" fmla="*/ 6 w 78"/>
                    <a:gd name="T53" fmla="*/ 8 h 70"/>
                    <a:gd name="T54" fmla="*/ 6 w 78"/>
                    <a:gd name="T55" fmla="*/ 9 h 70"/>
                    <a:gd name="T56" fmla="*/ 6 w 78"/>
                    <a:gd name="T57" fmla="*/ 10 h 70"/>
                    <a:gd name="T58" fmla="*/ 5 w 78"/>
                    <a:gd name="T59" fmla="*/ 10 h 70"/>
                    <a:gd name="T60" fmla="*/ 5 w 78"/>
                    <a:gd name="T61" fmla="*/ 12 h 70"/>
                    <a:gd name="T62" fmla="*/ 5 w 78"/>
                    <a:gd name="T63" fmla="*/ 17 h 70"/>
                    <a:gd name="T64" fmla="*/ 4 w 78"/>
                    <a:gd name="T65" fmla="*/ 17 h 70"/>
                    <a:gd name="T66" fmla="*/ 0 w 78"/>
                    <a:gd name="T67" fmla="*/ 23 h 70"/>
                    <a:gd name="T68" fmla="*/ 0 w 78"/>
                    <a:gd name="T69" fmla="*/ 35 h 70"/>
                    <a:gd name="T70" fmla="*/ 5 w 78"/>
                    <a:gd name="T71" fmla="*/ 40 h 70"/>
                    <a:gd name="T72" fmla="*/ 24 w 78"/>
                    <a:gd name="T73" fmla="*/ 70 h 70"/>
                    <a:gd name="T74" fmla="*/ 53 w 78"/>
                    <a:gd name="T75" fmla="*/ 70 h 70"/>
                    <a:gd name="T76" fmla="*/ 72 w 78"/>
                    <a:gd name="T77" fmla="*/ 40 h 70"/>
                    <a:gd name="T78" fmla="*/ 78 w 78"/>
                    <a:gd name="T79" fmla="*/ 35 h 70"/>
                    <a:gd name="T80" fmla="*/ 78 w 78"/>
                    <a:gd name="T81" fmla="*/ 23 h 70"/>
                    <a:gd name="T82" fmla="*/ 74 w 78"/>
                    <a:gd name="T83"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70">
                      <a:moveTo>
                        <a:pt x="74" y="17"/>
                      </a:moveTo>
                      <a:cubicBezTo>
                        <a:pt x="73" y="17"/>
                        <a:pt x="73" y="17"/>
                        <a:pt x="72" y="17"/>
                      </a:cubicBezTo>
                      <a:cubicBezTo>
                        <a:pt x="72" y="12"/>
                        <a:pt x="72" y="12"/>
                        <a:pt x="72" y="12"/>
                      </a:cubicBezTo>
                      <a:cubicBezTo>
                        <a:pt x="72" y="12"/>
                        <a:pt x="72" y="11"/>
                        <a:pt x="72" y="11"/>
                      </a:cubicBezTo>
                      <a:cubicBezTo>
                        <a:pt x="72" y="10"/>
                        <a:pt x="72" y="10"/>
                        <a:pt x="72" y="10"/>
                      </a:cubicBezTo>
                      <a:cubicBezTo>
                        <a:pt x="72" y="10"/>
                        <a:pt x="72" y="9"/>
                        <a:pt x="72" y="9"/>
                      </a:cubicBezTo>
                      <a:cubicBezTo>
                        <a:pt x="72" y="9"/>
                        <a:pt x="72" y="9"/>
                        <a:pt x="72" y="9"/>
                      </a:cubicBezTo>
                      <a:cubicBezTo>
                        <a:pt x="71" y="8"/>
                        <a:pt x="71" y="8"/>
                        <a:pt x="71" y="8"/>
                      </a:cubicBezTo>
                      <a:cubicBezTo>
                        <a:pt x="71" y="8"/>
                        <a:pt x="71" y="7"/>
                        <a:pt x="71" y="7"/>
                      </a:cubicBezTo>
                      <a:cubicBezTo>
                        <a:pt x="71" y="7"/>
                        <a:pt x="71" y="7"/>
                        <a:pt x="71" y="7"/>
                      </a:cubicBezTo>
                      <a:cubicBezTo>
                        <a:pt x="71" y="6"/>
                        <a:pt x="71" y="6"/>
                        <a:pt x="70" y="5"/>
                      </a:cubicBezTo>
                      <a:cubicBezTo>
                        <a:pt x="70" y="5"/>
                        <a:pt x="70" y="5"/>
                        <a:pt x="70" y="5"/>
                      </a:cubicBezTo>
                      <a:cubicBezTo>
                        <a:pt x="70" y="4"/>
                        <a:pt x="70" y="4"/>
                        <a:pt x="70" y="4"/>
                      </a:cubicBezTo>
                      <a:cubicBezTo>
                        <a:pt x="70" y="4"/>
                        <a:pt x="70" y="4"/>
                        <a:pt x="69" y="4"/>
                      </a:cubicBezTo>
                      <a:cubicBezTo>
                        <a:pt x="69" y="3"/>
                        <a:pt x="69" y="3"/>
                        <a:pt x="69" y="3"/>
                      </a:cubicBezTo>
                      <a:cubicBezTo>
                        <a:pt x="69" y="3"/>
                        <a:pt x="69" y="3"/>
                        <a:pt x="69" y="3"/>
                      </a:cubicBezTo>
                      <a:cubicBezTo>
                        <a:pt x="67" y="3"/>
                        <a:pt x="65" y="3"/>
                        <a:pt x="63" y="3"/>
                      </a:cubicBezTo>
                      <a:cubicBezTo>
                        <a:pt x="58" y="3"/>
                        <a:pt x="54" y="2"/>
                        <a:pt x="52" y="1"/>
                      </a:cubicBezTo>
                      <a:cubicBezTo>
                        <a:pt x="47" y="2"/>
                        <a:pt x="40" y="3"/>
                        <a:pt x="32" y="3"/>
                      </a:cubicBezTo>
                      <a:cubicBezTo>
                        <a:pt x="23" y="3"/>
                        <a:pt x="15" y="2"/>
                        <a:pt x="10" y="0"/>
                      </a:cubicBezTo>
                      <a:cubicBezTo>
                        <a:pt x="9" y="2"/>
                        <a:pt x="8" y="3"/>
                        <a:pt x="7" y="4"/>
                      </a:cubicBezTo>
                      <a:cubicBezTo>
                        <a:pt x="7" y="4"/>
                        <a:pt x="7" y="4"/>
                        <a:pt x="7" y="4"/>
                      </a:cubicBezTo>
                      <a:cubicBezTo>
                        <a:pt x="7" y="5"/>
                        <a:pt x="7" y="5"/>
                        <a:pt x="7" y="6"/>
                      </a:cubicBezTo>
                      <a:cubicBezTo>
                        <a:pt x="7" y="6"/>
                        <a:pt x="7" y="6"/>
                        <a:pt x="7" y="6"/>
                      </a:cubicBezTo>
                      <a:cubicBezTo>
                        <a:pt x="7" y="6"/>
                        <a:pt x="6" y="7"/>
                        <a:pt x="6" y="7"/>
                      </a:cubicBezTo>
                      <a:cubicBezTo>
                        <a:pt x="6" y="7"/>
                        <a:pt x="6" y="7"/>
                        <a:pt x="6" y="7"/>
                      </a:cubicBezTo>
                      <a:cubicBezTo>
                        <a:pt x="6" y="8"/>
                        <a:pt x="6" y="8"/>
                        <a:pt x="6" y="8"/>
                      </a:cubicBezTo>
                      <a:cubicBezTo>
                        <a:pt x="6" y="9"/>
                        <a:pt x="6" y="9"/>
                        <a:pt x="6" y="9"/>
                      </a:cubicBezTo>
                      <a:cubicBezTo>
                        <a:pt x="6" y="9"/>
                        <a:pt x="6" y="10"/>
                        <a:pt x="6" y="10"/>
                      </a:cubicBezTo>
                      <a:cubicBezTo>
                        <a:pt x="5" y="10"/>
                        <a:pt x="5" y="10"/>
                        <a:pt x="5" y="10"/>
                      </a:cubicBezTo>
                      <a:cubicBezTo>
                        <a:pt x="5" y="11"/>
                        <a:pt x="5" y="12"/>
                        <a:pt x="5" y="12"/>
                      </a:cubicBezTo>
                      <a:cubicBezTo>
                        <a:pt x="5" y="17"/>
                        <a:pt x="5" y="17"/>
                        <a:pt x="5" y="17"/>
                      </a:cubicBezTo>
                      <a:cubicBezTo>
                        <a:pt x="5" y="17"/>
                        <a:pt x="5" y="17"/>
                        <a:pt x="4" y="17"/>
                      </a:cubicBezTo>
                      <a:cubicBezTo>
                        <a:pt x="2" y="17"/>
                        <a:pt x="0" y="20"/>
                        <a:pt x="0" y="23"/>
                      </a:cubicBezTo>
                      <a:cubicBezTo>
                        <a:pt x="0" y="35"/>
                        <a:pt x="0" y="35"/>
                        <a:pt x="0" y="35"/>
                      </a:cubicBezTo>
                      <a:cubicBezTo>
                        <a:pt x="0" y="38"/>
                        <a:pt x="2" y="40"/>
                        <a:pt x="5" y="40"/>
                      </a:cubicBezTo>
                      <a:cubicBezTo>
                        <a:pt x="5" y="40"/>
                        <a:pt x="15" y="70"/>
                        <a:pt x="24" y="70"/>
                      </a:cubicBezTo>
                      <a:cubicBezTo>
                        <a:pt x="53" y="70"/>
                        <a:pt x="53" y="70"/>
                        <a:pt x="53" y="70"/>
                      </a:cubicBezTo>
                      <a:cubicBezTo>
                        <a:pt x="62" y="70"/>
                        <a:pt x="72" y="40"/>
                        <a:pt x="72" y="40"/>
                      </a:cubicBezTo>
                      <a:cubicBezTo>
                        <a:pt x="75" y="40"/>
                        <a:pt x="78" y="38"/>
                        <a:pt x="78" y="35"/>
                      </a:cubicBezTo>
                      <a:cubicBezTo>
                        <a:pt x="78" y="23"/>
                        <a:pt x="78" y="23"/>
                        <a:pt x="78" y="23"/>
                      </a:cubicBezTo>
                      <a:cubicBezTo>
                        <a:pt x="78" y="20"/>
                        <a:pt x="76" y="18"/>
                        <a:pt x="74" y="17"/>
                      </a:cubicBez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0" name="Rectangle 382">
                  <a:extLst>
                    <a:ext uri="{FF2B5EF4-FFF2-40B4-BE49-F238E27FC236}">
                      <a16:creationId xmlns:a16="http://schemas.microsoft.com/office/drawing/2014/main" id="{154B29B6-E891-442B-A6D8-A2E713B86B41}"/>
                    </a:ext>
                  </a:extLst>
                </p:cNvPr>
                <p:cNvSpPr>
                  <a:spLocks noChangeArrowheads="1"/>
                </p:cNvSpPr>
                <p:nvPr/>
              </p:nvSpPr>
              <p:spPr bwMode="auto">
                <a:xfrm>
                  <a:off x="10185050" y="5790185"/>
                  <a:ext cx="436795" cy="28235"/>
                </a:xfrm>
                <a:prstGeom prst="rect">
                  <a:avLst/>
                </a:prstGeom>
                <a:solidFill>
                  <a:srgbClr val="583618"/>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1" name="Rectangle 383">
                  <a:extLst>
                    <a:ext uri="{FF2B5EF4-FFF2-40B4-BE49-F238E27FC236}">
                      <a16:creationId xmlns:a16="http://schemas.microsoft.com/office/drawing/2014/main" id="{AD6A7548-167F-4E17-8636-A9EBD9914261}"/>
                    </a:ext>
                  </a:extLst>
                </p:cNvPr>
                <p:cNvSpPr>
                  <a:spLocks noChangeArrowheads="1"/>
                </p:cNvSpPr>
                <p:nvPr/>
              </p:nvSpPr>
              <p:spPr bwMode="auto">
                <a:xfrm>
                  <a:off x="10364418" y="5790185"/>
                  <a:ext cx="78059" cy="2823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2" name="Freeform 93">
                  <a:extLst>
                    <a:ext uri="{FF2B5EF4-FFF2-40B4-BE49-F238E27FC236}">
                      <a16:creationId xmlns:a16="http://schemas.microsoft.com/office/drawing/2014/main" id="{3DBD304B-ED22-48E6-8EA5-E3E63391C676}"/>
                    </a:ext>
                  </a:extLst>
                </p:cNvPr>
                <p:cNvSpPr>
                  <a:spLocks/>
                </p:cNvSpPr>
                <p:nvPr/>
              </p:nvSpPr>
              <p:spPr bwMode="auto">
                <a:xfrm>
                  <a:off x="10099373" y="5638752"/>
                  <a:ext cx="96509" cy="243049"/>
                </a:xfrm>
                <a:custGeom>
                  <a:avLst/>
                  <a:gdLst>
                    <a:gd name="T0" fmla="*/ 51 w 51"/>
                    <a:gd name="T1" fmla="*/ 0 h 102"/>
                    <a:gd name="T2" fmla="*/ 51 w 51"/>
                    <a:gd name="T3" fmla="*/ 102 h 102"/>
                    <a:gd name="T4" fmla="*/ 0 w 51"/>
                    <a:gd name="T5" fmla="*/ 51 h 102"/>
                    <a:gd name="T6" fmla="*/ 51 w 51"/>
                    <a:gd name="T7" fmla="*/ 0 h 102"/>
                  </a:gdLst>
                  <a:ahLst/>
                  <a:cxnLst>
                    <a:cxn ang="0">
                      <a:pos x="T0" y="T1"/>
                    </a:cxn>
                    <a:cxn ang="0">
                      <a:pos x="T2" y="T3"/>
                    </a:cxn>
                    <a:cxn ang="0">
                      <a:pos x="T4" y="T5"/>
                    </a:cxn>
                    <a:cxn ang="0">
                      <a:pos x="T6" y="T7"/>
                    </a:cxn>
                  </a:cxnLst>
                  <a:rect l="0" t="0" r="r" b="b"/>
                  <a:pathLst>
                    <a:path w="51" h="102">
                      <a:moveTo>
                        <a:pt x="51" y="0"/>
                      </a:moveTo>
                      <a:cubicBezTo>
                        <a:pt x="51" y="102"/>
                        <a:pt x="51" y="102"/>
                        <a:pt x="51" y="102"/>
                      </a:cubicBezTo>
                      <a:cubicBezTo>
                        <a:pt x="22" y="102"/>
                        <a:pt x="0" y="79"/>
                        <a:pt x="0" y="51"/>
                      </a:cubicBezTo>
                      <a:cubicBezTo>
                        <a:pt x="0" y="23"/>
                        <a:pt x="22" y="0"/>
                        <a:pt x="51" y="0"/>
                      </a:cubicBez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3" name="Freeform 265">
                  <a:extLst>
                    <a:ext uri="{FF2B5EF4-FFF2-40B4-BE49-F238E27FC236}">
                      <a16:creationId xmlns:a16="http://schemas.microsoft.com/office/drawing/2014/main" id="{E532804C-D782-48A9-BAC4-50CCFAFE664C}"/>
                    </a:ext>
                  </a:extLst>
                </p:cNvPr>
                <p:cNvSpPr>
                  <a:spLocks/>
                </p:cNvSpPr>
                <p:nvPr/>
              </p:nvSpPr>
              <p:spPr bwMode="auto">
                <a:xfrm>
                  <a:off x="10094772" y="5003603"/>
                  <a:ext cx="761819" cy="771971"/>
                </a:xfrm>
                <a:custGeom>
                  <a:avLst/>
                  <a:gdLst>
                    <a:gd name="T0" fmla="*/ 68 w 382"/>
                    <a:gd name="T1" fmla="*/ 0 h 397"/>
                    <a:gd name="T2" fmla="*/ 106 w 382"/>
                    <a:gd name="T3" fmla="*/ 0 h 397"/>
                    <a:gd name="T4" fmla="*/ 159 w 382"/>
                    <a:gd name="T5" fmla="*/ 120 h 397"/>
                    <a:gd name="T6" fmla="*/ 213 w 382"/>
                    <a:gd name="T7" fmla="*/ 0 h 397"/>
                    <a:gd name="T8" fmla="*/ 253 w 382"/>
                    <a:gd name="T9" fmla="*/ 0 h 397"/>
                    <a:gd name="T10" fmla="*/ 301 w 382"/>
                    <a:gd name="T11" fmla="*/ 20 h 397"/>
                    <a:gd name="T12" fmla="*/ 382 w 382"/>
                    <a:gd name="T13" fmla="*/ 159 h 397"/>
                    <a:gd name="T14" fmla="*/ 355 w 382"/>
                    <a:gd name="T15" fmla="*/ 163 h 397"/>
                    <a:gd name="T16" fmla="*/ 323 w 382"/>
                    <a:gd name="T17" fmla="*/ 177 h 397"/>
                    <a:gd name="T18" fmla="*/ 253 w 382"/>
                    <a:gd name="T19" fmla="*/ 101 h 397"/>
                    <a:gd name="T20" fmla="*/ 252 w 382"/>
                    <a:gd name="T21" fmla="*/ 397 h 397"/>
                    <a:gd name="T22" fmla="*/ 69 w 382"/>
                    <a:gd name="T23" fmla="*/ 397 h 397"/>
                    <a:gd name="T24" fmla="*/ 68 w 382"/>
                    <a:gd name="T25" fmla="*/ 125 h 397"/>
                    <a:gd name="T26" fmla="*/ 59 w 382"/>
                    <a:gd name="T27" fmla="*/ 125 h 397"/>
                    <a:gd name="T28" fmla="*/ 59 w 382"/>
                    <a:gd name="T29" fmla="*/ 247 h 397"/>
                    <a:gd name="T30" fmla="*/ 0 w 382"/>
                    <a:gd name="T31" fmla="*/ 247 h 397"/>
                    <a:gd name="T32" fmla="*/ 0 w 382"/>
                    <a:gd name="T33" fmla="*/ 68 h 397"/>
                    <a:gd name="T34" fmla="*/ 68 w 382"/>
                    <a:gd name="T35" fmla="*/ 0 h 397"/>
                    <a:gd name="connsiteX0" fmla="*/ 1780 w 10000"/>
                    <a:gd name="connsiteY0" fmla="*/ 0 h 10078"/>
                    <a:gd name="connsiteX1" fmla="*/ 2775 w 10000"/>
                    <a:gd name="connsiteY1" fmla="*/ 0 h 10078"/>
                    <a:gd name="connsiteX2" fmla="*/ 4162 w 10000"/>
                    <a:gd name="connsiteY2" fmla="*/ 3023 h 10078"/>
                    <a:gd name="connsiteX3" fmla="*/ 5576 w 10000"/>
                    <a:gd name="connsiteY3" fmla="*/ 0 h 10078"/>
                    <a:gd name="connsiteX4" fmla="*/ 6623 w 10000"/>
                    <a:gd name="connsiteY4" fmla="*/ 0 h 10078"/>
                    <a:gd name="connsiteX5" fmla="*/ 7880 w 10000"/>
                    <a:gd name="connsiteY5" fmla="*/ 504 h 10078"/>
                    <a:gd name="connsiteX6" fmla="*/ 10000 w 10000"/>
                    <a:gd name="connsiteY6" fmla="*/ 4005 h 10078"/>
                    <a:gd name="connsiteX7" fmla="*/ 9293 w 10000"/>
                    <a:gd name="connsiteY7" fmla="*/ 4106 h 10078"/>
                    <a:gd name="connsiteX8" fmla="*/ 8455 w 10000"/>
                    <a:gd name="connsiteY8" fmla="*/ 4458 h 10078"/>
                    <a:gd name="connsiteX9" fmla="*/ 6623 w 10000"/>
                    <a:gd name="connsiteY9" fmla="*/ 2544 h 10078"/>
                    <a:gd name="connsiteX10" fmla="*/ 6597 w 10000"/>
                    <a:gd name="connsiteY10" fmla="*/ 10000 h 10078"/>
                    <a:gd name="connsiteX11" fmla="*/ 1806 w 10000"/>
                    <a:gd name="connsiteY11" fmla="*/ 10000 h 10078"/>
                    <a:gd name="connsiteX12" fmla="*/ 1780 w 10000"/>
                    <a:gd name="connsiteY12" fmla="*/ 3149 h 10078"/>
                    <a:gd name="connsiteX13" fmla="*/ 1545 w 10000"/>
                    <a:gd name="connsiteY13" fmla="*/ 3149 h 10078"/>
                    <a:gd name="connsiteX14" fmla="*/ 1545 w 10000"/>
                    <a:gd name="connsiteY14" fmla="*/ 10078 h 10078"/>
                    <a:gd name="connsiteX15" fmla="*/ 0 w 10000"/>
                    <a:gd name="connsiteY15" fmla="*/ 6222 h 10078"/>
                    <a:gd name="connsiteX16" fmla="*/ 0 w 10000"/>
                    <a:gd name="connsiteY16" fmla="*/ 1713 h 10078"/>
                    <a:gd name="connsiteX17" fmla="*/ 1780 w 10000"/>
                    <a:gd name="connsiteY17" fmla="*/ 0 h 10078"/>
                    <a:gd name="connsiteX0" fmla="*/ 1780 w 10000"/>
                    <a:gd name="connsiteY0" fmla="*/ 0 h 10460"/>
                    <a:gd name="connsiteX1" fmla="*/ 2775 w 10000"/>
                    <a:gd name="connsiteY1" fmla="*/ 0 h 10460"/>
                    <a:gd name="connsiteX2" fmla="*/ 4162 w 10000"/>
                    <a:gd name="connsiteY2" fmla="*/ 3023 h 10460"/>
                    <a:gd name="connsiteX3" fmla="*/ 5576 w 10000"/>
                    <a:gd name="connsiteY3" fmla="*/ 0 h 10460"/>
                    <a:gd name="connsiteX4" fmla="*/ 6623 w 10000"/>
                    <a:gd name="connsiteY4" fmla="*/ 0 h 10460"/>
                    <a:gd name="connsiteX5" fmla="*/ 7880 w 10000"/>
                    <a:gd name="connsiteY5" fmla="*/ 504 h 10460"/>
                    <a:gd name="connsiteX6" fmla="*/ 10000 w 10000"/>
                    <a:gd name="connsiteY6" fmla="*/ 4005 h 10460"/>
                    <a:gd name="connsiteX7" fmla="*/ 9293 w 10000"/>
                    <a:gd name="connsiteY7" fmla="*/ 4106 h 10460"/>
                    <a:gd name="connsiteX8" fmla="*/ 8455 w 10000"/>
                    <a:gd name="connsiteY8" fmla="*/ 4458 h 10460"/>
                    <a:gd name="connsiteX9" fmla="*/ 6623 w 10000"/>
                    <a:gd name="connsiteY9" fmla="*/ 2544 h 10460"/>
                    <a:gd name="connsiteX10" fmla="*/ 6597 w 10000"/>
                    <a:gd name="connsiteY10" fmla="*/ 10000 h 10460"/>
                    <a:gd name="connsiteX11" fmla="*/ 1806 w 10000"/>
                    <a:gd name="connsiteY11" fmla="*/ 10000 h 10460"/>
                    <a:gd name="connsiteX12" fmla="*/ 1780 w 10000"/>
                    <a:gd name="connsiteY12" fmla="*/ 3149 h 10460"/>
                    <a:gd name="connsiteX13" fmla="*/ 1545 w 10000"/>
                    <a:gd name="connsiteY13" fmla="*/ 3149 h 10460"/>
                    <a:gd name="connsiteX14" fmla="*/ 1545 w 10000"/>
                    <a:gd name="connsiteY14" fmla="*/ 10078 h 10460"/>
                    <a:gd name="connsiteX15" fmla="*/ 94 w 10000"/>
                    <a:gd name="connsiteY15" fmla="*/ 9615 h 10460"/>
                    <a:gd name="connsiteX16" fmla="*/ 0 w 10000"/>
                    <a:gd name="connsiteY16" fmla="*/ 1713 h 10460"/>
                    <a:gd name="connsiteX17" fmla="*/ 1780 w 10000"/>
                    <a:gd name="connsiteY17" fmla="*/ 0 h 10460"/>
                    <a:gd name="connsiteX0" fmla="*/ 1780 w 10000"/>
                    <a:gd name="connsiteY0" fmla="*/ 0 h 10005"/>
                    <a:gd name="connsiteX1" fmla="*/ 2775 w 10000"/>
                    <a:gd name="connsiteY1" fmla="*/ 0 h 10005"/>
                    <a:gd name="connsiteX2" fmla="*/ 4162 w 10000"/>
                    <a:gd name="connsiteY2" fmla="*/ 3023 h 10005"/>
                    <a:gd name="connsiteX3" fmla="*/ 5576 w 10000"/>
                    <a:gd name="connsiteY3" fmla="*/ 0 h 10005"/>
                    <a:gd name="connsiteX4" fmla="*/ 6623 w 10000"/>
                    <a:gd name="connsiteY4" fmla="*/ 0 h 10005"/>
                    <a:gd name="connsiteX5" fmla="*/ 7880 w 10000"/>
                    <a:gd name="connsiteY5" fmla="*/ 504 h 10005"/>
                    <a:gd name="connsiteX6" fmla="*/ 10000 w 10000"/>
                    <a:gd name="connsiteY6" fmla="*/ 4005 h 10005"/>
                    <a:gd name="connsiteX7" fmla="*/ 9293 w 10000"/>
                    <a:gd name="connsiteY7" fmla="*/ 4106 h 10005"/>
                    <a:gd name="connsiteX8" fmla="*/ 8455 w 10000"/>
                    <a:gd name="connsiteY8" fmla="*/ 4458 h 10005"/>
                    <a:gd name="connsiteX9" fmla="*/ 6623 w 10000"/>
                    <a:gd name="connsiteY9" fmla="*/ 2544 h 10005"/>
                    <a:gd name="connsiteX10" fmla="*/ 6597 w 10000"/>
                    <a:gd name="connsiteY10" fmla="*/ 10000 h 10005"/>
                    <a:gd name="connsiteX11" fmla="*/ 1806 w 10000"/>
                    <a:gd name="connsiteY11" fmla="*/ 10000 h 10005"/>
                    <a:gd name="connsiteX12" fmla="*/ 1780 w 10000"/>
                    <a:gd name="connsiteY12" fmla="*/ 3149 h 10005"/>
                    <a:gd name="connsiteX13" fmla="*/ 1545 w 10000"/>
                    <a:gd name="connsiteY13" fmla="*/ 3149 h 10005"/>
                    <a:gd name="connsiteX14" fmla="*/ 1545 w 10000"/>
                    <a:gd name="connsiteY14" fmla="*/ 9492 h 10005"/>
                    <a:gd name="connsiteX15" fmla="*/ 94 w 10000"/>
                    <a:gd name="connsiteY15" fmla="*/ 9615 h 10005"/>
                    <a:gd name="connsiteX16" fmla="*/ 0 w 10000"/>
                    <a:gd name="connsiteY16" fmla="*/ 1713 h 10005"/>
                    <a:gd name="connsiteX17" fmla="*/ 1780 w 10000"/>
                    <a:gd name="connsiteY17" fmla="*/ 0 h 10005"/>
                    <a:gd name="connsiteX0" fmla="*/ 1780 w 10000"/>
                    <a:gd name="connsiteY0" fmla="*/ 0 h 10000"/>
                    <a:gd name="connsiteX1" fmla="*/ 2775 w 10000"/>
                    <a:gd name="connsiteY1" fmla="*/ 0 h 10000"/>
                    <a:gd name="connsiteX2" fmla="*/ 4162 w 10000"/>
                    <a:gd name="connsiteY2" fmla="*/ 3023 h 10000"/>
                    <a:gd name="connsiteX3" fmla="*/ 5576 w 10000"/>
                    <a:gd name="connsiteY3" fmla="*/ 0 h 10000"/>
                    <a:gd name="connsiteX4" fmla="*/ 6623 w 10000"/>
                    <a:gd name="connsiteY4" fmla="*/ 0 h 10000"/>
                    <a:gd name="connsiteX5" fmla="*/ 7880 w 10000"/>
                    <a:gd name="connsiteY5" fmla="*/ 504 h 10000"/>
                    <a:gd name="connsiteX6" fmla="*/ 10000 w 10000"/>
                    <a:gd name="connsiteY6" fmla="*/ 4005 h 10000"/>
                    <a:gd name="connsiteX7" fmla="*/ 9293 w 10000"/>
                    <a:gd name="connsiteY7" fmla="*/ 4106 h 10000"/>
                    <a:gd name="connsiteX8" fmla="*/ 8455 w 10000"/>
                    <a:gd name="connsiteY8" fmla="*/ 4458 h 10000"/>
                    <a:gd name="connsiteX9" fmla="*/ 6623 w 10000"/>
                    <a:gd name="connsiteY9" fmla="*/ 2544 h 10000"/>
                    <a:gd name="connsiteX10" fmla="*/ 6597 w 10000"/>
                    <a:gd name="connsiteY10" fmla="*/ 10000 h 10000"/>
                    <a:gd name="connsiteX11" fmla="*/ 1806 w 10000"/>
                    <a:gd name="connsiteY11" fmla="*/ 10000 h 10000"/>
                    <a:gd name="connsiteX12" fmla="*/ 1780 w 10000"/>
                    <a:gd name="connsiteY12" fmla="*/ 3149 h 10000"/>
                    <a:gd name="connsiteX13" fmla="*/ 1545 w 10000"/>
                    <a:gd name="connsiteY13" fmla="*/ 3149 h 10000"/>
                    <a:gd name="connsiteX14" fmla="*/ 1545 w 10000"/>
                    <a:gd name="connsiteY14" fmla="*/ 9492 h 10000"/>
                    <a:gd name="connsiteX15" fmla="*/ 94 w 10000"/>
                    <a:gd name="connsiteY15" fmla="*/ 9615 h 10000"/>
                    <a:gd name="connsiteX16" fmla="*/ 0 w 10000"/>
                    <a:gd name="connsiteY16" fmla="*/ 1713 h 10000"/>
                    <a:gd name="connsiteX17" fmla="*/ 1780 w 10000"/>
                    <a:gd name="connsiteY17" fmla="*/ 0 h 10000"/>
                    <a:gd name="connsiteX0" fmla="*/ 1780 w 10000"/>
                    <a:gd name="connsiteY0" fmla="*/ 0 h 10000"/>
                    <a:gd name="connsiteX1" fmla="*/ 2775 w 10000"/>
                    <a:gd name="connsiteY1" fmla="*/ 0 h 10000"/>
                    <a:gd name="connsiteX2" fmla="*/ 4162 w 10000"/>
                    <a:gd name="connsiteY2" fmla="*/ 3023 h 10000"/>
                    <a:gd name="connsiteX3" fmla="*/ 5576 w 10000"/>
                    <a:gd name="connsiteY3" fmla="*/ 0 h 10000"/>
                    <a:gd name="connsiteX4" fmla="*/ 6623 w 10000"/>
                    <a:gd name="connsiteY4" fmla="*/ 0 h 10000"/>
                    <a:gd name="connsiteX5" fmla="*/ 7880 w 10000"/>
                    <a:gd name="connsiteY5" fmla="*/ 504 h 10000"/>
                    <a:gd name="connsiteX6" fmla="*/ 10000 w 10000"/>
                    <a:gd name="connsiteY6" fmla="*/ 4005 h 10000"/>
                    <a:gd name="connsiteX7" fmla="*/ 9293 w 10000"/>
                    <a:gd name="connsiteY7" fmla="*/ 4106 h 10000"/>
                    <a:gd name="connsiteX8" fmla="*/ 8455 w 10000"/>
                    <a:gd name="connsiteY8" fmla="*/ 4458 h 10000"/>
                    <a:gd name="connsiteX9" fmla="*/ 6623 w 10000"/>
                    <a:gd name="connsiteY9" fmla="*/ 2544 h 10000"/>
                    <a:gd name="connsiteX10" fmla="*/ 6597 w 10000"/>
                    <a:gd name="connsiteY10" fmla="*/ 10000 h 10000"/>
                    <a:gd name="connsiteX11" fmla="*/ 1806 w 10000"/>
                    <a:gd name="connsiteY11" fmla="*/ 10000 h 10000"/>
                    <a:gd name="connsiteX12" fmla="*/ 1780 w 10000"/>
                    <a:gd name="connsiteY12" fmla="*/ 3149 h 10000"/>
                    <a:gd name="connsiteX13" fmla="*/ 1545 w 10000"/>
                    <a:gd name="connsiteY13" fmla="*/ 3149 h 10000"/>
                    <a:gd name="connsiteX14" fmla="*/ 1545 w 10000"/>
                    <a:gd name="connsiteY14" fmla="*/ 9492 h 10000"/>
                    <a:gd name="connsiteX15" fmla="*/ 94 w 10000"/>
                    <a:gd name="connsiteY15" fmla="*/ 9615 h 10000"/>
                    <a:gd name="connsiteX16" fmla="*/ 0 w 10000"/>
                    <a:gd name="connsiteY16" fmla="*/ 1713 h 10000"/>
                    <a:gd name="connsiteX17" fmla="*/ 1780 w 10000"/>
                    <a:gd name="connsiteY1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00" h="10000">
                      <a:moveTo>
                        <a:pt x="1780" y="0"/>
                      </a:moveTo>
                      <a:lnTo>
                        <a:pt x="2775" y="0"/>
                      </a:lnTo>
                      <a:lnTo>
                        <a:pt x="4162" y="3023"/>
                      </a:lnTo>
                      <a:cubicBezTo>
                        <a:pt x="4162" y="3023"/>
                        <a:pt x="5209" y="856"/>
                        <a:pt x="5576" y="0"/>
                      </a:cubicBezTo>
                      <a:lnTo>
                        <a:pt x="6623" y="0"/>
                      </a:lnTo>
                      <a:cubicBezTo>
                        <a:pt x="7094" y="0"/>
                        <a:pt x="7539" y="202"/>
                        <a:pt x="7880" y="504"/>
                      </a:cubicBezTo>
                      <a:cubicBezTo>
                        <a:pt x="8194" y="806"/>
                        <a:pt x="10000" y="4005"/>
                        <a:pt x="10000" y="4005"/>
                      </a:cubicBezTo>
                      <a:lnTo>
                        <a:pt x="9293" y="4106"/>
                      </a:lnTo>
                      <a:lnTo>
                        <a:pt x="8455" y="4458"/>
                      </a:lnTo>
                      <a:lnTo>
                        <a:pt x="6623" y="2544"/>
                      </a:lnTo>
                      <a:cubicBezTo>
                        <a:pt x="6614" y="5029"/>
                        <a:pt x="6606" y="7515"/>
                        <a:pt x="6597" y="10000"/>
                      </a:cubicBezTo>
                      <a:lnTo>
                        <a:pt x="1806" y="10000"/>
                      </a:lnTo>
                      <a:cubicBezTo>
                        <a:pt x="1797" y="7716"/>
                        <a:pt x="1789" y="5433"/>
                        <a:pt x="1780" y="3149"/>
                      </a:cubicBezTo>
                      <a:cubicBezTo>
                        <a:pt x="1545" y="3149"/>
                        <a:pt x="1584" y="2092"/>
                        <a:pt x="1545" y="3149"/>
                      </a:cubicBezTo>
                      <a:cubicBezTo>
                        <a:pt x="1506" y="4206"/>
                        <a:pt x="2193" y="9401"/>
                        <a:pt x="1545" y="9492"/>
                      </a:cubicBezTo>
                      <a:cubicBezTo>
                        <a:pt x="897" y="9583"/>
                        <a:pt x="94" y="9615"/>
                        <a:pt x="94" y="9615"/>
                      </a:cubicBezTo>
                      <a:cubicBezTo>
                        <a:pt x="63" y="6981"/>
                        <a:pt x="31" y="4347"/>
                        <a:pt x="0" y="1713"/>
                      </a:cubicBezTo>
                      <a:cubicBezTo>
                        <a:pt x="0" y="781"/>
                        <a:pt x="812" y="0"/>
                        <a:pt x="1780" y="0"/>
                      </a:cubicBezTo>
                      <a:close/>
                    </a:path>
                  </a:pathLst>
                </a:custGeom>
                <a:solidFill>
                  <a:schemeClr val="accent4">
                    <a:lumMod val="75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104" name="Rectangle 283">
                  <a:extLst>
                    <a:ext uri="{FF2B5EF4-FFF2-40B4-BE49-F238E27FC236}">
                      <a16:creationId xmlns:a16="http://schemas.microsoft.com/office/drawing/2014/main" id="{BF9E8578-1FA2-47E9-9C84-CFE38BDCC9DF}"/>
                    </a:ext>
                  </a:extLst>
                </p:cNvPr>
                <p:cNvSpPr>
                  <a:spLocks noChangeArrowheads="1"/>
                </p:cNvSpPr>
                <p:nvPr/>
              </p:nvSpPr>
              <p:spPr bwMode="auto">
                <a:xfrm>
                  <a:off x="10707547" y="4806599"/>
                  <a:ext cx="134528" cy="25037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77" name="Freeform 286">
                <a:extLst>
                  <a:ext uri="{FF2B5EF4-FFF2-40B4-BE49-F238E27FC236}">
                    <a16:creationId xmlns:a16="http://schemas.microsoft.com/office/drawing/2014/main" id="{B902B1AA-B36E-4CDB-B847-93A5FAD815A5}"/>
                  </a:ext>
                </a:extLst>
              </p:cNvPr>
              <p:cNvSpPr>
                <a:spLocks/>
              </p:cNvSpPr>
              <p:nvPr/>
            </p:nvSpPr>
            <p:spPr bwMode="auto">
              <a:xfrm>
                <a:off x="10644988" y="4946156"/>
                <a:ext cx="119804" cy="435597"/>
              </a:xfrm>
              <a:custGeom>
                <a:avLst/>
                <a:gdLst>
                  <a:gd name="T0" fmla="*/ 49 w 50"/>
                  <a:gd name="T1" fmla="*/ 49 h 219"/>
                  <a:gd name="T2" fmla="*/ 0 w 50"/>
                  <a:gd name="T3" fmla="*/ 0 h 219"/>
                  <a:gd name="T4" fmla="*/ 0 w 50"/>
                  <a:gd name="T5" fmla="*/ 219 h 219"/>
                  <a:gd name="T6" fmla="*/ 50 w 50"/>
                  <a:gd name="T7" fmla="*/ 219 h 219"/>
                  <a:gd name="T8" fmla="*/ 49 w 50"/>
                  <a:gd name="T9" fmla="*/ 49 h 219"/>
                </a:gdLst>
                <a:ahLst/>
                <a:cxnLst>
                  <a:cxn ang="0">
                    <a:pos x="T0" y="T1"/>
                  </a:cxn>
                  <a:cxn ang="0">
                    <a:pos x="T2" y="T3"/>
                  </a:cxn>
                  <a:cxn ang="0">
                    <a:pos x="T4" y="T5"/>
                  </a:cxn>
                  <a:cxn ang="0">
                    <a:pos x="T6" y="T7"/>
                  </a:cxn>
                  <a:cxn ang="0">
                    <a:pos x="T8" y="T9"/>
                  </a:cxn>
                </a:cxnLst>
                <a:rect l="0" t="0" r="r" b="b"/>
                <a:pathLst>
                  <a:path w="50" h="219">
                    <a:moveTo>
                      <a:pt x="49" y="49"/>
                    </a:moveTo>
                    <a:cubicBezTo>
                      <a:pt x="49" y="22"/>
                      <a:pt x="27" y="0"/>
                      <a:pt x="0" y="0"/>
                    </a:cubicBezTo>
                    <a:cubicBezTo>
                      <a:pt x="0" y="219"/>
                      <a:pt x="0" y="219"/>
                      <a:pt x="0" y="219"/>
                    </a:cubicBezTo>
                    <a:cubicBezTo>
                      <a:pt x="50" y="219"/>
                      <a:pt x="50" y="219"/>
                      <a:pt x="50" y="219"/>
                    </a:cubicBezTo>
                    <a:lnTo>
                      <a:pt x="49" y="49"/>
                    </a:lnTo>
                    <a:close/>
                  </a:path>
                </a:pathLst>
              </a:custGeom>
              <a:solidFill>
                <a:srgbClr val="6D56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grpSp>
        <p:sp>
          <p:nvSpPr>
            <p:cNvPr id="75" name="Freeform 276">
              <a:extLst>
                <a:ext uri="{FF2B5EF4-FFF2-40B4-BE49-F238E27FC236}">
                  <a16:creationId xmlns:a16="http://schemas.microsoft.com/office/drawing/2014/main" id="{6F7EFA11-4AA6-4B47-9659-8B44B3F03440}"/>
                </a:ext>
              </a:extLst>
            </p:cNvPr>
            <p:cNvSpPr>
              <a:spLocks/>
            </p:cNvSpPr>
            <p:nvPr/>
          </p:nvSpPr>
          <p:spPr bwMode="auto">
            <a:xfrm>
              <a:off x="10625066" y="5328720"/>
              <a:ext cx="158938" cy="89633"/>
            </a:xfrm>
            <a:custGeom>
              <a:avLst/>
              <a:gdLst>
                <a:gd name="T0" fmla="*/ 128 w 128"/>
                <a:gd name="T1" fmla="*/ 0 h 66"/>
                <a:gd name="T2" fmla="*/ 0 w 128"/>
                <a:gd name="T3" fmla="*/ 0 h 66"/>
                <a:gd name="T4" fmla="*/ 0 w 128"/>
                <a:gd name="T5" fmla="*/ 66 h 66"/>
                <a:gd name="T6" fmla="*/ 66 w 128"/>
                <a:gd name="T7" fmla="*/ 66 h 66"/>
                <a:gd name="T8" fmla="*/ 91 w 128"/>
                <a:gd name="T9" fmla="*/ 38 h 66"/>
                <a:gd name="T10" fmla="*/ 91 w 128"/>
                <a:gd name="T11" fmla="*/ 66 h 66"/>
                <a:gd name="T12" fmla="*/ 128 w 128"/>
                <a:gd name="T13" fmla="*/ 66 h 66"/>
                <a:gd name="T14" fmla="*/ 128 w 128"/>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66">
                  <a:moveTo>
                    <a:pt x="128" y="0"/>
                  </a:moveTo>
                  <a:lnTo>
                    <a:pt x="0" y="0"/>
                  </a:lnTo>
                  <a:lnTo>
                    <a:pt x="0" y="66"/>
                  </a:lnTo>
                  <a:lnTo>
                    <a:pt x="66" y="66"/>
                  </a:lnTo>
                  <a:lnTo>
                    <a:pt x="91" y="38"/>
                  </a:lnTo>
                  <a:lnTo>
                    <a:pt x="91" y="66"/>
                  </a:lnTo>
                  <a:lnTo>
                    <a:pt x="128" y="66"/>
                  </a:lnTo>
                  <a:lnTo>
                    <a:pt x="128" y="0"/>
                  </a:lnTo>
                  <a:close/>
                </a:path>
              </a:pathLst>
            </a:custGeom>
            <a:solidFill>
              <a:schemeClr val="accent4">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nvGrpSpPr>
          <p:cNvPr id="105" name="Group 104">
            <a:extLst>
              <a:ext uri="{FF2B5EF4-FFF2-40B4-BE49-F238E27FC236}">
                <a16:creationId xmlns:a16="http://schemas.microsoft.com/office/drawing/2014/main" id="{BD3597C8-C488-4883-BC7C-04C36A368ED8}"/>
              </a:ext>
            </a:extLst>
          </p:cNvPr>
          <p:cNvGrpSpPr/>
          <p:nvPr/>
        </p:nvGrpSpPr>
        <p:grpSpPr>
          <a:xfrm>
            <a:off x="8659933" y="3705739"/>
            <a:ext cx="1317095" cy="2278985"/>
            <a:chOff x="9103525" y="4613359"/>
            <a:chExt cx="1291387" cy="2234502"/>
          </a:xfrm>
        </p:grpSpPr>
        <p:sp>
          <p:nvSpPr>
            <p:cNvPr id="106" name="Rectangle 96">
              <a:extLst>
                <a:ext uri="{FF2B5EF4-FFF2-40B4-BE49-F238E27FC236}">
                  <a16:creationId xmlns:a16="http://schemas.microsoft.com/office/drawing/2014/main" id="{F3298719-65D9-4792-87E7-494A5AD64356}"/>
                </a:ext>
              </a:extLst>
            </p:cNvPr>
            <p:cNvSpPr>
              <a:spLocks noChangeArrowheads="1"/>
            </p:cNvSpPr>
            <p:nvPr/>
          </p:nvSpPr>
          <p:spPr bwMode="auto">
            <a:xfrm>
              <a:off x="9752331" y="5608172"/>
              <a:ext cx="502552" cy="5134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07" name="Group 106">
              <a:extLst>
                <a:ext uri="{FF2B5EF4-FFF2-40B4-BE49-F238E27FC236}">
                  <a16:creationId xmlns:a16="http://schemas.microsoft.com/office/drawing/2014/main" id="{A87E5792-7D26-4EE6-8DEE-9AAF1CF552B6}"/>
                </a:ext>
              </a:extLst>
            </p:cNvPr>
            <p:cNvGrpSpPr/>
            <p:nvPr/>
          </p:nvGrpSpPr>
          <p:grpSpPr>
            <a:xfrm>
              <a:off x="9103525" y="4613359"/>
              <a:ext cx="1291387" cy="2234502"/>
              <a:chOff x="9103525" y="4613359"/>
              <a:chExt cx="1291387" cy="2234502"/>
            </a:xfrm>
          </p:grpSpPr>
          <p:sp>
            <p:nvSpPr>
              <p:cNvPr id="108" name="Freeform 331">
                <a:extLst>
                  <a:ext uri="{FF2B5EF4-FFF2-40B4-BE49-F238E27FC236}">
                    <a16:creationId xmlns:a16="http://schemas.microsoft.com/office/drawing/2014/main" id="{D77B376E-2E45-48A4-B4AE-3AACF143AA15}"/>
                  </a:ext>
                </a:extLst>
              </p:cNvPr>
              <p:cNvSpPr>
                <a:spLocks/>
              </p:cNvSpPr>
              <p:nvPr/>
            </p:nvSpPr>
            <p:spPr bwMode="auto">
              <a:xfrm>
                <a:off x="9267212" y="5837054"/>
                <a:ext cx="221117" cy="987384"/>
              </a:xfrm>
              <a:custGeom>
                <a:avLst/>
                <a:gdLst>
                  <a:gd name="T0" fmla="*/ 90 w 108"/>
                  <a:gd name="T1" fmla="*/ 497 h 497"/>
                  <a:gd name="T2" fmla="*/ 13 w 108"/>
                  <a:gd name="T3" fmla="*/ 497 h 497"/>
                  <a:gd name="T4" fmla="*/ 0 w 108"/>
                  <a:gd name="T5" fmla="*/ 0 h 497"/>
                  <a:gd name="T6" fmla="*/ 108 w 108"/>
                  <a:gd name="T7" fmla="*/ 0 h 497"/>
                  <a:gd name="T8" fmla="*/ 90 w 108"/>
                  <a:gd name="T9" fmla="*/ 497 h 497"/>
                </a:gdLst>
                <a:ahLst/>
                <a:cxnLst>
                  <a:cxn ang="0">
                    <a:pos x="T0" y="T1"/>
                  </a:cxn>
                  <a:cxn ang="0">
                    <a:pos x="T2" y="T3"/>
                  </a:cxn>
                  <a:cxn ang="0">
                    <a:pos x="T4" y="T5"/>
                  </a:cxn>
                  <a:cxn ang="0">
                    <a:pos x="T6" y="T7"/>
                  </a:cxn>
                  <a:cxn ang="0">
                    <a:pos x="T8" y="T9"/>
                  </a:cxn>
                </a:cxnLst>
                <a:rect l="0" t="0" r="r" b="b"/>
                <a:pathLst>
                  <a:path w="108" h="497">
                    <a:moveTo>
                      <a:pt x="90" y="497"/>
                    </a:moveTo>
                    <a:lnTo>
                      <a:pt x="13" y="497"/>
                    </a:lnTo>
                    <a:lnTo>
                      <a:pt x="0" y="0"/>
                    </a:lnTo>
                    <a:lnTo>
                      <a:pt x="108" y="0"/>
                    </a:lnTo>
                    <a:lnTo>
                      <a:pt x="90" y="497"/>
                    </a:lnTo>
                    <a:close/>
                  </a:path>
                </a:pathLst>
              </a:custGeom>
              <a:solidFill>
                <a:schemeClr val="accent5">
                  <a:lumMod val="50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09" name="Freeform 332">
                <a:extLst>
                  <a:ext uri="{FF2B5EF4-FFF2-40B4-BE49-F238E27FC236}">
                    <a16:creationId xmlns:a16="http://schemas.microsoft.com/office/drawing/2014/main" id="{4FEFE9F3-B430-4FC6-916E-5798C985544D}"/>
                  </a:ext>
                </a:extLst>
              </p:cNvPr>
              <p:cNvSpPr>
                <a:spLocks/>
              </p:cNvSpPr>
              <p:nvPr/>
            </p:nvSpPr>
            <p:spPr bwMode="auto">
              <a:xfrm>
                <a:off x="9454628" y="5842855"/>
                <a:ext cx="206302" cy="949089"/>
              </a:xfrm>
              <a:custGeom>
                <a:avLst/>
                <a:gdLst>
                  <a:gd name="T0" fmla="*/ 97 w 110"/>
                  <a:gd name="T1" fmla="*/ 497 h 497"/>
                  <a:gd name="T2" fmla="*/ 20 w 110"/>
                  <a:gd name="T3" fmla="*/ 497 h 497"/>
                  <a:gd name="T4" fmla="*/ 0 w 110"/>
                  <a:gd name="T5" fmla="*/ 0 h 497"/>
                  <a:gd name="T6" fmla="*/ 110 w 110"/>
                  <a:gd name="T7" fmla="*/ 0 h 497"/>
                  <a:gd name="T8" fmla="*/ 97 w 110"/>
                  <a:gd name="T9" fmla="*/ 497 h 497"/>
                </a:gdLst>
                <a:ahLst/>
                <a:cxnLst>
                  <a:cxn ang="0">
                    <a:pos x="T0" y="T1"/>
                  </a:cxn>
                  <a:cxn ang="0">
                    <a:pos x="T2" y="T3"/>
                  </a:cxn>
                  <a:cxn ang="0">
                    <a:pos x="T4" y="T5"/>
                  </a:cxn>
                  <a:cxn ang="0">
                    <a:pos x="T6" y="T7"/>
                  </a:cxn>
                  <a:cxn ang="0">
                    <a:pos x="T8" y="T9"/>
                  </a:cxn>
                </a:cxnLst>
                <a:rect l="0" t="0" r="r" b="b"/>
                <a:pathLst>
                  <a:path w="110" h="497">
                    <a:moveTo>
                      <a:pt x="97" y="497"/>
                    </a:moveTo>
                    <a:lnTo>
                      <a:pt x="20" y="497"/>
                    </a:lnTo>
                    <a:lnTo>
                      <a:pt x="0" y="0"/>
                    </a:lnTo>
                    <a:lnTo>
                      <a:pt x="110" y="0"/>
                    </a:lnTo>
                    <a:lnTo>
                      <a:pt x="97" y="497"/>
                    </a:lnTo>
                    <a:close/>
                  </a:path>
                </a:pathLst>
              </a:custGeom>
              <a:solidFill>
                <a:schemeClr val="accent5">
                  <a:lumMod val="50000"/>
                </a:schemeClr>
              </a:solidFill>
              <a:ln>
                <a:noFill/>
              </a:ln>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0" name="Freeform 90">
                <a:extLst>
                  <a:ext uri="{FF2B5EF4-FFF2-40B4-BE49-F238E27FC236}">
                    <a16:creationId xmlns:a16="http://schemas.microsoft.com/office/drawing/2014/main" id="{D58FC293-8072-45ED-91FC-32CF49F30B9A}"/>
                  </a:ext>
                </a:extLst>
              </p:cNvPr>
              <p:cNvSpPr>
                <a:spLocks/>
              </p:cNvSpPr>
              <p:nvPr/>
            </p:nvSpPr>
            <p:spPr bwMode="auto">
              <a:xfrm>
                <a:off x="9103525" y="5099397"/>
                <a:ext cx="731267" cy="759273"/>
              </a:xfrm>
              <a:custGeom>
                <a:avLst/>
                <a:gdLst>
                  <a:gd name="T0" fmla="*/ 69 w 327"/>
                  <a:gd name="T1" fmla="*/ 0 h 340"/>
                  <a:gd name="T2" fmla="*/ 258 w 327"/>
                  <a:gd name="T3" fmla="*/ 0 h 340"/>
                  <a:gd name="T4" fmla="*/ 327 w 327"/>
                  <a:gd name="T5" fmla="*/ 70 h 340"/>
                  <a:gd name="T6" fmla="*/ 327 w 327"/>
                  <a:gd name="T7" fmla="*/ 128 h 340"/>
                  <a:gd name="T8" fmla="*/ 258 w 327"/>
                  <a:gd name="T9" fmla="*/ 128 h 340"/>
                  <a:gd name="T10" fmla="*/ 258 w 327"/>
                  <a:gd name="T11" fmla="*/ 340 h 340"/>
                  <a:gd name="T12" fmla="*/ 69 w 327"/>
                  <a:gd name="T13" fmla="*/ 340 h 340"/>
                  <a:gd name="T14" fmla="*/ 69 w 327"/>
                  <a:gd name="T15" fmla="*/ 128 h 340"/>
                  <a:gd name="T16" fmla="*/ 0 w 327"/>
                  <a:gd name="T17" fmla="*/ 128 h 340"/>
                  <a:gd name="T18" fmla="*/ 0 w 327"/>
                  <a:gd name="T19" fmla="*/ 70 h 340"/>
                  <a:gd name="T20" fmla="*/ 69 w 327"/>
                  <a:gd name="T21"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 h="340">
                    <a:moveTo>
                      <a:pt x="69" y="0"/>
                    </a:moveTo>
                    <a:cubicBezTo>
                      <a:pt x="258" y="0"/>
                      <a:pt x="258" y="0"/>
                      <a:pt x="258" y="0"/>
                    </a:cubicBezTo>
                    <a:cubicBezTo>
                      <a:pt x="296" y="0"/>
                      <a:pt x="327" y="32"/>
                      <a:pt x="327" y="70"/>
                    </a:cubicBezTo>
                    <a:cubicBezTo>
                      <a:pt x="327" y="128"/>
                      <a:pt x="327" y="128"/>
                      <a:pt x="327" y="128"/>
                    </a:cubicBezTo>
                    <a:cubicBezTo>
                      <a:pt x="258" y="128"/>
                      <a:pt x="258" y="128"/>
                      <a:pt x="258" y="128"/>
                    </a:cubicBezTo>
                    <a:cubicBezTo>
                      <a:pt x="258" y="340"/>
                      <a:pt x="258" y="340"/>
                      <a:pt x="258" y="340"/>
                    </a:cubicBezTo>
                    <a:cubicBezTo>
                      <a:pt x="69" y="340"/>
                      <a:pt x="69" y="340"/>
                      <a:pt x="69" y="340"/>
                    </a:cubicBezTo>
                    <a:cubicBezTo>
                      <a:pt x="69" y="128"/>
                      <a:pt x="69" y="128"/>
                      <a:pt x="69" y="128"/>
                    </a:cubicBezTo>
                    <a:cubicBezTo>
                      <a:pt x="0" y="128"/>
                      <a:pt x="0" y="128"/>
                      <a:pt x="0" y="128"/>
                    </a:cubicBezTo>
                    <a:cubicBezTo>
                      <a:pt x="0" y="70"/>
                      <a:pt x="0" y="70"/>
                      <a:pt x="0" y="70"/>
                    </a:cubicBezTo>
                    <a:cubicBezTo>
                      <a:pt x="0" y="32"/>
                      <a:pt x="31" y="0"/>
                      <a:pt x="69" y="0"/>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1" name="Freeform 91">
                <a:extLst>
                  <a:ext uri="{FF2B5EF4-FFF2-40B4-BE49-F238E27FC236}">
                    <a16:creationId xmlns:a16="http://schemas.microsoft.com/office/drawing/2014/main" id="{B6E7754E-0463-4AE0-8CE0-CC5709058062}"/>
                  </a:ext>
                </a:extLst>
              </p:cNvPr>
              <p:cNvSpPr>
                <a:spLocks/>
              </p:cNvSpPr>
              <p:nvPr/>
            </p:nvSpPr>
            <p:spPr bwMode="auto">
              <a:xfrm>
                <a:off x="9700984" y="5384125"/>
                <a:ext cx="261389" cy="390528"/>
              </a:xfrm>
              <a:custGeom>
                <a:avLst/>
                <a:gdLst>
                  <a:gd name="T0" fmla="*/ 44 w 117"/>
                  <a:gd name="T1" fmla="*/ 175 h 175"/>
                  <a:gd name="T2" fmla="*/ 117 w 117"/>
                  <a:gd name="T3" fmla="*/ 175 h 175"/>
                  <a:gd name="T4" fmla="*/ 117 w 117"/>
                  <a:gd name="T5" fmla="*/ 119 h 175"/>
                  <a:gd name="T6" fmla="*/ 51 w 117"/>
                  <a:gd name="T7" fmla="*/ 119 h 175"/>
                  <a:gd name="T8" fmla="*/ 51 w 117"/>
                  <a:gd name="T9" fmla="*/ 0 h 175"/>
                  <a:gd name="T10" fmla="*/ 0 w 117"/>
                  <a:gd name="T11" fmla="*/ 0 h 175"/>
                  <a:gd name="T12" fmla="*/ 0 w 117"/>
                  <a:gd name="T13" fmla="*/ 131 h 175"/>
                  <a:gd name="T14" fmla="*/ 44 w 117"/>
                  <a:gd name="T15" fmla="*/ 175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75">
                    <a:moveTo>
                      <a:pt x="44" y="175"/>
                    </a:moveTo>
                    <a:cubicBezTo>
                      <a:pt x="117" y="175"/>
                      <a:pt x="117" y="175"/>
                      <a:pt x="117" y="175"/>
                    </a:cubicBezTo>
                    <a:cubicBezTo>
                      <a:pt x="117" y="119"/>
                      <a:pt x="117" y="119"/>
                      <a:pt x="117" y="119"/>
                    </a:cubicBezTo>
                    <a:cubicBezTo>
                      <a:pt x="51" y="119"/>
                      <a:pt x="51" y="119"/>
                      <a:pt x="51" y="119"/>
                    </a:cubicBezTo>
                    <a:cubicBezTo>
                      <a:pt x="51" y="0"/>
                      <a:pt x="51" y="0"/>
                      <a:pt x="51" y="0"/>
                    </a:cubicBezTo>
                    <a:cubicBezTo>
                      <a:pt x="0" y="0"/>
                      <a:pt x="0" y="0"/>
                      <a:pt x="0" y="0"/>
                    </a:cubicBezTo>
                    <a:cubicBezTo>
                      <a:pt x="0" y="131"/>
                      <a:pt x="0" y="131"/>
                      <a:pt x="0" y="131"/>
                    </a:cubicBezTo>
                    <a:cubicBezTo>
                      <a:pt x="0" y="155"/>
                      <a:pt x="20" y="175"/>
                      <a:pt x="44" y="175"/>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2" name="Rectangle 92">
                <a:extLst>
                  <a:ext uri="{FF2B5EF4-FFF2-40B4-BE49-F238E27FC236}">
                    <a16:creationId xmlns:a16="http://schemas.microsoft.com/office/drawing/2014/main" id="{BCE11185-F181-4679-A716-7BC7A44CEADB}"/>
                  </a:ext>
                </a:extLst>
              </p:cNvPr>
              <p:cNvSpPr>
                <a:spLocks noChangeArrowheads="1"/>
              </p:cNvSpPr>
              <p:nvPr/>
            </p:nvSpPr>
            <p:spPr bwMode="auto">
              <a:xfrm>
                <a:off x="9122195" y="5384125"/>
                <a:ext cx="115136" cy="676812"/>
              </a:xfrm>
              <a:prstGeom prst="rect">
                <a:avLst/>
              </a:prstGeom>
              <a:solidFill>
                <a:srgbClr val="E0BB8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3" name="Freeform 93">
                <a:extLst>
                  <a:ext uri="{FF2B5EF4-FFF2-40B4-BE49-F238E27FC236}">
                    <a16:creationId xmlns:a16="http://schemas.microsoft.com/office/drawing/2014/main" id="{5D54DC75-4CE0-4DFB-866F-F412FDE4FF07}"/>
                  </a:ext>
                </a:extLst>
              </p:cNvPr>
              <p:cNvSpPr>
                <a:spLocks/>
              </p:cNvSpPr>
              <p:nvPr/>
            </p:nvSpPr>
            <p:spPr bwMode="auto">
              <a:xfrm>
                <a:off x="9122195" y="5945801"/>
                <a:ext cx="115136" cy="227160"/>
              </a:xfrm>
              <a:custGeom>
                <a:avLst/>
                <a:gdLst>
                  <a:gd name="T0" fmla="*/ 51 w 51"/>
                  <a:gd name="T1" fmla="*/ 0 h 102"/>
                  <a:gd name="T2" fmla="*/ 51 w 51"/>
                  <a:gd name="T3" fmla="*/ 102 h 102"/>
                  <a:gd name="T4" fmla="*/ 0 w 51"/>
                  <a:gd name="T5" fmla="*/ 51 h 102"/>
                  <a:gd name="T6" fmla="*/ 51 w 51"/>
                  <a:gd name="T7" fmla="*/ 0 h 102"/>
                </a:gdLst>
                <a:ahLst/>
                <a:cxnLst>
                  <a:cxn ang="0">
                    <a:pos x="T0" y="T1"/>
                  </a:cxn>
                  <a:cxn ang="0">
                    <a:pos x="T2" y="T3"/>
                  </a:cxn>
                  <a:cxn ang="0">
                    <a:pos x="T4" y="T5"/>
                  </a:cxn>
                  <a:cxn ang="0">
                    <a:pos x="T6" y="T7"/>
                  </a:cxn>
                </a:cxnLst>
                <a:rect l="0" t="0" r="r" b="b"/>
                <a:pathLst>
                  <a:path w="51" h="102">
                    <a:moveTo>
                      <a:pt x="51" y="0"/>
                    </a:moveTo>
                    <a:cubicBezTo>
                      <a:pt x="51" y="102"/>
                      <a:pt x="51" y="102"/>
                      <a:pt x="51" y="102"/>
                    </a:cubicBezTo>
                    <a:cubicBezTo>
                      <a:pt x="22" y="102"/>
                      <a:pt x="0" y="79"/>
                      <a:pt x="0" y="51"/>
                    </a:cubicBezTo>
                    <a:cubicBezTo>
                      <a:pt x="0" y="23"/>
                      <a:pt x="22" y="0"/>
                      <a:pt x="51" y="0"/>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4" name="Freeform 94">
                <a:extLst>
                  <a:ext uri="{FF2B5EF4-FFF2-40B4-BE49-F238E27FC236}">
                    <a16:creationId xmlns:a16="http://schemas.microsoft.com/office/drawing/2014/main" id="{A162F96D-4258-4680-AE57-670EA3B5C6BD}"/>
                  </a:ext>
                </a:extLst>
              </p:cNvPr>
              <p:cNvSpPr>
                <a:spLocks/>
              </p:cNvSpPr>
              <p:nvPr/>
            </p:nvSpPr>
            <p:spPr bwMode="auto">
              <a:xfrm>
                <a:off x="9845683" y="5659518"/>
                <a:ext cx="230271" cy="115136"/>
              </a:xfrm>
              <a:custGeom>
                <a:avLst/>
                <a:gdLst>
                  <a:gd name="T0" fmla="*/ 0 w 103"/>
                  <a:gd name="T1" fmla="*/ 0 h 52"/>
                  <a:gd name="T2" fmla="*/ 103 w 103"/>
                  <a:gd name="T3" fmla="*/ 0 h 52"/>
                  <a:gd name="T4" fmla="*/ 52 w 103"/>
                  <a:gd name="T5" fmla="*/ 52 h 52"/>
                  <a:gd name="T6" fmla="*/ 0 w 103"/>
                  <a:gd name="T7" fmla="*/ 0 h 52"/>
                </a:gdLst>
                <a:ahLst/>
                <a:cxnLst>
                  <a:cxn ang="0">
                    <a:pos x="T0" y="T1"/>
                  </a:cxn>
                  <a:cxn ang="0">
                    <a:pos x="T2" y="T3"/>
                  </a:cxn>
                  <a:cxn ang="0">
                    <a:pos x="T4" y="T5"/>
                  </a:cxn>
                  <a:cxn ang="0">
                    <a:pos x="T6" y="T7"/>
                  </a:cxn>
                </a:cxnLst>
                <a:rect l="0" t="0" r="r" b="b"/>
                <a:pathLst>
                  <a:path w="103" h="52">
                    <a:moveTo>
                      <a:pt x="0" y="0"/>
                    </a:moveTo>
                    <a:cubicBezTo>
                      <a:pt x="103" y="0"/>
                      <a:pt x="103" y="0"/>
                      <a:pt x="103" y="0"/>
                    </a:cubicBezTo>
                    <a:cubicBezTo>
                      <a:pt x="103" y="29"/>
                      <a:pt x="80" y="52"/>
                      <a:pt x="52" y="52"/>
                    </a:cubicBezTo>
                    <a:cubicBezTo>
                      <a:pt x="23" y="52"/>
                      <a:pt x="0" y="29"/>
                      <a:pt x="0" y="0"/>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5" name="Rectangle 98">
                <a:extLst>
                  <a:ext uri="{FF2B5EF4-FFF2-40B4-BE49-F238E27FC236}">
                    <a16:creationId xmlns:a16="http://schemas.microsoft.com/office/drawing/2014/main" id="{08A1CEDB-EC2F-46EE-AA26-1120937EAE6F}"/>
                  </a:ext>
                </a:extLst>
              </p:cNvPr>
              <p:cNvSpPr>
                <a:spLocks noChangeArrowheads="1"/>
              </p:cNvSpPr>
              <p:nvPr/>
            </p:nvSpPr>
            <p:spPr bwMode="auto">
              <a:xfrm>
                <a:off x="9752331" y="5608172"/>
                <a:ext cx="116692" cy="51345"/>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6" name="Rectangle 102">
                <a:extLst>
                  <a:ext uri="{FF2B5EF4-FFF2-40B4-BE49-F238E27FC236}">
                    <a16:creationId xmlns:a16="http://schemas.microsoft.com/office/drawing/2014/main" id="{C543F7E1-1E79-45AD-BA92-4B45C3E35C02}"/>
                  </a:ext>
                </a:extLst>
              </p:cNvPr>
              <p:cNvSpPr>
                <a:spLocks noChangeArrowheads="1"/>
              </p:cNvSpPr>
              <p:nvPr/>
            </p:nvSpPr>
            <p:spPr bwMode="auto">
              <a:xfrm>
                <a:off x="9122195" y="5384125"/>
                <a:ext cx="115136" cy="34230"/>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17" name="Rectangle 103">
                <a:extLst>
                  <a:ext uri="{FF2B5EF4-FFF2-40B4-BE49-F238E27FC236}">
                    <a16:creationId xmlns:a16="http://schemas.microsoft.com/office/drawing/2014/main" id="{49EA43F4-1731-4B02-8369-5586DEDD72C3}"/>
                  </a:ext>
                </a:extLst>
              </p:cNvPr>
              <p:cNvSpPr>
                <a:spLocks noChangeArrowheads="1"/>
              </p:cNvSpPr>
              <p:nvPr/>
            </p:nvSpPr>
            <p:spPr bwMode="auto">
              <a:xfrm>
                <a:off x="9700985" y="5384125"/>
                <a:ext cx="113580" cy="34230"/>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18" name="Group 117">
                <a:extLst>
                  <a:ext uri="{FF2B5EF4-FFF2-40B4-BE49-F238E27FC236}">
                    <a16:creationId xmlns:a16="http://schemas.microsoft.com/office/drawing/2014/main" id="{98F1B543-02D0-4517-9D71-0378D9EE2C58}"/>
                  </a:ext>
                </a:extLst>
              </p:cNvPr>
              <p:cNvGrpSpPr/>
              <p:nvPr/>
            </p:nvGrpSpPr>
            <p:grpSpPr>
              <a:xfrm>
                <a:off x="9280338" y="4613359"/>
                <a:ext cx="377637" cy="528290"/>
                <a:chOff x="9374573" y="4664153"/>
                <a:chExt cx="312233" cy="436794"/>
              </a:xfrm>
            </p:grpSpPr>
            <p:sp>
              <p:nvSpPr>
                <p:cNvPr id="122" name="Freeform 325">
                  <a:extLst>
                    <a:ext uri="{FF2B5EF4-FFF2-40B4-BE49-F238E27FC236}">
                      <a16:creationId xmlns:a16="http://schemas.microsoft.com/office/drawing/2014/main" id="{7076C637-9C41-4391-85A4-1C5342467144}"/>
                    </a:ext>
                  </a:extLst>
                </p:cNvPr>
                <p:cNvSpPr>
                  <a:spLocks/>
                </p:cNvSpPr>
                <p:nvPr/>
              </p:nvSpPr>
              <p:spPr bwMode="auto">
                <a:xfrm>
                  <a:off x="9411111" y="4699030"/>
                  <a:ext cx="275695" cy="333824"/>
                </a:xfrm>
                <a:custGeom>
                  <a:avLst/>
                  <a:gdLst>
                    <a:gd name="T0" fmla="*/ 69 w 77"/>
                    <a:gd name="T1" fmla="*/ 53 h 93"/>
                    <a:gd name="T2" fmla="*/ 27 w 77"/>
                    <a:gd name="T3" fmla="*/ 87 h 93"/>
                    <a:gd name="T4" fmla="*/ 7 w 77"/>
                    <a:gd name="T5" fmla="*/ 36 h 93"/>
                    <a:gd name="T6" fmla="*/ 54 w 77"/>
                    <a:gd name="T7" fmla="*/ 6 h 93"/>
                    <a:gd name="T8" fmla="*/ 69 w 77"/>
                    <a:gd name="T9" fmla="*/ 53 h 93"/>
                  </a:gdLst>
                  <a:ahLst/>
                  <a:cxnLst>
                    <a:cxn ang="0">
                      <a:pos x="T0" y="T1"/>
                    </a:cxn>
                    <a:cxn ang="0">
                      <a:pos x="T2" y="T3"/>
                    </a:cxn>
                    <a:cxn ang="0">
                      <a:pos x="T4" y="T5"/>
                    </a:cxn>
                    <a:cxn ang="0">
                      <a:pos x="T6" y="T7"/>
                    </a:cxn>
                    <a:cxn ang="0">
                      <a:pos x="T8" y="T9"/>
                    </a:cxn>
                  </a:cxnLst>
                  <a:rect l="0" t="0" r="r" b="b"/>
                  <a:pathLst>
                    <a:path w="77" h="93">
                      <a:moveTo>
                        <a:pt x="69" y="53"/>
                      </a:moveTo>
                      <a:cubicBezTo>
                        <a:pt x="62" y="75"/>
                        <a:pt x="45" y="93"/>
                        <a:pt x="27" y="87"/>
                      </a:cubicBezTo>
                      <a:cubicBezTo>
                        <a:pt x="9" y="81"/>
                        <a:pt x="0" y="58"/>
                        <a:pt x="7" y="36"/>
                      </a:cubicBezTo>
                      <a:cubicBezTo>
                        <a:pt x="15" y="14"/>
                        <a:pt x="35" y="0"/>
                        <a:pt x="54" y="6"/>
                      </a:cubicBezTo>
                      <a:cubicBezTo>
                        <a:pt x="72" y="12"/>
                        <a:pt x="77" y="31"/>
                        <a:pt x="69"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3" name="Freeform 326">
                  <a:extLst>
                    <a:ext uri="{FF2B5EF4-FFF2-40B4-BE49-F238E27FC236}">
                      <a16:creationId xmlns:a16="http://schemas.microsoft.com/office/drawing/2014/main" id="{75A27E19-7901-4ED6-A2C0-F70291E6E680}"/>
                    </a:ext>
                  </a:extLst>
                </p:cNvPr>
                <p:cNvSpPr>
                  <a:spLocks/>
                </p:cNvSpPr>
                <p:nvPr/>
              </p:nvSpPr>
              <p:spPr bwMode="auto">
                <a:xfrm>
                  <a:off x="9374573" y="4664153"/>
                  <a:ext cx="272373" cy="312233"/>
                </a:xfrm>
                <a:custGeom>
                  <a:avLst/>
                  <a:gdLst>
                    <a:gd name="T0" fmla="*/ 65 w 76"/>
                    <a:gd name="T1" fmla="*/ 28 h 87"/>
                    <a:gd name="T2" fmla="*/ 58 w 76"/>
                    <a:gd name="T3" fmla="*/ 78 h 87"/>
                    <a:gd name="T4" fmla="*/ 11 w 76"/>
                    <a:gd name="T5" fmla="*/ 60 h 87"/>
                    <a:gd name="T6" fmla="*/ 17 w 76"/>
                    <a:gd name="T7" fmla="*/ 9 h 87"/>
                    <a:gd name="T8" fmla="*/ 65 w 76"/>
                    <a:gd name="T9" fmla="*/ 28 h 87"/>
                  </a:gdLst>
                  <a:ahLst/>
                  <a:cxnLst>
                    <a:cxn ang="0">
                      <a:pos x="T0" y="T1"/>
                    </a:cxn>
                    <a:cxn ang="0">
                      <a:pos x="T2" y="T3"/>
                    </a:cxn>
                    <a:cxn ang="0">
                      <a:pos x="T4" y="T5"/>
                    </a:cxn>
                    <a:cxn ang="0">
                      <a:pos x="T6" y="T7"/>
                    </a:cxn>
                    <a:cxn ang="0">
                      <a:pos x="T8" y="T9"/>
                    </a:cxn>
                  </a:cxnLst>
                  <a:rect l="0" t="0" r="r" b="b"/>
                  <a:pathLst>
                    <a:path w="76" h="87">
                      <a:moveTo>
                        <a:pt x="65" y="28"/>
                      </a:moveTo>
                      <a:cubicBezTo>
                        <a:pt x="76" y="47"/>
                        <a:pt x="73" y="69"/>
                        <a:pt x="58" y="78"/>
                      </a:cubicBezTo>
                      <a:cubicBezTo>
                        <a:pt x="43" y="87"/>
                        <a:pt x="22" y="79"/>
                        <a:pt x="11" y="60"/>
                      </a:cubicBezTo>
                      <a:cubicBezTo>
                        <a:pt x="0" y="40"/>
                        <a:pt x="3" y="18"/>
                        <a:pt x="17" y="9"/>
                      </a:cubicBezTo>
                      <a:cubicBezTo>
                        <a:pt x="32" y="0"/>
                        <a:pt x="53" y="9"/>
                        <a:pt x="65"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4" name="Freeform 327">
                  <a:extLst>
                    <a:ext uri="{FF2B5EF4-FFF2-40B4-BE49-F238E27FC236}">
                      <a16:creationId xmlns:a16="http://schemas.microsoft.com/office/drawing/2014/main" id="{6A593F90-062C-4B2C-AFAA-964B0C1DBC61}"/>
                    </a:ext>
                  </a:extLst>
                </p:cNvPr>
                <p:cNvSpPr>
                  <a:spLocks/>
                </p:cNvSpPr>
                <p:nvPr/>
              </p:nvSpPr>
              <p:spPr bwMode="auto">
                <a:xfrm>
                  <a:off x="9464257" y="4949813"/>
                  <a:ext cx="142830" cy="151134"/>
                </a:xfrm>
                <a:custGeom>
                  <a:avLst/>
                  <a:gdLst>
                    <a:gd name="T0" fmla="*/ 86 w 86"/>
                    <a:gd name="T1" fmla="*/ 70 h 91"/>
                    <a:gd name="T2" fmla="*/ 43 w 86"/>
                    <a:gd name="T3" fmla="*/ 91 h 91"/>
                    <a:gd name="T4" fmla="*/ 0 w 86"/>
                    <a:gd name="T5" fmla="*/ 70 h 91"/>
                    <a:gd name="T6" fmla="*/ 0 w 86"/>
                    <a:gd name="T7" fmla="*/ 0 h 91"/>
                    <a:gd name="T8" fmla="*/ 86 w 86"/>
                    <a:gd name="T9" fmla="*/ 0 h 91"/>
                    <a:gd name="T10" fmla="*/ 86 w 86"/>
                    <a:gd name="T11" fmla="*/ 70 h 91"/>
                  </a:gdLst>
                  <a:ahLst/>
                  <a:cxnLst>
                    <a:cxn ang="0">
                      <a:pos x="T0" y="T1"/>
                    </a:cxn>
                    <a:cxn ang="0">
                      <a:pos x="T2" y="T3"/>
                    </a:cxn>
                    <a:cxn ang="0">
                      <a:pos x="T4" y="T5"/>
                    </a:cxn>
                    <a:cxn ang="0">
                      <a:pos x="T6" y="T7"/>
                    </a:cxn>
                    <a:cxn ang="0">
                      <a:pos x="T8" y="T9"/>
                    </a:cxn>
                    <a:cxn ang="0">
                      <a:pos x="T10" y="T11"/>
                    </a:cxn>
                  </a:cxnLst>
                  <a:rect l="0" t="0" r="r" b="b"/>
                  <a:pathLst>
                    <a:path w="86" h="91">
                      <a:moveTo>
                        <a:pt x="86" y="70"/>
                      </a:moveTo>
                      <a:lnTo>
                        <a:pt x="43" y="91"/>
                      </a:lnTo>
                      <a:lnTo>
                        <a:pt x="0" y="70"/>
                      </a:lnTo>
                      <a:lnTo>
                        <a:pt x="0" y="0"/>
                      </a:lnTo>
                      <a:lnTo>
                        <a:pt x="86" y="0"/>
                      </a:lnTo>
                      <a:lnTo>
                        <a:pt x="86" y="70"/>
                      </a:lnTo>
                      <a:close/>
                    </a:path>
                  </a:pathLst>
                </a:custGeom>
                <a:solidFill>
                  <a:srgbClr val="C3986F"/>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5" name="Freeform 336">
                  <a:extLst>
                    <a:ext uri="{FF2B5EF4-FFF2-40B4-BE49-F238E27FC236}">
                      <a16:creationId xmlns:a16="http://schemas.microsoft.com/office/drawing/2014/main" id="{E7BA0083-ED0A-4D7D-B07F-EFEC30074EF9}"/>
                    </a:ext>
                  </a:extLst>
                </p:cNvPr>
                <p:cNvSpPr>
                  <a:spLocks/>
                </p:cNvSpPr>
                <p:nvPr/>
              </p:nvSpPr>
              <p:spPr bwMode="auto">
                <a:xfrm>
                  <a:off x="9650268" y="4810305"/>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6" name="Freeform 337">
                  <a:extLst>
                    <a:ext uri="{FF2B5EF4-FFF2-40B4-BE49-F238E27FC236}">
                      <a16:creationId xmlns:a16="http://schemas.microsoft.com/office/drawing/2014/main" id="{6280FC90-FCB9-4FE8-8B25-74493E8D61EF}"/>
                    </a:ext>
                  </a:extLst>
                </p:cNvPr>
                <p:cNvSpPr>
                  <a:spLocks/>
                </p:cNvSpPr>
                <p:nvPr/>
              </p:nvSpPr>
              <p:spPr bwMode="auto">
                <a:xfrm>
                  <a:off x="9650268" y="48069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7" name="Freeform 338">
                  <a:extLst>
                    <a:ext uri="{FF2B5EF4-FFF2-40B4-BE49-F238E27FC236}">
                      <a16:creationId xmlns:a16="http://schemas.microsoft.com/office/drawing/2014/main" id="{EAF20EBC-EEEF-4BBB-86A6-B628BF72F73D}"/>
                    </a:ext>
                  </a:extLst>
                </p:cNvPr>
                <p:cNvSpPr>
                  <a:spLocks/>
                </p:cNvSpPr>
                <p:nvPr/>
              </p:nvSpPr>
              <p:spPr bwMode="auto">
                <a:xfrm>
                  <a:off x="9643624" y="47970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8" name="Freeform 339">
                  <a:extLst>
                    <a:ext uri="{FF2B5EF4-FFF2-40B4-BE49-F238E27FC236}">
                      <a16:creationId xmlns:a16="http://schemas.microsoft.com/office/drawing/2014/main" id="{AF449A62-94D2-4C48-9142-3BCB7FCDA5F9}"/>
                    </a:ext>
                  </a:extLst>
                </p:cNvPr>
                <p:cNvSpPr>
                  <a:spLocks/>
                </p:cNvSpPr>
                <p:nvPr/>
              </p:nvSpPr>
              <p:spPr bwMode="auto">
                <a:xfrm>
                  <a:off x="9646946" y="4800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9" name="Freeform 340">
                  <a:extLst>
                    <a:ext uri="{FF2B5EF4-FFF2-40B4-BE49-F238E27FC236}">
                      <a16:creationId xmlns:a16="http://schemas.microsoft.com/office/drawing/2014/main" id="{9333132F-3550-4AC6-89EC-DBB7E6009BAA}"/>
                    </a:ext>
                  </a:extLst>
                </p:cNvPr>
                <p:cNvSpPr>
                  <a:spLocks/>
                </p:cNvSpPr>
                <p:nvPr/>
              </p:nvSpPr>
              <p:spPr bwMode="auto">
                <a:xfrm>
                  <a:off x="9421076" y="47970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0" name="Freeform 341">
                  <a:extLst>
                    <a:ext uri="{FF2B5EF4-FFF2-40B4-BE49-F238E27FC236}">
                      <a16:creationId xmlns:a16="http://schemas.microsoft.com/office/drawing/2014/main" id="{5B1E6914-9509-4CE5-B0F1-9A7B1F33903D}"/>
                    </a:ext>
                  </a:extLst>
                </p:cNvPr>
                <p:cNvSpPr>
                  <a:spLocks/>
                </p:cNvSpPr>
                <p:nvPr/>
              </p:nvSpPr>
              <p:spPr bwMode="auto">
                <a:xfrm>
                  <a:off x="9650268" y="4813626"/>
                  <a:ext cx="0" cy="498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1" name="Freeform 342">
                  <a:extLst>
                    <a:ext uri="{FF2B5EF4-FFF2-40B4-BE49-F238E27FC236}">
                      <a16:creationId xmlns:a16="http://schemas.microsoft.com/office/drawing/2014/main" id="{EE40672A-8402-43D8-8EE8-9285406ED2C6}"/>
                    </a:ext>
                  </a:extLst>
                </p:cNvPr>
                <p:cNvSpPr>
                  <a:spLocks/>
                </p:cNvSpPr>
                <p:nvPr/>
              </p:nvSpPr>
              <p:spPr bwMode="auto">
                <a:xfrm>
                  <a:off x="9650268" y="4821930"/>
                  <a:ext cx="0" cy="332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2" name="Rectangle 343">
                  <a:extLst>
                    <a:ext uri="{FF2B5EF4-FFF2-40B4-BE49-F238E27FC236}">
                      <a16:creationId xmlns:a16="http://schemas.microsoft.com/office/drawing/2014/main" id="{265BB643-929B-4CAC-A68D-CA58EF0EE939}"/>
                    </a:ext>
                  </a:extLst>
                </p:cNvPr>
                <p:cNvSpPr>
                  <a:spLocks noChangeArrowheads="1"/>
                </p:cNvSpPr>
                <p:nvPr/>
              </p:nvSpPr>
              <p:spPr bwMode="auto">
                <a:xfrm>
                  <a:off x="9640303" y="4792035"/>
                  <a:ext cx="1662" cy="1662"/>
                </a:xfrm>
                <a:prstGeom prst="rect">
                  <a:avLst/>
                </a:prstGeom>
                <a:solidFill>
                  <a:srgbClr val="FFD6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3" name="Freeform 344">
                  <a:extLst>
                    <a:ext uri="{FF2B5EF4-FFF2-40B4-BE49-F238E27FC236}">
                      <a16:creationId xmlns:a16="http://schemas.microsoft.com/office/drawing/2014/main" id="{06C69169-675D-4A6B-8C82-DE81377B7E74}"/>
                    </a:ext>
                  </a:extLst>
                </p:cNvPr>
                <p:cNvSpPr>
                  <a:spLocks/>
                </p:cNvSpPr>
                <p:nvPr/>
              </p:nvSpPr>
              <p:spPr bwMode="auto">
                <a:xfrm>
                  <a:off x="9414432" y="48186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4" name="Freeform 345">
                  <a:extLst>
                    <a:ext uri="{FF2B5EF4-FFF2-40B4-BE49-F238E27FC236}">
                      <a16:creationId xmlns:a16="http://schemas.microsoft.com/office/drawing/2014/main" id="{97E170CF-56EE-4422-99A3-FE38444541E6}"/>
                    </a:ext>
                  </a:extLst>
                </p:cNvPr>
                <p:cNvSpPr>
                  <a:spLocks/>
                </p:cNvSpPr>
                <p:nvPr/>
              </p:nvSpPr>
              <p:spPr bwMode="auto">
                <a:xfrm>
                  <a:off x="9417754" y="48069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5" name="Freeform 346">
                  <a:extLst>
                    <a:ext uri="{FF2B5EF4-FFF2-40B4-BE49-F238E27FC236}">
                      <a16:creationId xmlns:a16="http://schemas.microsoft.com/office/drawing/2014/main" id="{917027A4-AEDB-40BF-BE9D-942B7CB8D136}"/>
                    </a:ext>
                  </a:extLst>
                </p:cNvPr>
                <p:cNvSpPr>
                  <a:spLocks/>
                </p:cNvSpPr>
                <p:nvPr/>
              </p:nvSpPr>
              <p:spPr bwMode="auto">
                <a:xfrm>
                  <a:off x="9417754" y="4800340"/>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6" name="Freeform 347">
                  <a:extLst>
                    <a:ext uri="{FF2B5EF4-FFF2-40B4-BE49-F238E27FC236}">
                      <a16:creationId xmlns:a16="http://schemas.microsoft.com/office/drawing/2014/main" id="{4A8D6BE0-3AA4-4600-9961-2110CA82D7D7}"/>
                    </a:ext>
                  </a:extLst>
                </p:cNvPr>
                <p:cNvSpPr>
                  <a:spLocks/>
                </p:cNvSpPr>
                <p:nvPr/>
              </p:nvSpPr>
              <p:spPr bwMode="auto">
                <a:xfrm>
                  <a:off x="9414432" y="4810305"/>
                  <a:ext cx="0" cy="332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7" name="Freeform 348">
                  <a:extLst>
                    <a:ext uri="{FF2B5EF4-FFF2-40B4-BE49-F238E27FC236}">
                      <a16:creationId xmlns:a16="http://schemas.microsoft.com/office/drawing/2014/main" id="{905E4AB2-BAE6-4828-95CE-B3A22AB16BC5}"/>
                    </a:ext>
                  </a:extLst>
                </p:cNvPr>
                <p:cNvSpPr>
                  <a:spLocks/>
                </p:cNvSpPr>
                <p:nvPr/>
              </p:nvSpPr>
              <p:spPr bwMode="auto">
                <a:xfrm>
                  <a:off x="9392841" y="4782070"/>
                  <a:ext cx="279016" cy="250784"/>
                </a:xfrm>
                <a:custGeom>
                  <a:avLst/>
                  <a:gdLst>
                    <a:gd name="T0" fmla="*/ 74 w 78"/>
                    <a:gd name="T1" fmla="*/ 17 h 70"/>
                    <a:gd name="T2" fmla="*/ 72 w 78"/>
                    <a:gd name="T3" fmla="*/ 17 h 70"/>
                    <a:gd name="T4" fmla="*/ 72 w 78"/>
                    <a:gd name="T5" fmla="*/ 12 h 70"/>
                    <a:gd name="T6" fmla="*/ 72 w 78"/>
                    <a:gd name="T7" fmla="*/ 11 h 70"/>
                    <a:gd name="T8" fmla="*/ 72 w 78"/>
                    <a:gd name="T9" fmla="*/ 10 h 70"/>
                    <a:gd name="T10" fmla="*/ 72 w 78"/>
                    <a:gd name="T11" fmla="*/ 9 h 70"/>
                    <a:gd name="T12" fmla="*/ 72 w 78"/>
                    <a:gd name="T13" fmla="*/ 9 h 70"/>
                    <a:gd name="T14" fmla="*/ 72 w 78"/>
                    <a:gd name="T15" fmla="*/ 8 h 70"/>
                    <a:gd name="T16" fmla="*/ 72 w 78"/>
                    <a:gd name="T17" fmla="*/ 7 h 70"/>
                    <a:gd name="T18" fmla="*/ 72 w 78"/>
                    <a:gd name="T19" fmla="*/ 7 h 70"/>
                    <a:gd name="T20" fmla="*/ 71 w 78"/>
                    <a:gd name="T21" fmla="*/ 5 h 70"/>
                    <a:gd name="T22" fmla="*/ 71 w 78"/>
                    <a:gd name="T23" fmla="*/ 5 h 70"/>
                    <a:gd name="T24" fmla="*/ 70 w 78"/>
                    <a:gd name="T25" fmla="*/ 4 h 70"/>
                    <a:gd name="T26" fmla="*/ 70 w 78"/>
                    <a:gd name="T27" fmla="*/ 4 h 70"/>
                    <a:gd name="T28" fmla="*/ 69 w 78"/>
                    <a:gd name="T29" fmla="*/ 3 h 70"/>
                    <a:gd name="T30" fmla="*/ 69 w 78"/>
                    <a:gd name="T31" fmla="*/ 3 h 70"/>
                    <a:gd name="T32" fmla="*/ 63 w 78"/>
                    <a:gd name="T33" fmla="*/ 3 h 70"/>
                    <a:gd name="T34" fmla="*/ 52 w 78"/>
                    <a:gd name="T35" fmla="*/ 1 h 70"/>
                    <a:gd name="T36" fmla="*/ 32 w 78"/>
                    <a:gd name="T37" fmla="*/ 3 h 70"/>
                    <a:gd name="T38" fmla="*/ 11 w 78"/>
                    <a:gd name="T39" fmla="*/ 0 h 70"/>
                    <a:gd name="T40" fmla="*/ 8 w 78"/>
                    <a:gd name="T41" fmla="*/ 4 h 70"/>
                    <a:gd name="T42" fmla="*/ 8 w 78"/>
                    <a:gd name="T43" fmla="*/ 4 h 70"/>
                    <a:gd name="T44" fmla="*/ 7 w 78"/>
                    <a:gd name="T45" fmla="*/ 5 h 70"/>
                    <a:gd name="T46" fmla="*/ 7 w 78"/>
                    <a:gd name="T47" fmla="*/ 6 h 70"/>
                    <a:gd name="T48" fmla="*/ 7 w 78"/>
                    <a:gd name="T49" fmla="*/ 7 h 70"/>
                    <a:gd name="T50" fmla="*/ 7 w 78"/>
                    <a:gd name="T51" fmla="*/ 7 h 70"/>
                    <a:gd name="T52" fmla="*/ 6 w 78"/>
                    <a:gd name="T53" fmla="*/ 8 h 70"/>
                    <a:gd name="T54" fmla="*/ 6 w 78"/>
                    <a:gd name="T55" fmla="*/ 9 h 70"/>
                    <a:gd name="T56" fmla="*/ 6 w 78"/>
                    <a:gd name="T57" fmla="*/ 10 h 70"/>
                    <a:gd name="T58" fmla="*/ 6 w 78"/>
                    <a:gd name="T59" fmla="*/ 10 h 70"/>
                    <a:gd name="T60" fmla="*/ 6 w 78"/>
                    <a:gd name="T61" fmla="*/ 12 h 70"/>
                    <a:gd name="T62" fmla="*/ 6 w 78"/>
                    <a:gd name="T63" fmla="*/ 17 h 70"/>
                    <a:gd name="T64" fmla="*/ 5 w 78"/>
                    <a:gd name="T65" fmla="*/ 17 h 70"/>
                    <a:gd name="T66" fmla="*/ 0 w 78"/>
                    <a:gd name="T67" fmla="*/ 22 h 70"/>
                    <a:gd name="T68" fmla="*/ 0 w 78"/>
                    <a:gd name="T69" fmla="*/ 35 h 70"/>
                    <a:gd name="T70" fmla="*/ 6 w 78"/>
                    <a:gd name="T71" fmla="*/ 40 h 70"/>
                    <a:gd name="T72" fmla="*/ 24 w 78"/>
                    <a:gd name="T73" fmla="*/ 70 h 70"/>
                    <a:gd name="T74" fmla="*/ 54 w 78"/>
                    <a:gd name="T75" fmla="*/ 70 h 70"/>
                    <a:gd name="T76" fmla="*/ 72 w 78"/>
                    <a:gd name="T77" fmla="*/ 40 h 70"/>
                    <a:gd name="T78" fmla="*/ 78 w 78"/>
                    <a:gd name="T79" fmla="*/ 35 h 70"/>
                    <a:gd name="T80" fmla="*/ 78 w 78"/>
                    <a:gd name="T81" fmla="*/ 22 h 70"/>
                    <a:gd name="T82" fmla="*/ 74 w 78"/>
                    <a:gd name="T83"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70">
                      <a:moveTo>
                        <a:pt x="74" y="17"/>
                      </a:moveTo>
                      <a:cubicBezTo>
                        <a:pt x="74" y="17"/>
                        <a:pt x="73" y="17"/>
                        <a:pt x="72" y="17"/>
                      </a:cubicBezTo>
                      <a:cubicBezTo>
                        <a:pt x="72" y="12"/>
                        <a:pt x="72" y="12"/>
                        <a:pt x="72" y="12"/>
                      </a:cubicBezTo>
                      <a:cubicBezTo>
                        <a:pt x="72" y="12"/>
                        <a:pt x="72" y="11"/>
                        <a:pt x="72" y="11"/>
                      </a:cubicBezTo>
                      <a:cubicBezTo>
                        <a:pt x="72" y="10"/>
                        <a:pt x="72" y="10"/>
                        <a:pt x="72" y="10"/>
                      </a:cubicBezTo>
                      <a:cubicBezTo>
                        <a:pt x="72" y="10"/>
                        <a:pt x="72" y="9"/>
                        <a:pt x="72" y="9"/>
                      </a:cubicBezTo>
                      <a:cubicBezTo>
                        <a:pt x="72" y="9"/>
                        <a:pt x="72" y="9"/>
                        <a:pt x="72" y="9"/>
                      </a:cubicBezTo>
                      <a:cubicBezTo>
                        <a:pt x="72" y="8"/>
                        <a:pt x="72" y="8"/>
                        <a:pt x="72" y="8"/>
                      </a:cubicBezTo>
                      <a:cubicBezTo>
                        <a:pt x="72" y="8"/>
                        <a:pt x="72" y="7"/>
                        <a:pt x="72" y="7"/>
                      </a:cubicBezTo>
                      <a:cubicBezTo>
                        <a:pt x="72" y="7"/>
                        <a:pt x="72" y="7"/>
                        <a:pt x="72" y="7"/>
                      </a:cubicBezTo>
                      <a:cubicBezTo>
                        <a:pt x="71" y="6"/>
                        <a:pt x="71" y="6"/>
                        <a:pt x="71" y="5"/>
                      </a:cubicBezTo>
                      <a:cubicBezTo>
                        <a:pt x="71" y="5"/>
                        <a:pt x="71" y="5"/>
                        <a:pt x="71" y="5"/>
                      </a:cubicBezTo>
                      <a:cubicBezTo>
                        <a:pt x="71" y="4"/>
                        <a:pt x="70" y="4"/>
                        <a:pt x="70" y="4"/>
                      </a:cubicBezTo>
                      <a:cubicBezTo>
                        <a:pt x="70" y="4"/>
                        <a:pt x="70" y="4"/>
                        <a:pt x="70" y="4"/>
                      </a:cubicBezTo>
                      <a:cubicBezTo>
                        <a:pt x="70" y="3"/>
                        <a:pt x="70" y="3"/>
                        <a:pt x="69" y="3"/>
                      </a:cubicBezTo>
                      <a:cubicBezTo>
                        <a:pt x="69" y="3"/>
                        <a:pt x="69" y="3"/>
                        <a:pt x="69" y="3"/>
                      </a:cubicBezTo>
                      <a:cubicBezTo>
                        <a:pt x="68" y="3"/>
                        <a:pt x="66" y="3"/>
                        <a:pt x="63" y="3"/>
                      </a:cubicBezTo>
                      <a:cubicBezTo>
                        <a:pt x="59" y="3"/>
                        <a:pt x="55" y="2"/>
                        <a:pt x="52" y="1"/>
                      </a:cubicBezTo>
                      <a:cubicBezTo>
                        <a:pt x="47" y="2"/>
                        <a:pt x="40" y="3"/>
                        <a:pt x="32" y="3"/>
                      </a:cubicBezTo>
                      <a:cubicBezTo>
                        <a:pt x="24" y="3"/>
                        <a:pt x="16" y="2"/>
                        <a:pt x="11" y="0"/>
                      </a:cubicBezTo>
                      <a:cubicBezTo>
                        <a:pt x="10" y="1"/>
                        <a:pt x="9" y="3"/>
                        <a:pt x="8" y="4"/>
                      </a:cubicBezTo>
                      <a:cubicBezTo>
                        <a:pt x="8" y="4"/>
                        <a:pt x="8" y="4"/>
                        <a:pt x="8" y="4"/>
                      </a:cubicBezTo>
                      <a:cubicBezTo>
                        <a:pt x="8" y="5"/>
                        <a:pt x="8" y="5"/>
                        <a:pt x="7" y="5"/>
                      </a:cubicBezTo>
                      <a:cubicBezTo>
                        <a:pt x="7" y="6"/>
                        <a:pt x="7" y="6"/>
                        <a:pt x="7" y="6"/>
                      </a:cubicBezTo>
                      <a:cubicBezTo>
                        <a:pt x="7" y="6"/>
                        <a:pt x="7" y="6"/>
                        <a:pt x="7" y="7"/>
                      </a:cubicBezTo>
                      <a:cubicBezTo>
                        <a:pt x="7" y="7"/>
                        <a:pt x="7" y="7"/>
                        <a:pt x="7" y="7"/>
                      </a:cubicBezTo>
                      <a:cubicBezTo>
                        <a:pt x="7" y="8"/>
                        <a:pt x="6" y="8"/>
                        <a:pt x="6" y="8"/>
                      </a:cubicBezTo>
                      <a:cubicBezTo>
                        <a:pt x="6" y="8"/>
                        <a:pt x="6" y="9"/>
                        <a:pt x="6" y="9"/>
                      </a:cubicBezTo>
                      <a:cubicBezTo>
                        <a:pt x="6" y="9"/>
                        <a:pt x="6" y="10"/>
                        <a:pt x="6" y="10"/>
                      </a:cubicBezTo>
                      <a:cubicBezTo>
                        <a:pt x="6" y="10"/>
                        <a:pt x="6" y="10"/>
                        <a:pt x="6" y="10"/>
                      </a:cubicBezTo>
                      <a:cubicBezTo>
                        <a:pt x="6" y="11"/>
                        <a:pt x="6" y="11"/>
                        <a:pt x="6" y="12"/>
                      </a:cubicBezTo>
                      <a:cubicBezTo>
                        <a:pt x="6" y="17"/>
                        <a:pt x="6" y="17"/>
                        <a:pt x="6" y="17"/>
                      </a:cubicBezTo>
                      <a:cubicBezTo>
                        <a:pt x="6" y="17"/>
                        <a:pt x="5" y="17"/>
                        <a:pt x="5" y="17"/>
                      </a:cubicBezTo>
                      <a:cubicBezTo>
                        <a:pt x="2" y="17"/>
                        <a:pt x="0" y="20"/>
                        <a:pt x="0" y="22"/>
                      </a:cubicBezTo>
                      <a:cubicBezTo>
                        <a:pt x="0" y="35"/>
                        <a:pt x="0" y="35"/>
                        <a:pt x="0" y="35"/>
                      </a:cubicBezTo>
                      <a:cubicBezTo>
                        <a:pt x="0" y="38"/>
                        <a:pt x="3" y="40"/>
                        <a:pt x="6" y="40"/>
                      </a:cubicBezTo>
                      <a:cubicBezTo>
                        <a:pt x="6" y="40"/>
                        <a:pt x="16" y="70"/>
                        <a:pt x="24" y="70"/>
                      </a:cubicBezTo>
                      <a:cubicBezTo>
                        <a:pt x="54" y="70"/>
                        <a:pt x="54" y="70"/>
                        <a:pt x="54" y="70"/>
                      </a:cubicBezTo>
                      <a:cubicBezTo>
                        <a:pt x="63" y="70"/>
                        <a:pt x="72" y="40"/>
                        <a:pt x="72" y="40"/>
                      </a:cubicBezTo>
                      <a:cubicBezTo>
                        <a:pt x="76" y="40"/>
                        <a:pt x="78" y="38"/>
                        <a:pt x="78" y="35"/>
                      </a:cubicBezTo>
                      <a:cubicBezTo>
                        <a:pt x="78" y="22"/>
                        <a:pt x="78" y="22"/>
                        <a:pt x="78" y="22"/>
                      </a:cubicBezTo>
                      <a:cubicBezTo>
                        <a:pt x="78" y="20"/>
                        <a:pt x="77" y="18"/>
                        <a:pt x="74" y="17"/>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8" name="Freeform 349">
                  <a:extLst>
                    <a:ext uri="{FF2B5EF4-FFF2-40B4-BE49-F238E27FC236}">
                      <a16:creationId xmlns:a16="http://schemas.microsoft.com/office/drawing/2014/main" id="{87474C69-5C9D-4F2B-836B-9F011B81DE1B}"/>
                    </a:ext>
                  </a:extLst>
                </p:cNvPr>
                <p:cNvSpPr>
                  <a:spLocks noEditPoints="1"/>
                </p:cNvSpPr>
                <p:nvPr/>
              </p:nvSpPr>
              <p:spPr bwMode="auto">
                <a:xfrm>
                  <a:off x="9417754" y="4831895"/>
                  <a:ext cx="239157" cy="79719"/>
                </a:xfrm>
                <a:custGeom>
                  <a:avLst/>
                  <a:gdLst>
                    <a:gd name="T0" fmla="*/ 66 w 67"/>
                    <a:gd name="T1" fmla="*/ 2 h 22"/>
                    <a:gd name="T2" fmla="*/ 49 w 67"/>
                    <a:gd name="T3" fmla="*/ 1 h 22"/>
                    <a:gd name="T4" fmla="*/ 33 w 67"/>
                    <a:gd name="T5" fmla="*/ 5 h 22"/>
                    <a:gd name="T6" fmla="*/ 17 w 67"/>
                    <a:gd name="T7" fmla="*/ 1 h 22"/>
                    <a:gd name="T8" fmla="*/ 0 w 67"/>
                    <a:gd name="T9" fmla="*/ 2 h 22"/>
                    <a:gd name="T10" fmla="*/ 0 w 67"/>
                    <a:gd name="T11" fmla="*/ 4 h 22"/>
                    <a:gd name="T12" fmla="*/ 2 w 67"/>
                    <a:gd name="T13" fmla="*/ 7 h 22"/>
                    <a:gd name="T14" fmla="*/ 4 w 67"/>
                    <a:gd name="T15" fmla="*/ 12 h 22"/>
                    <a:gd name="T16" fmla="*/ 20 w 67"/>
                    <a:gd name="T17" fmla="*/ 21 h 22"/>
                    <a:gd name="T18" fmla="*/ 31 w 67"/>
                    <a:gd name="T19" fmla="*/ 9 h 22"/>
                    <a:gd name="T20" fmla="*/ 33 w 67"/>
                    <a:gd name="T21" fmla="*/ 8 h 22"/>
                    <a:gd name="T22" fmla="*/ 36 w 67"/>
                    <a:gd name="T23" fmla="*/ 9 h 22"/>
                    <a:gd name="T24" fmla="*/ 47 w 67"/>
                    <a:gd name="T25" fmla="*/ 21 h 22"/>
                    <a:gd name="T26" fmla="*/ 62 w 67"/>
                    <a:gd name="T27" fmla="*/ 12 h 22"/>
                    <a:gd name="T28" fmla="*/ 64 w 67"/>
                    <a:gd name="T29" fmla="*/ 7 h 22"/>
                    <a:gd name="T30" fmla="*/ 66 w 67"/>
                    <a:gd name="T31" fmla="*/ 4 h 22"/>
                    <a:gd name="T32" fmla="*/ 66 w 67"/>
                    <a:gd name="T33" fmla="*/ 2 h 22"/>
                    <a:gd name="T34" fmla="*/ 25 w 67"/>
                    <a:gd name="T35" fmla="*/ 16 h 22"/>
                    <a:gd name="T36" fmla="*/ 13 w 67"/>
                    <a:gd name="T37" fmla="*/ 19 h 22"/>
                    <a:gd name="T38" fmla="*/ 6 w 67"/>
                    <a:gd name="T39" fmla="*/ 8 h 22"/>
                    <a:gd name="T40" fmla="*/ 18 w 67"/>
                    <a:gd name="T41" fmla="*/ 3 h 22"/>
                    <a:gd name="T42" fmla="*/ 26 w 67"/>
                    <a:gd name="T43" fmla="*/ 5 h 22"/>
                    <a:gd name="T44" fmla="*/ 25 w 67"/>
                    <a:gd name="T45" fmla="*/ 16 h 22"/>
                    <a:gd name="T46" fmla="*/ 53 w 67"/>
                    <a:gd name="T47" fmla="*/ 19 h 22"/>
                    <a:gd name="T48" fmla="*/ 41 w 67"/>
                    <a:gd name="T49" fmla="*/ 16 h 22"/>
                    <a:gd name="T50" fmla="*/ 41 w 67"/>
                    <a:gd name="T51" fmla="*/ 5 h 22"/>
                    <a:gd name="T52" fmla="*/ 49 w 67"/>
                    <a:gd name="T53" fmla="*/ 3 h 22"/>
                    <a:gd name="T54" fmla="*/ 61 w 67"/>
                    <a:gd name="T55" fmla="*/ 8 h 22"/>
                    <a:gd name="T56" fmla="*/ 53 w 67"/>
                    <a:gd name="T5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22">
                      <a:moveTo>
                        <a:pt x="66" y="2"/>
                      </a:moveTo>
                      <a:cubicBezTo>
                        <a:pt x="66" y="2"/>
                        <a:pt x="56" y="0"/>
                        <a:pt x="49" y="1"/>
                      </a:cubicBezTo>
                      <a:cubicBezTo>
                        <a:pt x="42" y="2"/>
                        <a:pt x="37" y="5"/>
                        <a:pt x="33" y="5"/>
                      </a:cubicBezTo>
                      <a:cubicBezTo>
                        <a:pt x="30" y="5"/>
                        <a:pt x="24" y="2"/>
                        <a:pt x="17" y="1"/>
                      </a:cubicBezTo>
                      <a:cubicBezTo>
                        <a:pt x="10" y="0"/>
                        <a:pt x="0" y="2"/>
                        <a:pt x="0" y="2"/>
                      </a:cubicBezTo>
                      <a:cubicBezTo>
                        <a:pt x="0" y="2"/>
                        <a:pt x="0" y="3"/>
                        <a:pt x="0" y="4"/>
                      </a:cubicBezTo>
                      <a:cubicBezTo>
                        <a:pt x="1" y="5"/>
                        <a:pt x="1" y="6"/>
                        <a:pt x="2" y="7"/>
                      </a:cubicBezTo>
                      <a:cubicBezTo>
                        <a:pt x="4" y="8"/>
                        <a:pt x="4" y="12"/>
                        <a:pt x="4" y="12"/>
                      </a:cubicBezTo>
                      <a:cubicBezTo>
                        <a:pt x="6" y="20"/>
                        <a:pt x="12" y="22"/>
                        <a:pt x="20" y="21"/>
                      </a:cubicBezTo>
                      <a:cubicBezTo>
                        <a:pt x="28" y="19"/>
                        <a:pt x="30" y="11"/>
                        <a:pt x="31" y="9"/>
                      </a:cubicBezTo>
                      <a:cubicBezTo>
                        <a:pt x="32" y="8"/>
                        <a:pt x="33" y="8"/>
                        <a:pt x="33" y="8"/>
                      </a:cubicBezTo>
                      <a:cubicBezTo>
                        <a:pt x="33" y="8"/>
                        <a:pt x="35" y="8"/>
                        <a:pt x="36" y="9"/>
                      </a:cubicBezTo>
                      <a:cubicBezTo>
                        <a:pt x="37" y="11"/>
                        <a:pt x="39" y="19"/>
                        <a:pt x="47" y="21"/>
                      </a:cubicBezTo>
                      <a:cubicBezTo>
                        <a:pt x="55" y="22"/>
                        <a:pt x="61" y="20"/>
                        <a:pt x="62" y="12"/>
                      </a:cubicBezTo>
                      <a:cubicBezTo>
                        <a:pt x="62" y="12"/>
                        <a:pt x="62" y="8"/>
                        <a:pt x="64" y="7"/>
                      </a:cubicBezTo>
                      <a:cubicBezTo>
                        <a:pt x="66" y="6"/>
                        <a:pt x="66" y="5"/>
                        <a:pt x="66" y="4"/>
                      </a:cubicBezTo>
                      <a:cubicBezTo>
                        <a:pt x="66" y="3"/>
                        <a:pt x="67" y="2"/>
                        <a:pt x="66" y="2"/>
                      </a:cubicBezTo>
                      <a:close/>
                      <a:moveTo>
                        <a:pt x="25" y="16"/>
                      </a:moveTo>
                      <a:cubicBezTo>
                        <a:pt x="23" y="19"/>
                        <a:pt x="19" y="20"/>
                        <a:pt x="13" y="19"/>
                      </a:cubicBezTo>
                      <a:cubicBezTo>
                        <a:pt x="8" y="18"/>
                        <a:pt x="6" y="14"/>
                        <a:pt x="6" y="8"/>
                      </a:cubicBezTo>
                      <a:cubicBezTo>
                        <a:pt x="6" y="1"/>
                        <a:pt x="18" y="3"/>
                        <a:pt x="18" y="3"/>
                      </a:cubicBezTo>
                      <a:cubicBezTo>
                        <a:pt x="22" y="4"/>
                        <a:pt x="22" y="4"/>
                        <a:pt x="26" y="5"/>
                      </a:cubicBezTo>
                      <a:cubicBezTo>
                        <a:pt x="30" y="6"/>
                        <a:pt x="27" y="13"/>
                        <a:pt x="25" y="16"/>
                      </a:cubicBezTo>
                      <a:close/>
                      <a:moveTo>
                        <a:pt x="53" y="19"/>
                      </a:moveTo>
                      <a:cubicBezTo>
                        <a:pt x="48" y="20"/>
                        <a:pt x="44" y="19"/>
                        <a:pt x="41" y="16"/>
                      </a:cubicBezTo>
                      <a:cubicBezTo>
                        <a:pt x="39" y="13"/>
                        <a:pt x="37" y="6"/>
                        <a:pt x="41" y="5"/>
                      </a:cubicBezTo>
                      <a:cubicBezTo>
                        <a:pt x="44" y="4"/>
                        <a:pt x="44" y="4"/>
                        <a:pt x="49" y="3"/>
                      </a:cubicBezTo>
                      <a:cubicBezTo>
                        <a:pt x="49" y="3"/>
                        <a:pt x="61" y="1"/>
                        <a:pt x="61" y="8"/>
                      </a:cubicBezTo>
                      <a:cubicBezTo>
                        <a:pt x="61" y="14"/>
                        <a:pt x="59" y="18"/>
                        <a:pt x="53" y="19"/>
                      </a:cubicBezTo>
                      <a:close/>
                    </a:path>
                  </a:pathLst>
                </a:custGeom>
                <a:solidFill>
                  <a:srgbClr val="EB3C00"/>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39" name="Oval 350">
                  <a:extLst>
                    <a:ext uri="{FF2B5EF4-FFF2-40B4-BE49-F238E27FC236}">
                      <a16:creationId xmlns:a16="http://schemas.microsoft.com/office/drawing/2014/main" id="{E7E83D65-F9C2-45A5-BAAD-3568E61A3FB3}"/>
                    </a:ext>
                  </a:extLst>
                </p:cNvPr>
                <p:cNvSpPr>
                  <a:spLocks noChangeArrowheads="1"/>
                </p:cNvSpPr>
                <p:nvPr/>
              </p:nvSpPr>
              <p:spPr bwMode="auto">
                <a:xfrm>
                  <a:off x="9421076" y="4843521"/>
                  <a:ext cx="6643" cy="664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0" name="Oval 351">
                  <a:extLst>
                    <a:ext uri="{FF2B5EF4-FFF2-40B4-BE49-F238E27FC236}">
                      <a16:creationId xmlns:a16="http://schemas.microsoft.com/office/drawing/2014/main" id="{A60C393D-300C-4F60-B1FD-F86DDD797F0B}"/>
                    </a:ext>
                  </a:extLst>
                </p:cNvPr>
                <p:cNvSpPr>
                  <a:spLocks noChangeArrowheads="1"/>
                </p:cNvSpPr>
                <p:nvPr/>
              </p:nvSpPr>
              <p:spPr bwMode="auto">
                <a:xfrm>
                  <a:off x="9643624" y="4843521"/>
                  <a:ext cx="6643" cy="664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
            <p:nvSpPr>
              <p:cNvPr id="119" name="Freeform 323">
                <a:extLst>
                  <a:ext uri="{FF2B5EF4-FFF2-40B4-BE49-F238E27FC236}">
                    <a16:creationId xmlns:a16="http://schemas.microsoft.com/office/drawing/2014/main" id="{1156A8AE-AC52-42C9-A33E-12D9F5FD2573}"/>
                  </a:ext>
                </a:extLst>
              </p:cNvPr>
              <p:cNvSpPr>
                <a:spLocks/>
              </p:cNvSpPr>
              <p:nvPr/>
            </p:nvSpPr>
            <p:spPr bwMode="auto">
              <a:xfrm>
                <a:off x="9280025" y="6759963"/>
                <a:ext cx="175796" cy="87898"/>
              </a:xfrm>
              <a:custGeom>
                <a:avLst/>
                <a:gdLst>
                  <a:gd name="T0" fmla="*/ 25 w 50"/>
                  <a:gd name="T1" fmla="*/ 0 h 25"/>
                  <a:gd name="T2" fmla="*/ 0 w 50"/>
                  <a:gd name="T3" fmla="*/ 25 h 25"/>
                  <a:gd name="T4" fmla="*/ 50 w 50"/>
                  <a:gd name="T5" fmla="*/ 25 h 25"/>
                  <a:gd name="T6" fmla="*/ 25 w 50"/>
                  <a:gd name="T7" fmla="*/ 0 h 25"/>
                </a:gdLst>
                <a:ahLst/>
                <a:cxnLst>
                  <a:cxn ang="0">
                    <a:pos x="T0" y="T1"/>
                  </a:cxn>
                  <a:cxn ang="0">
                    <a:pos x="T2" y="T3"/>
                  </a:cxn>
                  <a:cxn ang="0">
                    <a:pos x="T4" y="T5"/>
                  </a:cxn>
                  <a:cxn ang="0">
                    <a:pos x="T6" y="T7"/>
                  </a:cxn>
                </a:cxnLst>
                <a:rect l="0" t="0" r="r" b="b"/>
                <a:pathLst>
                  <a:path w="50" h="25">
                    <a:moveTo>
                      <a:pt x="25" y="0"/>
                    </a:moveTo>
                    <a:cubicBezTo>
                      <a:pt x="11" y="0"/>
                      <a:pt x="0" y="11"/>
                      <a:pt x="0" y="25"/>
                    </a:cubicBezTo>
                    <a:cubicBezTo>
                      <a:pt x="50" y="25"/>
                      <a:pt x="50" y="25"/>
                      <a:pt x="50" y="25"/>
                    </a:cubicBezTo>
                    <a:cubicBezTo>
                      <a:pt x="50" y="11"/>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0" name="Freeform 324">
                <a:extLst>
                  <a:ext uri="{FF2B5EF4-FFF2-40B4-BE49-F238E27FC236}">
                    <a16:creationId xmlns:a16="http://schemas.microsoft.com/office/drawing/2014/main" id="{B3E59B3C-68AC-48B4-A24D-6B1AF134E21C}"/>
                  </a:ext>
                </a:extLst>
              </p:cNvPr>
              <p:cNvSpPr>
                <a:spLocks/>
              </p:cNvSpPr>
              <p:nvPr/>
            </p:nvSpPr>
            <p:spPr bwMode="auto">
              <a:xfrm>
                <a:off x="9472099" y="6759963"/>
                <a:ext cx="175796" cy="87898"/>
              </a:xfrm>
              <a:custGeom>
                <a:avLst/>
                <a:gdLst>
                  <a:gd name="T0" fmla="*/ 25 w 50"/>
                  <a:gd name="T1" fmla="*/ 0 h 25"/>
                  <a:gd name="T2" fmla="*/ 0 w 50"/>
                  <a:gd name="T3" fmla="*/ 25 h 25"/>
                  <a:gd name="T4" fmla="*/ 50 w 50"/>
                  <a:gd name="T5" fmla="*/ 25 h 25"/>
                  <a:gd name="T6" fmla="*/ 25 w 50"/>
                  <a:gd name="T7" fmla="*/ 0 h 25"/>
                </a:gdLst>
                <a:ahLst/>
                <a:cxnLst>
                  <a:cxn ang="0">
                    <a:pos x="T0" y="T1"/>
                  </a:cxn>
                  <a:cxn ang="0">
                    <a:pos x="T2" y="T3"/>
                  </a:cxn>
                  <a:cxn ang="0">
                    <a:pos x="T4" y="T5"/>
                  </a:cxn>
                  <a:cxn ang="0">
                    <a:pos x="T6" y="T7"/>
                  </a:cxn>
                </a:cxnLst>
                <a:rect l="0" t="0" r="r" b="b"/>
                <a:pathLst>
                  <a:path w="50" h="25">
                    <a:moveTo>
                      <a:pt x="25" y="0"/>
                    </a:moveTo>
                    <a:cubicBezTo>
                      <a:pt x="11" y="0"/>
                      <a:pt x="0" y="11"/>
                      <a:pt x="0" y="25"/>
                    </a:cubicBezTo>
                    <a:cubicBezTo>
                      <a:pt x="50" y="25"/>
                      <a:pt x="50" y="25"/>
                      <a:pt x="50" y="25"/>
                    </a:cubicBezTo>
                    <a:cubicBezTo>
                      <a:pt x="50" y="11"/>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21" name="Freeform 97">
                <a:extLst>
                  <a:ext uri="{FF2B5EF4-FFF2-40B4-BE49-F238E27FC236}">
                    <a16:creationId xmlns:a16="http://schemas.microsoft.com/office/drawing/2014/main" id="{DF311830-E957-462E-9EAD-74DFC94AFED5}"/>
                  </a:ext>
                </a:extLst>
              </p:cNvPr>
              <p:cNvSpPr>
                <a:spLocks/>
              </p:cNvSpPr>
              <p:nvPr/>
            </p:nvSpPr>
            <p:spPr bwMode="auto">
              <a:xfrm>
                <a:off x="9869022" y="5353006"/>
                <a:ext cx="525890" cy="255166"/>
              </a:xfrm>
              <a:custGeom>
                <a:avLst/>
                <a:gdLst>
                  <a:gd name="T0" fmla="*/ 87 w 338"/>
                  <a:gd name="T1" fmla="*/ 0 h 164"/>
                  <a:gd name="T2" fmla="*/ 338 w 338"/>
                  <a:gd name="T3" fmla="*/ 0 h 164"/>
                  <a:gd name="T4" fmla="*/ 248 w 338"/>
                  <a:gd name="T5" fmla="*/ 164 h 164"/>
                  <a:gd name="T6" fmla="*/ 0 w 338"/>
                  <a:gd name="T7" fmla="*/ 164 h 164"/>
                  <a:gd name="T8" fmla="*/ 87 w 338"/>
                  <a:gd name="T9" fmla="*/ 0 h 164"/>
                </a:gdLst>
                <a:ahLst/>
                <a:cxnLst>
                  <a:cxn ang="0">
                    <a:pos x="T0" y="T1"/>
                  </a:cxn>
                  <a:cxn ang="0">
                    <a:pos x="T2" y="T3"/>
                  </a:cxn>
                  <a:cxn ang="0">
                    <a:pos x="T4" y="T5"/>
                  </a:cxn>
                  <a:cxn ang="0">
                    <a:pos x="T6" y="T7"/>
                  </a:cxn>
                  <a:cxn ang="0">
                    <a:pos x="T8" y="T9"/>
                  </a:cxn>
                </a:cxnLst>
                <a:rect l="0" t="0" r="r" b="b"/>
                <a:pathLst>
                  <a:path w="338" h="164">
                    <a:moveTo>
                      <a:pt x="87" y="0"/>
                    </a:moveTo>
                    <a:lnTo>
                      <a:pt x="338" y="0"/>
                    </a:lnTo>
                    <a:lnTo>
                      <a:pt x="248" y="164"/>
                    </a:lnTo>
                    <a:lnTo>
                      <a:pt x="0" y="164"/>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grpSp>
        <p:nvGrpSpPr>
          <p:cNvPr id="141" name="Group 140">
            <a:extLst>
              <a:ext uri="{FF2B5EF4-FFF2-40B4-BE49-F238E27FC236}">
                <a16:creationId xmlns:a16="http://schemas.microsoft.com/office/drawing/2014/main" id="{01D61A8D-B530-45D0-9558-91B287C0B526}"/>
              </a:ext>
            </a:extLst>
          </p:cNvPr>
          <p:cNvGrpSpPr/>
          <p:nvPr/>
        </p:nvGrpSpPr>
        <p:grpSpPr>
          <a:xfrm>
            <a:off x="7658164" y="3665595"/>
            <a:ext cx="736304" cy="2319769"/>
            <a:chOff x="8164080" y="4538026"/>
            <a:chExt cx="736600" cy="2320703"/>
          </a:xfrm>
        </p:grpSpPr>
        <p:grpSp>
          <p:nvGrpSpPr>
            <p:cNvPr id="142" name="Group 141">
              <a:extLst>
                <a:ext uri="{FF2B5EF4-FFF2-40B4-BE49-F238E27FC236}">
                  <a16:creationId xmlns:a16="http://schemas.microsoft.com/office/drawing/2014/main" id="{738C9096-F890-44DB-B962-412906F85F35}"/>
                </a:ext>
              </a:extLst>
            </p:cNvPr>
            <p:cNvGrpSpPr/>
            <p:nvPr/>
          </p:nvGrpSpPr>
          <p:grpSpPr>
            <a:xfrm>
              <a:off x="8164080" y="4538026"/>
              <a:ext cx="736600" cy="2278663"/>
              <a:chOff x="6086476" y="7174900"/>
              <a:chExt cx="736600" cy="2278663"/>
            </a:xfrm>
          </p:grpSpPr>
          <p:sp>
            <p:nvSpPr>
              <p:cNvPr id="145" name="Freeform 397">
                <a:extLst>
                  <a:ext uri="{FF2B5EF4-FFF2-40B4-BE49-F238E27FC236}">
                    <a16:creationId xmlns:a16="http://schemas.microsoft.com/office/drawing/2014/main" id="{93899BE4-0293-4F98-9E0C-CFBD64FFDC0E}"/>
                  </a:ext>
                </a:extLst>
              </p:cNvPr>
              <p:cNvSpPr>
                <a:spLocks/>
              </p:cNvSpPr>
              <p:nvPr/>
            </p:nvSpPr>
            <p:spPr bwMode="auto">
              <a:xfrm flipH="1">
                <a:off x="6459819" y="8496230"/>
                <a:ext cx="212543" cy="957333"/>
              </a:xfrm>
              <a:custGeom>
                <a:avLst/>
                <a:gdLst>
                  <a:gd name="T0" fmla="*/ 71 w 83"/>
                  <a:gd name="T1" fmla="*/ 298 h 298"/>
                  <a:gd name="T2" fmla="*/ 11 w 83"/>
                  <a:gd name="T3" fmla="*/ 298 h 298"/>
                  <a:gd name="T4" fmla="*/ 0 w 83"/>
                  <a:gd name="T5" fmla="*/ 0 h 298"/>
                  <a:gd name="T6" fmla="*/ 83 w 83"/>
                  <a:gd name="T7" fmla="*/ 0 h 298"/>
                  <a:gd name="T8" fmla="*/ 71 w 83"/>
                  <a:gd name="T9" fmla="*/ 298 h 298"/>
                </a:gdLst>
                <a:ahLst/>
                <a:cxnLst>
                  <a:cxn ang="0">
                    <a:pos x="T0" y="T1"/>
                  </a:cxn>
                  <a:cxn ang="0">
                    <a:pos x="T2" y="T3"/>
                  </a:cxn>
                  <a:cxn ang="0">
                    <a:pos x="T4" y="T5"/>
                  </a:cxn>
                  <a:cxn ang="0">
                    <a:pos x="T6" y="T7"/>
                  </a:cxn>
                  <a:cxn ang="0">
                    <a:pos x="T8" y="T9"/>
                  </a:cxn>
                </a:cxnLst>
                <a:rect l="0" t="0" r="r" b="b"/>
                <a:pathLst>
                  <a:path w="83" h="298">
                    <a:moveTo>
                      <a:pt x="71" y="298"/>
                    </a:moveTo>
                    <a:lnTo>
                      <a:pt x="11" y="298"/>
                    </a:lnTo>
                    <a:lnTo>
                      <a:pt x="0" y="0"/>
                    </a:lnTo>
                    <a:lnTo>
                      <a:pt x="83" y="0"/>
                    </a:lnTo>
                    <a:lnTo>
                      <a:pt x="71" y="298"/>
                    </a:lnTo>
                    <a:close/>
                  </a:path>
                </a:pathLst>
              </a:custGeom>
              <a:solidFill>
                <a:srgbClr val="634E37"/>
              </a:solidFill>
              <a:ln>
                <a:noFill/>
              </a:ln>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p:txBody>
          </p:sp>
          <p:sp>
            <p:nvSpPr>
              <p:cNvPr id="146" name="Freeform 398">
                <a:extLst>
                  <a:ext uri="{FF2B5EF4-FFF2-40B4-BE49-F238E27FC236}">
                    <a16:creationId xmlns:a16="http://schemas.microsoft.com/office/drawing/2014/main" id="{42B0C075-0E75-4D83-8F23-86BE07297FB8}"/>
                  </a:ext>
                </a:extLst>
              </p:cNvPr>
              <p:cNvSpPr>
                <a:spLocks/>
              </p:cNvSpPr>
              <p:nvPr/>
            </p:nvSpPr>
            <p:spPr bwMode="auto">
              <a:xfrm flipH="1">
                <a:off x="6234475" y="8496230"/>
                <a:ext cx="215103" cy="957333"/>
              </a:xfrm>
              <a:custGeom>
                <a:avLst/>
                <a:gdLst>
                  <a:gd name="T0" fmla="*/ 73 w 84"/>
                  <a:gd name="T1" fmla="*/ 298 h 298"/>
                  <a:gd name="T2" fmla="*/ 11 w 84"/>
                  <a:gd name="T3" fmla="*/ 298 h 298"/>
                  <a:gd name="T4" fmla="*/ 0 w 84"/>
                  <a:gd name="T5" fmla="*/ 0 h 298"/>
                  <a:gd name="T6" fmla="*/ 84 w 84"/>
                  <a:gd name="T7" fmla="*/ 0 h 298"/>
                  <a:gd name="T8" fmla="*/ 73 w 84"/>
                  <a:gd name="T9" fmla="*/ 298 h 298"/>
                </a:gdLst>
                <a:ahLst/>
                <a:cxnLst>
                  <a:cxn ang="0">
                    <a:pos x="T0" y="T1"/>
                  </a:cxn>
                  <a:cxn ang="0">
                    <a:pos x="T2" y="T3"/>
                  </a:cxn>
                  <a:cxn ang="0">
                    <a:pos x="T4" y="T5"/>
                  </a:cxn>
                  <a:cxn ang="0">
                    <a:pos x="T6" y="T7"/>
                  </a:cxn>
                  <a:cxn ang="0">
                    <a:pos x="T8" y="T9"/>
                  </a:cxn>
                </a:cxnLst>
                <a:rect l="0" t="0" r="r" b="b"/>
                <a:pathLst>
                  <a:path w="84" h="298">
                    <a:moveTo>
                      <a:pt x="73" y="298"/>
                    </a:moveTo>
                    <a:lnTo>
                      <a:pt x="11" y="298"/>
                    </a:lnTo>
                    <a:lnTo>
                      <a:pt x="0" y="0"/>
                    </a:lnTo>
                    <a:lnTo>
                      <a:pt x="84" y="0"/>
                    </a:lnTo>
                    <a:lnTo>
                      <a:pt x="73" y="298"/>
                    </a:lnTo>
                    <a:close/>
                  </a:path>
                </a:pathLst>
              </a:custGeom>
              <a:solidFill>
                <a:srgbClr val="634E37"/>
              </a:solidFill>
              <a:ln>
                <a:noFill/>
              </a:ln>
              <a:extLst/>
            </p:spPr>
            <p:txBody>
              <a:bodyPr vert="horz" wrap="square" lIns="91403" tIns="45702" rIns="91403" bIns="45702" numCol="1" anchor="t" anchorCtr="0" compatLnSpc="1">
                <a:prstTxWarp prst="textNoShape">
                  <a:avLst/>
                </a:prstTxWarp>
              </a:bodyPr>
              <a:lstStyle/>
              <a:p>
                <a:pPr defTabSz="932319"/>
                <a:endParaRPr lang="en-US" sz="1835" dirty="0">
                  <a:solidFill>
                    <a:srgbClr val="404040"/>
                  </a:solidFill>
                </a:endParaRPr>
              </a:p>
              <a:p>
                <a:pPr defTabSz="932319"/>
                <a:endParaRPr lang="en-US" sz="1835" dirty="0">
                  <a:solidFill>
                    <a:srgbClr val="404040"/>
                  </a:solidFill>
                </a:endParaRPr>
              </a:p>
              <a:p>
                <a:pPr defTabSz="932319"/>
                <a:endParaRPr lang="en-US" sz="1835" dirty="0">
                  <a:solidFill>
                    <a:srgbClr val="404040"/>
                  </a:solidFill>
                </a:endParaRPr>
              </a:p>
            </p:txBody>
          </p:sp>
          <p:sp>
            <p:nvSpPr>
              <p:cNvPr id="147" name="Freeform 292">
                <a:extLst>
                  <a:ext uri="{FF2B5EF4-FFF2-40B4-BE49-F238E27FC236}">
                    <a16:creationId xmlns:a16="http://schemas.microsoft.com/office/drawing/2014/main" id="{5A804EBD-640D-4061-9EA0-5FC1013A48F6}"/>
                  </a:ext>
                </a:extLst>
              </p:cNvPr>
              <p:cNvSpPr>
                <a:spLocks/>
              </p:cNvSpPr>
              <p:nvPr/>
            </p:nvSpPr>
            <p:spPr bwMode="auto">
              <a:xfrm>
                <a:off x="6086476" y="7680325"/>
                <a:ext cx="736600" cy="819150"/>
              </a:xfrm>
              <a:custGeom>
                <a:avLst/>
                <a:gdLst>
                  <a:gd name="T0" fmla="*/ 294 w 373"/>
                  <a:gd name="T1" fmla="*/ 0 h 418"/>
                  <a:gd name="T2" fmla="*/ 221 w 373"/>
                  <a:gd name="T3" fmla="*/ 0 h 418"/>
                  <a:gd name="T4" fmla="*/ 187 w 373"/>
                  <a:gd name="T5" fmla="*/ 17 h 418"/>
                  <a:gd name="T6" fmla="*/ 153 w 373"/>
                  <a:gd name="T7" fmla="*/ 0 h 418"/>
                  <a:gd name="T8" fmla="*/ 79 w 373"/>
                  <a:gd name="T9" fmla="*/ 0 h 418"/>
                  <a:gd name="T10" fmla="*/ 0 w 373"/>
                  <a:gd name="T11" fmla="*/ 79 h 418"/>
                  <a:gd name="T12" fmla="*/ 0 w 373"/>
                  <a:gd name="T13" fmla="*/ 145 h 418"/>
                  <a:gd name="T14" fmla="*/ 69 w 373"/>
                  <a:gd name="T15" fmla="*/ 145 h 418"/>
                  <a:gd name="T16" fmla="*/ 69 w 373"/>
                  <a:gd name="T17" fmla="*/ 418 h 418"/>
                  <a:gd name="T18" fmla="*/ 305 w 373"/>
                  <a:gd name="T19" fmla="*/ 418 h 418"/>
                  <a:gd name="T20" fmla="*/ 305 w 373"/>
                  <a:gd name="T21" fmla="*/ 145 h 418"/>
                  <a:gd name="T22" fmla="*/ 373 w 373"/>
                  <a:gd name="T23" fmla="*/ 145 h 418"/>
                  <a:gd name="T24" fmla="*/ 373 w 373"/>
                  <a:gd name="T25" fmla="*/ 79 h 418"/>
                  <a:gd name="T26" fmla="*/ 294 w 373"/>
                  <a:gd name="T27" fmla="*/ 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3" h="418">
                    <a:moveTo>
                      <a:pt x="294" y="0"/>
                    </a:moveTo>
                    <a:cubicBezTo>
                      <a:pt x="221" y="0"/>
                      <a:pt x="221" y="0"/>
                      <a:pt x="221" y="0"/>
                    </a:cubicBezTo>
                    <a:cubicBezTo>
                      <a:pt x="187" y="17"/>
                      <a:pt x="187" y="17"/>
                      <a:pt x="187" y="17"/>
                    </a:cubicBezTo>
                    <a:cubicBezTo>
                      <a:pt x="153" y="0"/>
                      <a:pt x="153" y="0"/>
                      <a:pt x="153" y="0"/>
                    </a:cubicBezTo>
                    <a:cubicBezTo>
                      <a:pt x="79" y="0"/>
                      <a:pt x="79" y="0"/>
                      <a:pt x="79" y="0"/>
                    </a:cubicBezTo>
                    <a:cubicBezTo>
                      <a:pt x="35" y="0"/>
                      <a:pt x="0" y="35"/>
                      <a:pt x="0" y="79"/>
                    </a:cubicBezTo>
                    <a:cubicBezTo>
                      <a:pt x="0" y="145"/>
                      <a:pt x="0" y="145"/>
                      <a:pt x="0" y="145"/>
                    </a:cubicBezTo>
                    <a:cubicBezTo>
                      <a:pt x="69" y="145"/>
                      <a:pt x="69" y="145"/>
                      <a:pt x="69" y="145"/>
                    </a:cubicBezTo>
                    <a:cubicBezTo>
                      <a:pt x="69" y="418"/>
                      <a:pt x="69" y="418"/>
                      <a:pt x="69" y="418"/>
                    </a:cubicBezTo>
                    <a:cubicBezTo>
                      <a:pt x="305" y="418"/>
                      <a:pt x="305" y="418"/>
                      <a:pt x="305" y="418"/>
                    </a:cubicBezTo>
                    <a:cubicBezTo>
                      <a:pt x="305" y="145"/>
                      <a:pt x="305" y="145"/>
                      <a:pt x="305" y="145"/>
                    </a:cubicBezTo>
                    <a:cubicBezTo>
                      <a:pt x="373" y="145"/>
                      <a:pt x="373" y="145"/>
                      <a:pt x="373" y="145"/>
                    </a:cubicBezTo>
                    <a:cubicBezTo>
                      <a:pt x="373" y="79"/>
                      <a:pt x="373" y="79"/>
                      <a:pt x="373" y="79"/>
                    </a:cubicBezTo>
                    <a:cubicBezTo>
                      <a:pt x="373" y="35"/>
                      <a:pt x="338" y="0"/>
                      <a:pt x="294" y="0"/>
                    </a:cubicBezTo>
                    <a:close/>
                  </a:path>
                </a:pathLst>
              </a:custGeom>
              <a:solidFill>
                <a:srgbClr val="58215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8" name="Freeform 296">
                <a:extLst>
                  <a:ext uri="{FF2B5EF4-FFF2-40B4-BE49-F238E27FC236}">
                    <a16:creationId xmlns:a16="http://schemas.microsoft.com/office/drawing/2014/main" id="{4F49A730-E5D3-4385-9C84-85065377F567}"/>
                  </a:ext>
                </a:extLst>
              </p:cNvPr>
              <p:cNvSpPr>
                <a:spLocks/>
              </p:cNvSpPr>
              <p:nvPr/>
            </p:nvSpPr>
            <p:spPr bwMode="auto">
              <a:xfrm>
                <a:off x="6477001" y="8088313"/>
                <a:ext cx="192088" cy="93662"/>
              </a:xfrm>
              <a:custGeom>
                <a:avLst/>
                <a:gdLst>
                  <a:gd name="T0" fmla="*/ 97 w 97"/>
                  <a:gd name="T1" fmla="*/ 48 h 48"/>
                  <a:gd name="T2" fmla="*/ 0 w 97"/>
                  <a:gd name="T3" fmla="*/ 48 h 48"/>
                  <a:gd name="T4" fmla="*/ 48 w 97"/>
                  <a:gd name="T5" fmla="*/ 0 h 48"/>
                  <a:gd name="T6" fmla="*/ 97 w 97"/>
                  <a:gd name="T7" fmla="*/ 48 h 48"/>
                </a:gdLst>
                <a:ahLst/>
                <a:cxnLst>
                  <a:cxn ang="0">
                    <a:pos x="T0" y="T1"/>
                  </a:cxn>
                  <a:cxn ang="0">
                    <a:pos x="T2" y="T3"/>
                  </a:cxn>
                  <a:cxn ang="0">
                    <a:pos x="T4" y="T5"/>
                  </a:cxn>
                  <a:cxn ang="0">
                    <a:pos x="T6" y="T7"/>
                  </a:cxn>
                </a:cxnLst>
                <a:rect l="0" t="0" r="r" b="b"/>
                <a:pathLst>
                  <a:path w="97" h="48">
                    <a:moveTo>
                      <a:pt x="97" y="48"/>
                    </a:moveTo>
                    <a:cubicBezTo>
                      <a:pt x="0" y="48"/>
                      <a:pt x="0" y="48"/>
                      <a:pt x="0" y="48"/>
                    </a:cubicBezTo>
                    <a:cubicBezTo>
                      <a:pt x="0" y="21"/>
                      <a:pt x="22" y="0"/>
                      <a:pt x="48" y="0"/>
                    </a:cubicBezTo>
                    <a:cubicBezTo>
                      <a:pt x="75" y="0"/>
                      <a:pt x="97" y="21"/>
                      <a:pt x="97" y="48"/>
                    </a:cubicBez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9" name="Freeform 297">
                <a:extLst>
                  <a:ext uri="{FF2B5EF4-FFF2-40B4-BE49-F238E27FC236}">
                    <a16:creationId xmlns:a16="http://schemas.microsoft.com/office/drawing/2014/main" id="{10FC4F04-8757-46CA-B4E8-3AB0987A945C}"/>
                  </a:ext>
                </a:extLst>
              </p:cNvPr>
              <p:cNvSpPr>
                <a:spLocks/>
              </p:cNvSpPr>
              <p:nvPr/>
            </p:nvSpPr>
            <p:spPr bwMode="auto">
              <a:xfrm>
                <a:off x="6326188" y="7964488"/>
                <a:ext cx="476250" cy="334962"/>
              </a:xfrm>
              <a:custGeom>
                <a:avLst/>
                <a:gdLst>
                  <a:gd name="T0" fmla="*/ 192 w 242"/>
                  <a:gd name="T1" fmla="*/ 171 h 171"/>
                  <a:gd name="T2" fmla="*/ 0 w 242"/>
                  <a:gd name="T3" fmla="*/ 109 h 171"/>
                  <a:gd name="T4" fmla="*/ 11 w 242"/>
                  <a:gd name="T5" fmla="*/ 77 h 171"/>
                  <a:gd name="T6" fmla="*/ 184 w 242"/>
                  <a:gd name="T7" fmla="*/ 95 h 171"/>
                  <a:gd name="T8" fmla="*/ 184 w 242"/>
                  <a:gd name="T9" fmla="*/ 0 h 171"/>
                  <a:gd name="T10" fmla="*/ 242 w 242"/>
                  <a:gd name="T11" fmla="*/ 0 h 171"/>
                  <a:gd name="T12" fmla="*/ 242 w 242"/>
                  <a:gd name="T13" fmla="*/ 122 h 171"/>
                  <a:gd name="T14" fmla="*/ 192 w 242"/>
                  <a:gd name="T15" fmla="*/ 171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2" h="171">
                    <a:moveTo>
                      <a:pt x="192" y="171"/>
                    </a:moveTo>
                    <a:cubicBezTo>
                      <a:pt x="0" y="109"/>
                      <a:pt x="0" y="109"/>
                      <a:pt x="0" y="109"/>
                    </a:cubicBezTo>
                    <a:cubicBezTo>
                      <a:pt x="11" y="77"/>
                      <a:pt x="11" y="77"/>
                      <a:pt x="11" y="77"/>
                    </a:cubicBezTo>
                    <a:cubicBezTo>
                      <a:pt x="184" y="95"/>
                      <a:pt x="184" y="95"/>
                      <a:pt x="184" y="95"/>
                    </a:cubicBezTo>
                    <a:cubicBezTo>
                      <a:pt x="184" y="0"/>
                      <a:pt x="184" y="0"/>
                      <a:pt x="184" y="0"/>
                    </a:cubicBezTo>
                    <a:cubicBezTo>
                      <a:pt x="242" y="0"/>
                      <a:pt x="242" y="0"/>
                      <a:pt x="242" y="0"/>
                    </a:cubicBezTo>
                    <a:cubicBezTo>
                      <a:pt x="242" y="122"/>
                      <a:pt x="242" y="122"/>
                      <a:pt x="242" y="122"/>
                    </a:cubicBezTo>
                    <a:cubicBezTo>
                      <a:pt x="242" y="149"/>
                      <a:pt x="219" y="171"/>
                      <a:pt x="192" y="171"/>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0" name="Freeform 298">
                <a:extLst>
                  <a:ext uri="{FF2B5EF4-FFF2-40B4-BE49-F238E27FC236}">
                    <a16:creationId xmlns:a16="http://schemas.microsoft.com/office/drawing/2014/main" id="{790831EA-F730-4D9D-8C94-36D62D79CB19}"/>
                  </a:ext>
                </a:extLst>
              </p:cNvPr>
              <p:cNvSpPr>
                <a:spLocks/>
              </p:cNvSpPr>
              <p:nvPr/>
            </p:nvSpPr>
            <p:spPr bwMode="auto">
              <a:xfrm>
                <a:off x="6108701" y="7964488"/>
                <a:ext cx="579438" cy="334962"/>
              </a:xfrm>
              <a:custGeom>
                <a:avLst/>
                <a:gdLst>
                  <a:gd name="T0" fmla="*/ 50 w 294"/>
                  <a:gd name="T1" fmla="*/ 171 h 171"/>
                  <a:gd name="T2" fmla="*/ 294 w 294"/>
                  <a:gd name="T3" fmla="*/ 108 h 171"/>
                  <a:gd name="T4" fmla="*/ 181 w 294"/>
                  <a:gd name="T5" fmla="*/ 88 h 171"/>
                  <a:gd name="T6" fmla="*/ 58 w 294"/>
                  <a:gd name="T7" fmla="*/ 95 h 171"/>
                  <a:gd name="T8" fmla="*/ 58 w 294"/>
                  <a:gd name="T9" fmla="*/ 0 h 171"/>
                  <a:gd name="T10" fmla="*/ 0 w 294"/>
                  <a:gd name="T11" fmla="*/ 0 h 171"/>
                  <a:gd name="T12" fmla="*/ 0 w 294"/>
                  <a:gd name="T13" fmla="*/ 122 h 171"/>
                  <a:gd name="T14" fmla="*/ 50 w 294"/>
                  <a:gd name="T15" fmla="*/ 171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4" h="171">
                    <a:moveTo>
                      <a:pt x="50" y="171"/>
                    </a:moveTo>
                    <a:cubicBezTo>
                      <a:pt x="294" y="108"/>
                      <a:pt x="294" y="108"/>
                      <a:pt x="294" y="108"/>
                    </a:cubicBezTo>
                    <a:cubicBezTo>
                      <a:pt x="181" y="88"/>
                      <a:pt x="181" y="88"/>
                      <a:pt x="181" y="88"/>
                    </a:cubicBezTo>
                    <a:cubicBezTo>
                      <a:pt x="58" y="95"/>
                      <a:pt x="58" y="95"/>
                      <a:pt x="58" y="95"/>
                    </a:cubicBezTo>
                    <a:cubicBezTo>
                      <a:pt x="58" y="0"/>
                      <a:pt x="58" y="0"/>
                      <a:pt x="58" y="0"/>
                    </a:cubicBezTo>
                    <a:cubicBezTo>
                      <a:pt x="0" y="0"/>
                      <a:pt x="0" y="0"/>
                      <a:pt x="0" y="0"/>
                    </a:cubicBezTo>
                    <a:cubicBezTo>
                      <a:pt x="0" y="122"/>
                      <a:pt x="0" y="122"/>
                      <a:pt x="0" y="122"/>
                    </a:cubicBezTo>
                    <a:cubicBezTo>
                      <a:pt x="0" y="149"/>
                      <a:pt x="22" y="171"/>
                      <a:pt x="50" y="171"/>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1" name="Freeform 299">
                <a:extLst>
                  <a:ext uri="{FF2B5EF4-FFF2-40B4-BE49-F238E27FC236}">
                    <a16:creationId xmlns:a16="http://schemas.microsoft.com/office/drawing/2014/main" id="{AAC7BD2B-997A-489F-AB11-2F60BCE9FA56}"/>
                  </a:ext>
                </a:extLst>
              </p:cNvPr>
              <p:cNvSpPr>
                <a:spLocks/>
              </p:cNvSpPr>
              <p:nvPr/>
            </p:nvSpPr>
            <p:spPr bwMode="auto">
              <a:xfrm>
                <a:off x="6265863" y="7615238"/>
                <a:ext cx="381000" cy="360362"/>
              </a:xfrm>
              <a:custGeom>
                <a:avLst/>
                <a:gdLst>
                  <a:gd name="T0" fmla="*/ 197 w 240"/>
                  <a:gd name="T1" fmla="*/ 80 h 227"/>
                  <a:gd name="T2" fmla="*/ 240 w 240"/>
                  <a:gd name="T3" fmla="*/ 80 h 227"/>
                  <a:gd name="T4" fmla="*/ 182 w 240"/>
                  <a:gd name="T5" fmla="*/ 0 h 227"/>
                  <a:gd name="T6" fmla="*/ 57 w 240"/>
                  <a:gd name="T7" fmla="*/ 0 h 227"/>
                  <a:gd name="T8" fmla="*/ 0 w 240"/>
                  <a:gd name="T9" fmla="*/ 80 h 227"/>
                  <a:gd name="T10" fmla="*/ 40 w 240"/>
                  <a:gd name="T11" fmla="*/ 80 h 227"/>
                  <a:gd name="T12" fmla="*/ 120 w 240"/>
                  <a:gd name="T13" fmla="*/ 227 h 227"/>
                  <a:gd name="T14" fmla="*/ 197 w 240"/>
                  <a:gd name="T15" fmla="*/ 80 h 2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0" h="227">
                    <a:moveTo>
                      <a:pt x="197" y="80"/>
                    </a:moveTo>
                    <a:lnTo>
                      <a:pt x="240" y="80"/>
                    </a:lnTo>
                    <a:lnTo>
                      <a:pt x="182" y="0"/>
                    </a:lnTo>
                    <a:lnTo>
                      <a:pt x="57" y="0"/>
                    </a:lnTo>
                    <a:lnTo>
                      <a:pt x="0" y="80"/>
                    </a:lnTo>
                    <a:lnTo>
                      <a:pt x="40" y="80"/>
                    </a:lnTo>
                    <a:lnTo>
                      <a:pt x="120" y="227"/>
                    </a:lnTo>
                    <a:lnTo>
                      <a:pt x="197" y="80"/>
                    </a:lnTo>
                    <a:close/>
                  </a:path>
                </a:pathLst>
              </a:cu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2" name="Freeform 301">
                <a:extLst>
                  <a:ext uri="{FF2B5EF4-FFF2-40B4-BE49-F238E27FC236}">
                    <a16:creationId xmlns:a16="http://schemas.microsoft.com/office/drawing/2014/main" id="{A848C7AC-035E-4AAC-BA5D-0554EADE65D0}"/>
                  </a:ext>
                </a:extLst>
              </p:cNvPr>
              <p:cNvSpPr>
                <a:spLocks/>
              </p:cNvSpPr>
              <p:nvPr/>
            </p:nvSpPr>
            <p:spPr bwMode="auto">
              <a:xfrm>
                <a:off x="6356351" y="7545388"/>
                <a:ext cx="198438" cy="203200"/>
              </a:xfrm>
              <a:custGeom>
                <a:avLst/>
                <a:gdLst>
                  <a:gd name="T0" fmla="*/ 100 w 100"/>
                  <a:gd name="T1" fmla="*/ 17 h 104"/>
                  <a:gd name="T2" fmla="*/ 85 w 100"/>
                  <a:gd name="T3" fmla="*/ 0 h 104"/>
                  <a:gd name="T4" fmla="*/ 15 w 100"/>
                  <a:gd name="T5" fmla="*/ 0 h 104"/>
                  <a:gd name="T6" fmla="*/ 0 w 100"/>
                  <a:gd name="T7" fmla="*/ 17 h 104"/>
                  <a:gd name="T8" fmla="*/ 0 w 100"/>
                  <a:gd name="T9" fmla="*/ 75 h 104"/>
                  <a:gd name="T10" fmla="*/ 50 w 100"/>
                  <a:gd name="T11" fmla="*/ 104 h 104"/>
                  <a:gd name="T12" fmla="*/ 100 w 100"/>
                  <a:gd name="T13" fmla="*/ 75 h 104"/>
                  <a:gd name="T14" fmla="*/ 100 w 100"/>
                  <a:gd name="T15" fmla="*/ 17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04">
                    <a:moveTo>
                      <a:pt x="100" y="17"/>
                    </a:moveTo>
                    <a:cubicBezTo>
                      <a:pt x="96" y="10"/>
                      <a:pt x="91" y="4"/>
                      <a:pt x="85" y="0"/>
                    </a:cubicBezTo>
                    <a:cubicBezTo>
                      <a:pt x="15" y="0"/>
                      <a:pt x="15" y="0"/>
                      <a:pt x="15" y="0"/>
                    </a:cubicBezTo>
                    <a:cubicBezTo>
                      <a:pt x="9" y="4"/>
                      <a:pt x="4" y="10"/>
                      <a:pt x="0" y="17"/>
                    </a:cubicBezTo>
                    <a:cubicBezTo>
                      <a:pt x="0" y="75"/>
                      <a:pt x="0" y="75"/>
                      <a:pt x="0" y="75"/>
                    </a:cubicBezTo>
                    <a:cubicBezTo>
                      <a:pt x="10" y="92"/>
                      <a:pt x="29" y="104"/>
                      <a:pt x="50" y="104"/>
                    </a:cubicBezTo>
                    <a:cubicBezTo>
                      <a:pt x="71" y="104"/>
                      <a:pt x="90" y="92"/>
                      <a:pt x="100" y="75"/>
                    </a:cubicBezTo>
                    <a:lnTo>
                      <a:pt x="100" y="17"/>
                    </a:ln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3" name="Freeform 302">
                <a:extLst>
                  <a:ext uri="{FF2B5EF4-FFF2-40B4-BE49-F238E27FC236}">
                    <a16:creationId xmlns:a16="http://schemas.microsoft.com/office/drawing/2014/main" id="{CA8D021F-AD74-4B6A-9805-C017DD9F248F}"/>
                  </a:ext>
                </a:extLst>
              </p:cNvPr>
              <p:cNvSpPr>
                <a:spLocks/>
              </p:cNvSpPr>
              <p:nvPr/>
            </p:nvSpPr>
            <p:spPr bwMode="auto">
              <a:xfrm>
                <a:off x="6356351" y="7499350"/>
                <a:ext cx="198438" cy="166687"/>
              </a:xfrm>
              <a:custGeom>
                <a:avLst/>
                <a:gdLst>
                  <a:gd name="T0" fmla="*/ 100 w 100"/>
                  <a:gd name="T1" fmla="*/ 79 h 85"/>
                  <a:gd name="T2" fmla="*/ 50 w 100"/>
                  <a:gd name="T3" fmla="*/ 85 h 85"/>
                  <a:gd name="T4" fmla="*/ 0 w 100"/>
                  <a:gd name="T5" fmla="*/ 78 h 85"/>
                  <a:gd name="T6" fmla="*/ 0 w 100"/>
                  <a:gd name="T7" fmla="*/ 0 h 85"/>
                  <a:gd name="T8" fmla="*/ 100 w 100"/>
                  <a:gd name="T9" fmla="*/ 0 h 85"/>
                  <a:gd name="T10" fmla="*/ 100 w 100"/>
                  <a:gd name="T11" fmla="*/ 79 h 85"/>
                </a:gdLst>
                <a:ahLst/>
                <a:cxnLst>
                  <a:cxn ang="0">
                    <a:pos x="T0" y="T1"/>
                  </a:cxn>
                  <a:cxn ang="0">
                    <a:pos x="T2" y="T3"/>
                  </a:cxn>
                  <a:cxn ang="0">
                    <a:pos x="T4" y="T5"/>
                  </a:cxn>
                  <a:cxn ang="0">
                    <a:pos x="T6" y="T7"/>
                  </a:cxn>
                  <a:cxn ang="0">
                    <a:pos x="T8" y="T9"/>
                  </a:cxn>
                  <a:cxn ang="0">
                    <a:pos x="T10" y="T11"/>
                  </a:cxn>
                </a:cxnLst>
                <a:rect l="0" t="0" r="r" b="b"/>
                <a:pathLst>
                  <a:path w="100" h="85">
                    <a:moveTo>
                      <a:pt x="100" y="79"/>
                    </a:moveTo>
                    <a:cubicBezTo>
                      <a:pt x="84" y="83"/>
                      <a:pt x="67" y="85"/>
                      <a:pt x="50" y="85"/>
                    </a:cubicBezTo>
                    <a:cubicBezTo>
                      <a:pt x="33" y="85"/>
                      <a:pt x="16" y="83"/>
                      <a:pt x="0" y="78"/>
                    </a:cubicBezTo>
                    <a:cubicBezTo>
                      <a:pt x="0" y="0"/>
                      <a:pt x="0" y="0"/>
                      <a:pt x="0" y="0"/>
                    </a:cubicBezTo>
                    <a:cubicBezTo>
                      <a:pt x="100" y="0"/>
                      <a:pt x="100" y="0"/>
                      <a:pt x="100" y="0"/>
                    </a:cubicBezTo>
                    <a:lnTo>
                      <a:pt x="100" y="79"/>
                    </a:ln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4" name="Rectangle 304">
                <a:extLst>
                  <a:ext uri="{FF2B5EF4-FFF2-40B4-BE49-F238E27FC236}">
                    <a16:creationId xmlns:a16="http://schemas.microsoft.com/office/drawing/2014/main" id="{9ECC4DAC-A434-483D-A767-ADCBCCB2FB95}"/>
                  </a:ext>
                </a:extLst>
              </p:cNvPr>
              <p:cNvSpPr>
                <a:spLocks noChangeArrowheads="1"/>
              </p:cNvSpPr>
              <p:nvPr/>
            </p:nvSpPr>
            <p:spPr bwMode="auto">
              <a:xfrm>
                <a:off x="6108701" y="7964488"/>
                <a:ext cx="114300" cy="33337"/>
              </a:xfrm>
              <a:prstGeom prst="rect">
                <a:avLst/>
              </a:prstGeom>
              <a:solidFill>
                <a:srgbClr val="C3986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5" name="Freeform 310">
                <a:extLst>
                  <a:ext uri="{FF2B5EF4-FFF2-40B4-BE49-F238E27FC236}">
                    <a16:creationId xmlns:a16="http://schemas.microsoft.com/office/drawing/2014/main" id="{2E1BE546-E337-4A5B-9FC0-24F830F035EE}"/>
                  </a:ext>
                </a:extLst>
              </p:cNvPr>
              <p:cNvSpPr>
                <a:spLocks/>
              </p:cNvSpPr>
              <p:nvPr/>
            </p:nvSpPr>
            <p:spPr bwMode="auto">
              <a:xfrm>
                <a:off x="6249988" y="8115300"/>
                <a:ext cx="192088" cy="96837"/>
              </a:xfrm>
              <a:custGeom>
                <a:avLst/>
                <a:gdLst>
                  <a:gd name="T0" fmla="*/ 97 w 97"/>
                  <a:gd name="T1" fmla="*/ 49 h 49"/>
                  <a:gd name="T2" fmla="*/ 0 w 97"/>
                  <a:gd name="T3" fmla="*/ 49 h 49"/>
                  <a:gd name="T4" fmla="*/ 49 w 97"/>
                  <a:gd name="T5" fmla="*/ 0 h 49"/>
                  <a:gd name="T6" fmla="*/ 97 w 97"/>
                  <a:gd name="T7" fmla="*/ 49 h 49"/>
                </a:gdLst>
                <a:ahLst/>
                <a:cxnLst>
                  <a:cxn ang="0">
                    <a:pos x="T0" y="T1"/>
                  </a:cxn>
                  <a:cxn ang="0">
                    <a:pos x="T2" y="T3"/>
                  </a:cxn>
                  <a:cxn ang="0">
                    <a:pos x="T4" y="T5"/>
                  </a:cxn>
                  <a:cxn ang="0">
                    <a:pos x="T6" y="T7"/>
                  </a:cxn>
                </a:cxnLst>
                <a:rect l="0" t="0" r="r" b="b"/>
                <a:pathLst>
                  <a:path w="97" h="49">
                    <a:moveTo>
                      <a:pt x="97" y="49"/>
                    </a:moveTo>
                    <a:cubicBezTo>
                      <a:pt x="0" y="49"/>
                      <a:pt x="0" y="49"/>
                      <a:pt x="0" y="49"/>
                    </a:cubicBezTo>
                    <a:cubicBezTo>
                      <a:pt x="0" y="22"/>
                      <a:pt x="22" y="0"/>
                      <a:pt x="49" y="0"/>
                    </a:cubicBezTo>
                    <a:cubicBezTo>
                      <a:pt x="75" y="0"/>
                      <a:pt x="97" y="22"/>
                      <a:pt x="97" y="49"/>
                    </a:cubicBezTo>
                    <a:close/>
                  </a:path>
                </a:pathLst>
              </a:custGeom>
              <a:solidFill>
                <a:srgbClr val="E0B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6" name="Freeform 311">
                <a:extLst>
                  <a:ext uri="{FF2B5EF4-FFF2-40B4-BE49-F238E27FC236}">
                    <a16:creationId xmlns:a16="http://schemas.microsoft.com/office/drawing/2014/main" id="{1E260A51-8AAB-43F8-8FEA-1641F51EF695}"/>
                  </a:ext>
                </a:extLst>
              </p:cNvPr>
              <p:cNvSpPr>
                <a:spLocks/>
              </p:cNvSpPr>
              <p:nvPr/>
            </p:nvSpPr>
            <p:spPr bwMode="auto">
              <a:xfrm>
                <a:off x="6275388" y="8147050"/>
                <a:ext cx="219075" cy="111125"/>
              </a:xfrm>
              <a:custGeom>
                <a:avLst/>
                <a:gdLst>
                  <a:gd name="T0" fmla="*/ 59 w 138"/>
                  <a:gd name="T1" fmla="*/ 70 h 70"/>
                  <a:gd name="T2" fmla="*/ 0 w 138"/>
                  <a:gd name="T3" fmla="*/ 0 h 70"/>
                  <a:gd name="T4" fmla="*/ 138 w 138"/>
                  <a:gd name="T5" fmla="*/ 54 h 70"/>
                  <a:gd name="T6" fmla="*/ 59 w 138"/>
                  <a:gd name="T7" fmla="*/ 70 h 70"/>
                </a:gdLst>
                <a:ahLst/>
                <a:cxnLst>
                  <a:cxn ang="0">
                    <a:pos x="T0" y="T1"/>
                  </a:cxn>
                  <a:cxn ang="0">
                    <a:pos x="T2" y="T3"/>
                  </a:cxn>
                  <a:cxn ang="0">
                    <a:pos x="T4" y="T5"/>
                  </a:cxn>
                  <a:cxn ang="0">
                    <a:pos x="T6" y="T7"/>
                  </a:cxn>
                </a:cxnLst>
                <a:rect l="0" t="0" r="r" b="b"/>
                <a:pathLst>
                  <a:path w="138" h="70">
                    <a:moveTo>
                      <a:pt x="59" y="70"/>
                    </a:moveTo>
                    <a:lnTo>
                      <a:pt x="0" y="0"/>
                    </a:lnTo>
                    <a:lnTo>
                      <a:pt x="138" y="54"/>
                    </a:lnTo>
                    <a:lnTo>
                      <a:pt x="59" y="70"/>
                    </a:lnTo>
                    <a:close/>
                  </a:path>
                </a:pathLst>
              </a:custGeom>
              <a:solidFill>
                <a:srgbClr val="C39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7" name="Rectangle 315">
                <a:extLst>
                  <a:ext uri="{FF2B5EF4-FFF2-40B4-BE49-F238E27FC236}">
                    <a16:creationId xmlns:a16="http://schemas.microsoft.com/office/drawing/2014/main" id="{0EC165A0-F659-4A2D-AD30-37A0FDFCD231}"/>
                  </a:ext>
                </a:extLst>
              </p:cNvPr>
              <p:cNvSpPr>
                <a:spLocks noChangeArrowheads="1"/>
              </p:cNvSpPr>
              <p:nvPr/>
            </p:nvSpPr>
            <p:spPr bwMode="auto">
              <a:xfrm>
                <a:off x="6086476" y="7929563"/>
                <a:ext cx="163513" cy="128587"/>
              </a:xfrm>
              <a:prstGeom prst="rect">
                <a:avLst/>
              </a:pr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58" name="Rectangle 316">
                <a:extLst>
                  <a:ext uri="{FF2B5EF4-FFF2-40B4-BE49-F238E27FC236}">
                    <a16:creationId xmlns:a16="http://schemas.microsoft.com/office/drawing/2014/main" id="{53009AB6-1A29-4CA4-9DE1-FDDB4D350D57}"/>
                  </a:ext>
                </a:extLst>
              </p:cNvPr>
              <p:cNvSpPr>
                <a:spLocks noChangeArrowheads="1"/>
              </p:cNvSpPr>
              <p:nvPr/>
            </p:nvSpPr>
            <p:spPr bwMode="auto">
              <a:xfrm>
                <a:off x="6669088" y="7942263"/>
                <a:ext cx="153988" cy="115887"/>
              </a:xfrm>
              <a:prstGeom prst="rect">
                <a:avLst/>
              </a:prstGeom>
              <a:solidFill>
                <a:srgbClr val="481B49"/>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nvGrpSpPr>
              <p:cNvPr id="159" name="Group 158">
                <a:extLst>
                  <a:ext uri="{FF2B5EF4-FFF2-40B4-BE49-F238E27FC236}">
                    <a16:creationId xmlns:a16="http://schemas.microsoft.com/office/drawing/2014/main" id="{F83D93C9-C36E-4FA1-93D2-307ED123C148}"/>
                  </a:ext>
                </a:extLst>
              </p:cNvPr>
              <p:cNvGrpSpPr/>
              <p:nvPr/>
            </p:nvGrpSpPr>
            <p:grpSpPr>
              <a:xfrm>
                <a:off x="6275388" y="7174900"/>
                <a:ext cx="353529" cy="441132"/>
                <a:chOff x="6770468" y="7164742"/>
                <a:chExt cx="289365" cy="361068"/>
              </a:xfrm>
            </p:grpSpPr>
            <p:sp>
              <p:nvSpPr>
                <p:cNvPr id="160" name="Freeform 392">
                  <a:extLst>
                    <a:ext uri="{FF2B5EF4-FFF2-40B4-BE49-F238E27FC236}">
                      <a16:creationId xmlns:a16="http://schemas.microsoft.com/office/drawing/2014/main" id="{59D7A95E-D45A-47AE-A43A-C67743455995}"/>
                    </a:ext>
                  </a:extLst>
                </p:cNvPr>
                <p:cNvSpPr>
                  <a:spLocks/>
                </p:cNvSpPr>
                <p:nvPr/>
              </p:nvSpPr>
              <p:spPr bwMode="auto">
                <a:xfrm flipH="1">
                  <a:off x="6770470" y="7164742"/>
                  <a:ext cx="286805" cy="240711"/>
                </a:xfrm>
                <a:custGeom>
                  <a:avLst/>
                  <a:gdLst>
                    <a:gd name="T0" fmla="*/ 8 w 80"/>
                    <a:gd name="T1" fmla="*/ 60 h 67"/>
                    <a:gd name="T2" fmla="*/ 8 w 80"/>
                    <a:gd name="T3" fmla="*/ 57 h 67"/>
                    <a:gd name="T4" fmla="*/ 8 w 80"/>
                    <a:gd name="T5" fmla="*/ 57 h 67"/>
                    <a:gd name="T6" fmla="*/ 8 w 80"/>
                    <a:gd name="T7" fmla="*/ 55 h 67"/>
                    <a:gd name="T8" fmla="*/ 8 w 80"/>
                    <a:gd name="T9" fmla="*/ 54 h 67"/>
                    <a:gd name="T10" fmla="*/ 8 w 80"/>
                    <a:gd name="T11" fmla="*/ 52 h 67"/>
                    <a:gd name="T12" fmla="*/ 8 w 80"/>
                    <a:gd name="T13" fmla="*/ 52 h 67"/>
                    <a:gd name="T14" fmla="*/ 9 w 80"/>
                    <a:gd name="T15" fmla="*/ 50 h 67"/>
                    <a:gd name="T16" fmla="*/ 9 w 80"/>
                    <a:gd name="T17" fmla="*/ 50 h 67"/>
                    <a:gd name="T18" fmla="*/ 10 w 80"/>
                    <a:gd name="T19" fmla="*/ 48 h 67"/>
                    <a:gd name="T20" fmla="*/ 10 w 80"/>
                    <a:gd name="T21" fmla="*/ 48 h 67"/>
                    <a:gd name="T22" fmla="*/ 12 w 80"/>
                    <a:gd name="T23" fmla="*/ 43 h 67"/>
                    <a:gd name="T24" fmla="*/ 33 w 80"/>
                    <a:gd name="T25" fmla="*/ 47 h 67"/>
                    <a:gd name="T26" fmla="*/ 52 w 80"/>
                    <a:gd name="T27" fmla="*/ 43 h 67"/>
                    <a:gd name="T28" fmla="*/ 63 w 80"/>
                    <a:gd name="T29" fmla="*/ 47 h 67"/>
                    <a:gd name="T30" fmla="*/ 68 w 80"/>
                    <a:gd name="T31" fmla="*/ 46 h 67"/>
                    <a:gd name="T32" fmla="*/ 68 w 80"/>
                    <a:gd name="T33" fmla="*/ 46 h 67"/>
                    <a:gd name="T34" fmla="*/ 68 w 80"/>
                    <a:gd name="T35" fmla="*/ 46 h 67"/>
                    <a:gd name="T36" fmla="*/ 69 w 80"/>
                    <a:gd name="T37" fmla="*/ 47 h 67"/>
                    <a:gd name="T38" fmla="*/ 69 w 80"/>
                    <a:gd name="T39" fmla="*/ 48 h 67"/>
                    <a:gd name="T40" fmla="*/ 70 w 80"/>
                    <a:gd name="T41" fmla="*/ 49 h 67"/>
                    <a:gd name="T42" fmla="*/ 70 w 80"/>
                    <a:gd name="T43" fmla="*/ 49 h 67"/>
                    <a:gd name="T44" fmla="*/ 70 w 80"/>
                    <a:gd name="T45" fmla="*/ 52 h 67"/>
                    <a:gd name="T46" fmla="*/ 71 w 80"/>
                    <a:gd name="T47" fmla="*/ 52 h 67"/>
                    <a:gd name="T48" fmla="*/ 71 w 80"/>
                    <a:gd name="T49" fmla="*/ 53 h 67"/>
                    <a:gd name="T50" fmla="*/ 71 w 80"/>
                    <a:gd name="T51" fmla="*/ 54 h 67"/>
                    <a:gd name="T52" fmla="*/ 71 w 80"/>
                    <a:gd name="T53" fmla="*/ 55 h 67"/>
                    <a:gd name="T54" fmla="*/ 71 w 80"/>
                    <a:gd name="T55" fmla="*/ 57 h 67"/>
                    <a:gd name="T56" fmla="*/ 71 w 80"/>
                    <a:gd name="T57" fmla="*/ 57 h 67"/>
                    <a:gd name="T58" fmla="*/ 71 w 80"/>
                    <a:gd name="T59" fmla="*/ 60 h 67"/>
                    <a:gd name="T60" fmla="*/ 71 w 80"/>
                    <a:gd name="T61" fmla="*/ 67 h 67"/>
                    <a:gd name="T62" fmla="*/ 73 w 80"/>
                    <a:gd name="T63" fmla="*/ 67 h 67"/>
                    <a:gd name="T64" fmla="*/ 80 w 80"/>
                    <a:gd name="T65" fmla="*/ 43 h 67"/>
                    <a:gd name="T66" fmla="*/ 58 w 80"/>
                    <a:gd name="T67" fmla="*/ 10 h 67"/>
                    <a:gd name="T68" fmla="*/ 58 w 80"/>
                    <a:gd name="T69" fmla="*/ 10 h 67"/>
                    <a:gd name="T70" fmla="*/ 34 w 80"/>
                    <a:gd name="T71" fmla="*/ 0 h 67"/>
                    <a:gd name="T72" fmla="*/ 0 w 80"/>
                    <a:gd name="T73" fmla="*/ 41 h 67"/>
                    <a:gd name="T74" fmla="*/ 7 w 80"/>
                    <a:gd name="T75" fmla="*/ 67 h 67"/>
                    <a:gd name="T76" fmla="*/ 8 w 80"/>
                    <a:gd name="T77" fmla="*/ 67 h 67"/>
                    <a:gd name="T78" fmla="*/ 8 w 80"/>
                    <a:gd name="T79"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67">
                      <a:moveTo>
                        <a:pt x="8" y="60"/>
                      </a:moveTo>
                      <a:cubicBezTo>
                        <a:pt x="8" y="59"/>
                        <a:pt x="8" y="58"/>
                        <a:pt x="8" y="57"/>
                      </a:cubicBezTo>
                      <a:cubicBezTo>
                        <a:pt x="8" y="57"/>
                        <a:pt x="8" y="57"/>
                        <a:pt x="8" y="57"/>
                      </a:cubicBezTo>
                      <a:cubicBezTo>
                        <a:pt x="8" y="56"/>
                        <a:pt x="8" y="55"/>
                        <a:pt x="8" y="55"/>
                      </a:cubicBezTo>
                      <a:cubicBezTo>
                        <a:pt x="8" y="55"/>
                        <a:pt x="8" y="54"/>
                        <a:pt x="8" y="54"/>
                      </a:cubicBezTo>
                      <a:cubicBezTo>
                        <a:pt x="8" y="54"/>
                        <a:pt x="8" y="53"/>
                        <a:pt x="8" y="52"/>
                      </a:cubicBezTo>
                      <a:cubicBezTo>
                        <a:pt x="8" y="52"/>
                        <a:pt x="8" y="52"/>
                        <a:pt x="8" y="52"/>
                      </a:cubicBezTo>
                      <a:cubicBezTo>
                        <a:pt x="8" y="51"/>
                        <a:pt x="9" y="51"/>
                        <a:pt x="9" y="50"/>
                      </a:cubicBezTo>
                      <a:cubicBezTo>
                        <a:pt x="9" y="50"/>
                        <a:pt x="9" y="50"/>
                        <a:pt x="9" y="50"/>
                      </a:cubicBezTo>
                      <a:cubicBezTo>
                        <a:pt x="9" y="49"/>
                        <a:pt x="9" y="49"/>
                        <a:pt x="10" y="48"/>
                      </a:cubicBezTo>
                      <a:cubicBezTo>
                        <a:pt x="10" y="48"/>
                        <a:pt x="10" y="48"/>
                        <a:pt x="10" y="48"/>
                      </a:cubicBezTo>
                      <a:cubicBezTo>
                        <a:pt x="10" y="46"/>
                        <a:pt x="11" y="44"/>
                        <a:pt x="12" y="43"/>
                      </a:cubicBezTo>
                      <a:cubicBezTo>
                        <a:pt x="17" y="45"/>
                        <a:pt x="24" y="47"/>
                        <a:pt x="33" y="47"/>
                      </a:cubicBezTo>
                      <a:cubicBezTo>
                        <a:pt x="40" y="47"/>
                        <a:pt x="47" y="45"/>
                        <a:pt x="52" y="43"/>
                      </a:cubicBezTo>
                      <a:cubicBezTo>
                        <a:pt x="54" y="45"/>
                        <a:pt x="58" y="47"/>
                        <a:pt x="63" y="47"/>
                      </a:cubicBezTo>
                      <a:cubicBezTo>
                        <a:pt x="65" y="47"/>
                        <a:pt x="67" y="47"/>
                        <a:pt x="68" y="46"/>
                      </a:cubicBezTo>
                      <a:cubicBezTo>
                        <a:pt x="68" y="46"/>
                        <a:pt x="68" y="46"/>
                        <a:pt x="68" y="46"/>
                      </a:cubicBezTo>
                      <a:cubicBezTo>
                        <a:pt x="68" y="46"/>
                        <a:pt x="68" y="46"/>
                        <a:pt x="68" y="46"/>
                      </a:cubicBezTo>
                      <a:cubicBezTo>
                        <a:pt x="69" y="46"/>
                        <a:pt x="69" y="47"/>
                        <a:pt x="69" y="47"/>
                      </a:cubicBezTo>
                      <a:cubicBezTo>
                        <a:pt x="69" y="47"/>
                        <a:pt x="69" y="47"/>
                        <a:pt x="69" y="48"/>
                      </a:cubicBezTo>
                      <a:cubicBezTo>
                        <a:pt x="69" y="48"/>
                        <a:pt x="69" y="48"/>
                        <a:pt x="70" y="49"/>
                      </a:cubicBezTo>
                      <a:cubicBezTo>
                        <a:pt x="70" y="49"/>
                        <a:pt x="70" y="49"/>
                        <a:pt x="70" y="49"/>
                      </a:cubicBezTo>
                      <a:cubicBezTo>
                        <a:pt x="70" y="50"/>
                        <a:pt x="70" y="51"/>
                        <a:pt x="70" y="52"/>
                      </a:cubicBezTo>
                      <a:cubicBezTo>
                        <a:pt x="70" y="52"/>
                        <a:pt x="70" y="52"/>
                        <a:pt x="71" y="52"/>
                      </a:cubicBezTo>
                      <a:cubicBezTo>
                        <a:pt x="71" y="53"/>
                        <a:pt x="71" y="53"/>
                        <a:pt x="71" y="53"/>
                      </a:cubicBezTo>
                      <a:cubicBezTo>
                        <a:pt x="71" y="54"/>
                        <a:pt x="71" y="54"/>
                        <a:pt x="71" y="54"/>
                      </a:cubicBezTo>
                      <a:cubicBezTo>
                        <a:pt x="71" y="55"/>
                        <a:pt x="71" y="55"/>
                        <a:pt x="71" y="55"/>
                      </a:cubicBezTo>
                      <a:cubicBezTo>
                        <a:pt x="71" y="56"/>
                        <a:pt x="71" y="56"/>
                        <a:pt x="71" y="57"/>
                      </a:cubicBezTo>
                      <a:cubicBezTo>
                        <a:pt x="71" y="57"/>
                        <a:pt x="71" y="57"/>
                        <a:pt x="71" y="57"/>
                      </a:cubicBezTo>
                      <a:cubicBezTo>
                        <a:pt x="71" y="58"/>
                        <a:pt x="71" y="59"/>
                        <a:pt x="71" y="60"/>
                      </a:cubicBezTo>
                      <a:cubicBezTo>
                        <a:pt x="71" y="67"/>
                        <a:pt x="71" y="67"/>
                        <a:pt x="71" y="67"/>
                      </a:cubicBezTo>
                      <a:cubicBezTo>
                        <a:pt x="72" y="67"/>
                        <a:pt x="73" y="67"/>
                        <a:pt x="73" y="67"/>
                      </a:cubicBezTo>
                      <a:cubicBezTo>
                        <a:pt x="78" y="61"/>
                        <a:pt x="80" y="52"/>
                        <a:pt x="80" y="43"/>
                      </a:cubicBezTo>
                      <a:cubicBezTo>
                        <a:pt x="80" y="25"/>
                        <a:pt x="70" y="10"/>
                        <a:pt x="58" y="10"/>
                      </a:cubicBezTo>
                      <a:cubicBezTo>
                        <a:pt x="58" y="10"/>
                        <a:pt x="58" y="10"/>
                        <a:pt x="58" y="10"/>
                      </a:cubicBezTo>
                      <a:cubicBezTo>
                        <a:pt x="52" y="2"/>
                        <a:pt x="43" y="0"/>
                        <a:pt x="34" y="0"/>
                      </a:cubicBezTo>
                      <a:cubicBezTo>
                        <a:pt x="15" y="0"/>
                        <a:pt x="0" y="17"/>
                        <a:pt x="0" y="41"/>
                      </a:cubicBezTo>
                      <a:cubicBezTo>
                        <a:pt x="0" y="50"/>
                        <a:pt x="2" y="59"/>
                        <a:pt x="7" y="67"/>
                      </a:cubicBezTo>
                      <a:cubicBezTo>
                        <a:pt x="7" y="67"/>
                        <a:pt x="7" y="67"/>
                        <a:pt x="8" y="67"/>
                      </a:cubicBezTo>
                      <a:lnTo>
                        <a:pt x="8" y="60"/>
                      </a:lnTo>
                      <a:close/>
                    </a:path>
                  </a:pathLst>
                </a:custGeom>
                <a:solidFill>
                  <a:srgbClr val="634E37"/>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1" name="Freeform 404">
                  <a:extLst>
                    <a:ext uri="{FF2B5EF4-FFF2-40B4-BE49-F238E27FC236}">
                      <a16:creationId xmlns:a16="http://schemas.microsoft.com/office/drawing/2014/main" id="{DC75ADBE-5F77-46EF-A6B9-2F965C606E4D}"/>
                    </a:ext>
                  </a:extLst>
                </p:cNvPr>
                <p:cNvSpPr>
                  <a:spLocks/>
                </p:cNvSpPr>
                <p:nvPr/>
              </p:nvSpPr>
              <p:spPr bwMode="auto">
                <a:xfrm flipH="1">
                  <a:off x="6793516" y="7297901"/>
                  <a:ext cx="0" cy="256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2" name="Freeform 405">
                  <a:extLst>
                    <a:ext uri="{FF2B5EF4-FFF2-40B4-BE49-F238E27FC236}">
                      <a16:creationId xmlns:a16="http://schemas.microsoft.com/office/drawing/2014/main" id="{CF38FDDE-1C96-4FCF-AA81-3CC6B6222C09}"/>
                    </a:ext>
                  </a:extLst>
                </p:cNvPr>
                <p:cNvSpPr>
                  <a:spLocks/>
                </p:cNvSpPr>
                <p:nvPr/>
              </p:nvSpPr>
              <p:spPr bwMode="auto">
                <a:xfrm flipH="1">
                  <a:off x="6793516" y="72927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3" name="Freeform 406">
                  <a:extLst>
                    <a:ext uri="{FF2B5EF4-FFF2-40B4-BE49-F238E27FC236}">
                      <a16:creationId xmlns:a16="http://schemas.microsoft.com/office/drawing/2014/main" id="{D6ECD028-71F0-4820-B065-D4E042AE89A3}"/>
                    </a:ext>
                  </a:extLst>
                </p:cNvPr>
                <p:cNvSpPr>
                  <a:spLocks/>
                </p:cNvSpPr>
                <p:nvPr/>
              </p:nvSpPr>
              <p:spPr bwMode="auto">
                <a:xfrm flipH="1">
                  <a:off x="6801199" y="72825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4" name="Freeform 407">
                  <a:extLst>
                    <a:ext uri="{FF2B5EF4-FFF2-40B4-BE49-F238E27FC236}">
                      <a16:creationId xmlns:a16="http://schemas.microsoft.com/office/drawing/2014/main" id="{575C37C7-E8AB-4819-BCFB-9E3B3D4A8E66}"/>
                    </a:ext>
                  </a:extLst>
                </p:cNvPr>
                <p:cNvSpPr>
                  <a:spLocks/>
                </p:cNvSpPr>
                <p:nvPr/>
              </p:nvSpPr>
              <p:spPr bwMode="auto">
                <a:xfrm flipH="1">
                  <a:off x="6798637" y="72876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5" name="Freeform 408">
                  <a:extLst>
                    <a:ext uri="{FF2B5EF4-FFF2-40B4-BE49-F238E27FC236}">
                      <a16:creationId xmlns:a16="http://schemas.microsoft.com/office/drawing/2014/main" id="{FA3DB0EA-D9DA-47C7-8FCD-1644FE384934}"/>
                    </a:ext>
                  </a:extLst>
                </p:cNvPr>
                <p:cNvSpPr>
                  <a:spLocks/>
                </p:cNvSpPr>
                <p:nvPr/>
              </p:nvSpPr>
              <p:spPr bwMode="auto">
                <a:xfrm flipH="1">
                  <a:off x="7031666" y="72825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6" name="Freeform 409">
                  <a:extLst>
                    <a:ext uri="{FF2B5EF4-FFF2-40B4-BE49-F238E27FC236}">
                      <a16:creationId xmlns:a16="http://schemas.microsoft.com/office/drawing/2014/main" id="{69C6D8C6-5638-47B5-AF40-EE14B175FE8F}"/>
                    </a:ext>
                  </a:extLst>
                </p:cNvPr>
                <p:cNvSpPr>
                  <a:spLocks/>
                </p:cNvSpPr>
                <p:nvPr/>
              </p:nvSpPr>
              <p:spPr bwMode="auto">
                <a:xfrm flipH="1">
                  <a:off x="6790956" y="7300463"/>
                  <a:ext cx="0" cy="512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7" name="Freeform 410">
                  <a:extLst>
                    <a:ext uri="{FF2B5EF4-FFF2-40B4-BE49-F238E27FC236}">
                      <a16:creationId xmlns:a16="http://schemas.microsoft.com/office/drawing/2014/main" id="{57A53875-CE72-4572-8C3E-D09A86CFF486}"/>
                    </a:ext>
                  </a:extLst>
                </p:cNvPr>
                <p:cNvSpPr>
                  <a:spLocks/>
                </p:cNvSpPr>
                <p:nvPr/>
              </p:nvSpPr>
              <p:spPr bwMode="auto">
                <a:xfrm flipH="1">
                  <a:off x="6790956" y="7308144"/>
                  <a:ext cx="0" cy="768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8" name="Freeform 411">
                  <a:extLst>
                    <a:ext uri="{FF2B5EF4-FFF2-40B4-BE49-F238E27FC236}">
                      <a16:creationId xmlns:a16="http://schemas.microsoft.com/office/drawing/2014/main" id="{3248E22D-B1DE-47D2-94E1-92A80B545E51}"/>
                    </a:ext>
                  </a:extLst>
                </p:cNvPr>
                <p:cNvSpPr>
                  <a:spLocks/>
                </p:cNvSpPr>
                <p:nvPr/>
              </p:nvSpPr>
              <p:spPr bwMode="auto">
                <a:xfrm flipH="1">
                  <a:off x="6801199" y="72799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69" name="Freeform 412">
                  <a:extLst>
                    <a:ext uri="{FF2B5EF4-FFF2-40B4-BE49-F238E27FC236}">
                      <a16:creationId xmlns:a16="http://schemas.microsoft.com/office/drawing/2014/main" id="{524D9280-3704-4EF6-9D37-8B64EF19522D}"/>
                    </a:ext>
                  </a:extLst>
                </p:cNvPr>
                <p:cNvSpPr>
                  <a:spLocks/>
                </p:cNvSpPr>
                <p:nvPr/>
              </p:nvSpPr>
              <p:spPr bwMode="auto">
                <a:xfrm flipH="1">
                  <a:off x="7039348" y="7305584"/>
                  <a:ext cx="0" cy="256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0" name="Freeform 413">
                  <a:extLst>
                    <a:ext uri="{FF2B5EF4-FFF2-40B4-BE49-F238E27FC236}">
                      <a16:creationId xmlns:a16="http://schemas.microsoft.com/office/drawing/2014/main" id="{B8369103-1E34-4715-B2C9-A10019B142C7}"/>
                    </a:ext>
                  </a:extLst>
                </p:cNvPr>
                <p:cNvSpPr>
                  <a:spLocks/>
                </p:cNvSpPr>
                <p:nvPr/>
              </p:nvSpPr>
              <p:spPr bwMode="auto">
                <a:xfrm flipH="1">
                  <a:off x="7034227" y="72927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1" name="Freeform 414">
                  <a:extLst>
                    <a:ext uri="{FF2B5EF4-FFF2-40B4-BE49-F238E27FC236}">
                      <a16:creationId xmlns:a16="http://schemas.microsoft.com/office/drawing/2014/main" id="{56345365-E4EB-40F2-969D-EBDFAEFD4FBE}"/>
                    </a:ext>
                  </a:extLst>
                </p:cNvPr>
                <p:cNvSpPr>
                  <a:spLocks/>
                </p:cNvSpPr>
                <p:nvPr/>
              </p:nvSpPr>
              <p:spPr bwMode="auto">
                <a:xfrm flipH="1">
                  <a:off x="7034227" y="72902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2" name="Freeform 415">
                  <a:extLst>
                    <a:ext uri="{FF2B5EF4-FFF2-40B4-BE49-F238E27FC236}">
                      <a16:creationId xmlns:a16="http://schemas.microsoft.com/office/drawing/2014/main" id="{BFE0793F-B9DA-4CAF-B22F-6990EB33F0B1}"/>
                    </a:ext>
                  </a:extLst>
                </p:cNvPr>
                <p:cNvSpPr>
                  <a:spLocks/>
                </p:cNvSpPr>
                <p:nvPr/>
              </p:nvSpPr>
              <p:spPr bwMode="auto">
                <a:xfrm flipH="1">
                  <a:off x="7039348" y="7300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73" name="Freeform 416">
                  <a:extLst>
                    <a:ext uri="{FF2B5EF4-FFF2-40B4-BE49-F238E27FC236}">
                      <a16:creationId xmlns:a16="http://schemas.microsoft.com/office/drawing/2014/main" id="{A7127F39-452E-4256-AAFD-2E150B67ADCE}"/>
                    </a:ext>
                  </a:extLst>
                </p:cNvPr>
                <p:cNvSpPr>
                  <a:spLocks/>
                </p:cNvSpPr>
                <p:nvPr/>
              </p:nvSpPr>
              <p:spPr bwMode="auto">
                <a:xfrm flipH="1">
                  <a:off x="6770468" y="7269734"/>
                  <a:ext cx="289365" cy="256076"/>
                </a:xfrm>
                <a:custGeom>
                  <a:avLst/>
                  <a:gdLst>
                    <a:gd name="T0" fmla="*/ 77 w 81"/>
                    <a:gd name="T1" fmla="*/ 18 h 72"/>
                    <a:gd name="T2" fmla="*/ 75 w 81"/>
                    <a:gd name="T3" fmla="*/ 17 h 72"/>
                    <a:gd name="T4" fmla="*/ 75 w 81"/>
                    <a:gd name="T5" fmla="*/ 13 h 72"/>
                    <a:gd name="T6" fmla="*/ 75 w 81"/>
                    <a:gd name="T7" fmla="*/ 11 h 72"/>
                    <a:gd name="T8" fmla="*/ 75 w 81"/>
                    <a:gd name="T9" fmla="*/ 10 h 72"/>
                    <a:gd name="T10" fmla="*/ 75 w 81"/>
                    <a:gd name="T11" fmla="*/ 9 h 72"/>
                    <a:gd name="T12" fmla="*/ 74 w 81"/>
                    <a:gd name="T13" fmla="*/ 9 h 72"/>
                    <a:gd name="T14" fmla="*/ 74 w 81"/>
                    <a:gd name="T15" fmla="*/ 8 h 72"/>
                    <a:gd name="T16" fmla="*/ 74 w 81"/>
                    <a:gd name="T17" fmla="*/ 7 h 72"/>
                    <a:gd name="T18" fmla="*/ 74 w 81"/>
                    <a:gd name="T19" fmla="*/ 7 h 72"/>
                    <a:gd name="T20" fmla="*/ 73 w 81"/>
                    <a:gd name="T21" fmla="*/ 5 h 72"/>
                    <a:gd name="T22" fmla="*/ 73 w 81"/>
                    <a:gd name="T23" fmla="*/ 5 h 72"/>
                    <a:gd name="T24" fmla="*/ 72 w 81"/>
                    <a:gd name="T25" fmla="*/ 4 h 72"/>
                    <a:gd name="T26" fmla="*/ 72 w 81"/>
                    <a:gd name="T27" fmla="*/ 4 h 72"/>
                    <a:gd name="T28" fmla="*/ 72 w 81"/>
                    <a:gd name="T29" fmla="*/ 3 h 72"/>
                    <a:gd name="T30" fmla="*/ 72 w 81"/>
                    <a:gd name="T31" fmla="*/ 3 h 72"/>
                    <a:gd name="T32" fmla="*/ 65 w 81"/>
                    <a:gd name="T33" fmla="*/ 4 h 72"/>
                    <a:gd name="T34" fmla="*/ 54 w 81"/>
                    <a:gd name="T35" fmla="*/ 1 h 72"/>
                    <a:gd name="T36" fmla="*/ 33 w 81"/>
                    <a:gd name="T37" fmla="*/ 4 h 72"/>
                    <a:gd name="T38" fmla="*/ 11 w 81"/>
                    <a:gd name="T39" fmla="*/ 0 h 72"/>
                    <a:gd name="T40" fmla="*/ 8 w 81"/>
                    <a:gd name="T41" fmla="*/ 4 h 72"/>
                    <a:gd name="T42" fmla="*/ 8 w 81"/>
                    <a:gd name="T43" fmla="*/ 4 h 72"/>
                    <a:gd name="T44" fmla="*/ 7 w 81"/>
                    <a:gd name="T45" fmla="*/ 6 h 72"/>
                    <a:gd name="T46" fmla="*/ 7 w 81"/>
                    <a:gd name="T47" fmla="*/ 6 h 72"/>
                    <a:gd name="T48" fmla="*/ 7 w 81"/>
                    <a:gd name="T49" fmla="*/ 7 h 72"/>
                    <a:gd name="T50" fmla="*/ 7 w 81"/>
                    <a:gd name="T51" fmla="*/ 7 h 72"/>
                    <a:gd name="T52" fmla="*/ 6 w 81"/>
                    <a:gd name="T53" fmla="*/ 9 h 72"/>
                    <a:gd name="T54" fmla="*/ 6 w 81"/>
                    <a:gd name="T55" fmla="*/ 9 h 72"/>
                    <a:gd name="T56" fmla="*/ 6 w 81"/>
                    <a:gd name="T57" fmla="*/ 10 h 72"/>
                    <a:gd name="T58" fmla="*/ 6 w 81"/>
                    <a:gd name="T59" fmla="*/ 11 h 72"/>
                    <a:gd name="T60" fmla="*/ 6 w 81"/>
                    <a:gd name="T61" fmla="*/ 13 h 72"/>
                    <a:gd name="T62" fmla="*/ 6 w 81"/>
                    <a:gd name="T63" fmla="*/ 17 h 72"/>
                    <a:gd name="T64" fmla="*/ 5 w 81"/>
                    <a:gd name="T65" fmla="*/ 18 h 72"/>
                    <a:gd name="T66" fmla="*/ 0 w 81"/>
                    <a:gd name="T67" fmla="*/ 23 h 72"/>
                    <a:gd name="T68" fmla="*/ 0 w 81"/>
                    <a:gd name="T69" fmla="*/ 36 h 72"/>
                    <a:gd name="T70" fmla="*/ 6 w 81"/>
                    <a:gd name="T71" fmla="*/ 42 h 72"/>
                    <a:gd name="T72" fmla="*/ 6 w 81"/>
                    <a:gd name="T73" fmla="*/ 56 h 72"/>
                    <a:gd name="T74" fmla="*/ 23 w 81"/>
                    <a:gd name="T75" fmla="*/ 72 h 72"/>
                    <a:gd name="T76" fmla="*/ 58 w 81"/>
                    <a:gd name="T77" fmla="*/ 72 h 72"/>
                    <a:gd name="T78" fmla="*/ 75 w 81"/>
                    <a:gd name="T79" fmla="*/ 56 h 72"/>
                    <a:gd name="T80" fmla="*/ 75 w 81"/>
                    <a:gd name="T81" fmla="*/ 42 h 72"/>
                    <a:gd name="T82" fmla="*/ 81 w 81"/>
                    <a:gd name="T83" fmla="*/ 36 h 72"/>
                    <a:gd name="T84" fmla="*/ 81 w 81"/>
                    <a:gd name="T85" fmla="*/ 23 h 72"/>
                    <a:gd name="T86" fmla="*/ 77 w 81"/>
                    <a:gd name="T8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 h="72">
                      <a:moveTo>
                        <a:pt x="77" y="18"/>
                      </a:moveTo>
                      <a:cubicBezTo>
                        <a:pt x="76" y="18"/>
                        <a:pt x="76" y="17"/>
                        <a:pt x="75" y="17"/>
                      </a:cubicBezTo>
                      <a:cubicBezTo>
                        <a:pt x="75" y="13"/>
                        <a:pt x="75" y="13"/>
                        <a:pt x="75" y="13"/>
                      </a:cubicBezTo>
                      <a:cubicBezTo>
                        <a:pt x="75" y="12"/>
                        <a:pt x="75" y="11"/>
                        <a:pt x="75" y="11"/>
                      </a:cubicBezTo>
                      <a:cubicBezTo>
                        <a:pt x="75" y="11"/>
                        <a:pt x="75" y="11"/>
                        <a:pt x="75" y="10"/>
                      </a:cubicBezTo>
                      <a:cubicBezTo>
                        <a:pt x="75" y="10"/>
                        <a:pt x="75" y="10"/>
                        <a:pt x="75" y="9"/>
                      </a:cubicBezTo>
                      <a:cubicBezTo>
                        <a:pt x="74" y="9"/>
                        <a:pt x="74" y="9"/>
                        <a:pt x="74" y="9"/>
                      </a:cubicBezTo>
                      <a:cubicBezTo>
                        <a:pt x="74" y="9"/>
                        <a:pt x="74" y="8"/>
                        <a:pt x="74" y="8"/>
                      </a:cubicBezTo>
                      <a:cubicBezTo>
                        <a:pt x="74" y="8"/>
                        <a:pt x="74" y="8"/>
                        <a:pt x="74" y="7"/>
                      </a:cubicBezTo>
                      <a:cubicBezTo>
                        <a:pt x="74" y="7"/>
                        <a:pt x="74" y="7"/>
                        <a:pt x="74" y="7"/>
                      </a:cubicBezTo>
                      <a:cubicBezTo>
                        <a:pt x="74" y="6"/>
                        <a:pt x="73" y="6"/>
                        <a:pt x="73" y="5"/>
                      </a:cubicBezTo>
                      <a:cubicBezTo>
                        <a:pt x="73" y="5"/>
                        <a:pt x="73" y="5"/>
                        <a:pt x="73" y="5"/>
                      </a:cubicBezTo>
                      <a:cubicBezTo>
                        <a:pt x="73" y="5"/>
                        <a:pt x="73" y="4"/>
                        <a:pt x="72" y="4"/>
                      </a:cubicBezTo>
                      <a:cubicBezTo>
                        <a:pt x="72" y="4"/>
                        <a:pt x="72" y="4"/>
                        <a:pt x="72" y="4"/>
                      </a:cubicBezTo>
                      <a:cubicBezTo>
                        <a:pt x="72" y="3"/>
                        <a:pt x="72" y="3"/>
                        <a:pt x="72" y="3"/>
                      </a:cubicBezTo>
                      <a:cubicBezTo>
                        <a:pt x="72" y="3"/>
                        <a:pt x="72" y="3"/>
                        <a:pt x="72" y="3"/>
                      </a:cubicBezTo>
                      <a:cubicBezTo>
                        <a:pt x="70" y="3"/>
                        <a:pt x="68" y="4"/>
                        <a:pt x="65" y="4"/>
                      </a:cubicBezTo>
                      <a:cubicBezTo>
                        <a:pt x="61" y="4"/>
                        <a:pt x="56" y="2"/>
                        <a:pt x="54" y="1"/>
                      </a:cubicBezTo>
                      <a:cubicBezTo>
                        <a:pt x="49" y="2"/>
                        <a:pt x="41" y="4"/>
                        <a:pt x="33" y="4"/>
                      </a:cubicBezTo>
                      <a:cubicBezTo>
                        <a:pt x="24" y="4"/>
                        <a:pt x="16" y="2"/>
                        <a:pt x="11" y="0"/>
                      </a:cubicBezTo>
                      <a:cubicBezTo>
                        <a:pt x="10" y="2"/>
                        <a:pt x="9" y="3"/>
                        <a:pt x="8" y="4"/>
                      </a:cubicBezTo>
                      <a:cubicBezTo>
                        <a:pt x="8" y="4"/>
                        <a:pt x="8" y="4"/>
                        <a:pt x="8" y="4"/>
                      </a:cubicBezTo>
                      <a:cubicBezTo>
                        <a:pt x="8" y="5"/>
                        <a:pt x="8" y="5"/>
                        <a:pt x="7" y="6"/>
                      </a:cubicBezTo>
                      <a:cubicBezTo>
                        <a:pt x="7" y="6"/>
                        <a:pt x="7" y="6"/>
                        <a:pt x="7" y="6"/>
                      </a:cubicBezTo>
                      <a:cubicBezTo>
                        <a:pt x="7" y="6"/>
                        <a:pt x="7" y="7"/>
                        <a:pt x="7" y="7"/>
                      </a:cubicBezTo>
                      <a:cubicBezTo>
                        <a:pt x="7" y="7"/>
                        <a:pt x="7" y="7"/>
                        <a:pt x="7" y="7"/>
                      </a:cubicBezTo>
                      <a:cubicBezTo>
                        <a:pt x="7" y="8"/>
                        <a:pt x="6" y="8"/>
                        <a:pt x="6" y="9"/>
                      </a:cubicBezTo>
                      <a:cubicBezTo>
                        <a:pt x="6" y="9"/>
                        <a:pt x="6" y="9"/>
                        <a:pt x="6" y="9"/>
                      </a:cubicBezTo>
                      <a:cubicBezTo>
                        <a:pt x="6" y="9"/>
                        <a:pt x="6" y="10"/>
                        <a:pt x="6" y="10"/>
                      </a:cubicBezTo>
                      <a:cubicBezTo>
                        <a:pt x="6" y="11"/>
                        <a:pt x="6" y="11"/>
                        <a:pt x="6" y="11"/>
                      </a:cubicBezTo>
                      <a:cubicBezTo>
                        <a:pt x="6" y="11"/>
                        <a:pt x="6" y="12"/>
                        <a:pt x="6" y="13"/>
                      </a:cubicBezTo>
                      <a:cubicBezTo>
                        <a:pt x="6" y="17"/>
                        <a:pt x="6" y="17"/>
                        <a:pt x="6" y="17"/>
                      </a:cubicBezTo>
                      <a:cubicBezTo>
                        <a:pt x="6" y="17"/>
                        <a:pt x="5" y="17"/>
                        <a:pt x="5" y="18"/>
                      </a:cubicBezTo>
                      <a:cubicBezTo>
                        <a:pt x="2" y="18"/>
                        <a:pt x="0" y="20"/>
                        <a:pt x="0" y="23"/>
                      </a:cubicBezTo>
                      <a:cubicBezTo>
                        <a:pt x="0" y="36"/>
                        <a:pt x="0" y="36"/>
                        <a:pt x="0" y="36"/>
                      </a:cubicBezTo>
                      <a:cubicBezTo>
                        <a:pt x="0" y="39"/>
                        <a:pt x="3" y="42"/>
                        <a:pt x="6" y="42"/>
                      </a:cubicBezTo>
                      <a:cubicBezTo>
                        <a:pt x="6" y="56"/>
                        <a:pt x="6" y="56"/>
                        <a:pt x="6" y="56"/>
                      </a:cubicBezTo>
                      <a:cubicBezTo>
                        <a:pt x="6" y="65"/>
                        <a:pt x="13" y="72"/>
                        <a:pt x="23" y="72"/>
                      </a:cubicBezTo>
                      <a:cubicBezTo>
                        <a:pt x="58" y="72"/>
                        <a:pt x="58" y="72"/>
                        <a:pt x="58" y="72"/>
                      </a:cubicBezTo>
                      <a:cubicBezTo>
                        <a:pt x="67" y="72"/>
                        <a:pt x="75" y="65"/>
                        <a:pt x="75" y="56"/>
                      </a:cubicBezTo>
                      <a:cubicBezTo>
                        <a:pt x="75" y="42"/>
                        <a:pt x="75" y="42"/>
                        <a:pt x="75" y="42"/>
                      </a:cubicBezTo>
                      <a:cubicBezTo>
                        <a:pt x="78" y="42"/>
                        <a:pt x="81" y="39"/>
                        <a:pt x="81" y="36"/>
                      </a:cubicBezTo>
                      <a:cubicBezTo>
                        <a:pt x="81" y="23"/>
                        <a:pt x="81" y="23"/>
                        <a:pt x="81" y="23"/>
                      </a:cubicBezTo>
                      <a:cubicBezTo>
                        <a:pt x="81" y="21"/>
                        <a:pt x="79" y="19"/>
                        <a:pt x="77" y="18"/>
                      </a:cubicBezTo>
                      <a:close/>
                    </a:path>
                  </a:pathLst>
                </a:custGeom>
                <a:solidFill>
                  <a:srgbClr val="E0BB8D"/>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grpSp>
        <p:sp>
          <p:nvSpPr>
            <p:cNvPr id="143" name="Freeform 399">
              <a:extLst>
                <a:ext uri="{FF2B5EF4-FFF2-40B4-BE49-F238E27FC236}">
                  <a16:creationId xmlns:a16="http://schemas.microsoft.com/office/drawing/2014/main" id="{B579880A-F183-439B-BF33-B417E8E11A2C}"/>
                </a:ext>
              </a:extLst>
            </p:cNvPr>
            <p:cNvSpPr>
              <a:spLocks/>
            </p:cNvSpPr>
            <p:nvPr/>
          </p:nvSpPr>
          <p:spPr bwMode="auto">
            <a:xfrm flipH="1">
              <a:off x="8554049" y="6763980"/>
              <a:ext cx="181814" cy="94749"/>
            </a:xfrm>
            <a:custGeom>
              <a:avLst/>
              <a:gdLst>
                <a:gd name="T0" fmla="*/ 26 w 51"/>
                <a:gd name="T1" fmla="*/ 0 h 26"/>
                <a:gd name="T2" fmla="*/ 0 w 51"/>
                <a:gd name="T3" fmla="*/ 26 h 26"/>
                <a:gd name="T4" fmla="*/ 51 w 51"/>
                <a:gd name="T5" fmla="*/ 26 h 26"/>
                <a:gd name="T6" fmla="*/ 26 w 51"/>
                <a:gd name="T7" fmla="*/ 0 h 26"/>
              </a:gdLst>
              <a:ahLst/>
              <a:cxnLst>
                <a:cxn ang="0">
                  <a:pos x="T0" y="T1"/>
                </a:cxn>
                <a:cxn ang="0">
                  <a:pos x="T2" y="T3"/>
                </a:cxn>
                <a:cxn ang="0">
                  <a:pos x="T4" y="T5"/>
                </a:cxn>
                <a:cxn ang="0">
                  <a:pos x="T6" y="T7"/>
                </a:cxn>
              </a:cxnLst>
              <a:rect l="0" t="0" r="r" b="b"/>
              <a:pathLst>
                <a:path w="51" h="26">
                  <a:moveTo>
                    <a:pt x="26" y="0"/>
                  </a:moveTo>
                  <a:cubicBezTo>
                    <a:pt x="11" y="0"/>
                    <a:pt x="0" y="12"/>
                    <a:pt x="0" y="26"/>
                  </a:cubicBezTo>
                  <a:cubicBezTo>
                    <a:pt x="51" y="26"/>
                    <a:pt x="51" y="26"/>
                    <a:pt x="51" y="26"/>
                  </a:cubicBezTo>
                  <a:cubicBezTo>
                    <a:pt x="51" y="12"/>
                    <a:pt x="40" y="0"/>
                    <a:pt x="26"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sp>
          <p:nvSpPr>
            <p:cNvPr id="144" name="Freeform 400">
              <a:extLst>
                <a:ext uri="{FF2B5EF4-FFF2-40B4-BE49-F238E27FC236}">
                  <a16:creationId xmlns:a16="http://schemas.microsoft.com/office/drawing/2014/main" id="{C3E442E7-AA71-4830-B4C7-1CDD2E419B2A}"/>
                </a:ext>
              </a:extLst>
            </p:cNvPr>
            <p:cNvSpPr>
              <a:spLocks/>
            </p:cNvSpPr>
            <p:nvPr/>
          </p:nvSpPr>
          <p:spPr bwMode="auto">
            <a:xfrm flipH="1">
              <a:off x="8328703" y="6763980"/>
              <a:ext cx="181814" cy="94749"/>
            </a:xfrm>
            <a:custGeom>
              <a:avLst/>
              <a:gdLst>
                <a:gd name="T0" fmla="*/ 25 w 51"/>
                <a:gd name="T1" fmla="*/ 0 h 26"/>
                <a:gd name="T2" fmla="*/ 0 w 51"/>
                <a:gd name="T3" fmla="*/ 26 h 26"/>
                <a:gd name="T4" fmla="*/ 51 w 51"/>
                <a:gd name="T5" fmla="*/ 26 h 26"/>
                <a:gd name="T6" fmla="*/ 25 w 51"/>
                <a:gd name="T7" fmla="*/ 0 h 26"/>
              </a:gdLst>
              <a:ahLst/>
              <a:cxnLst>
                <a:cxn ang="0">
                  <a:pos x="T0" y="T1"/>
                </a:cxn>
                <a:cxn ang="0">
                  <a:pos x="T2" y="T3"/>
                </a:cxn>
                <a:cxn ang="0">
                  <a:pos x="T4" y="T5"/>
                </a:cxn>
                <a:cxn ang="0">
                  <a:pos x="T6" y="T7"/>
                </a:cxn>
              </a:cxnLst>
              <a:rect l="0" t="0" r="r" b="b"/>
              <a:pathLst>
                <a:path w="51" h="26">
                  <a:moveTo>
                    <a:pt x="25" y="0"/>
                  </a:moveTo>
                  <a:cubicBezTo>
                    <a:pt x="11" y="0"/>
                    <a:pt x="0" y="12"/>
                    <a:pt x="0" y="26"/>
                  </a:cubicBezTo>
                  <a:cubicBezTo>
                    <a:pt x="51" y="26"/>
                    <a:pt x="51" y="26"/>
                    <a:pt x="51" y="26"/>
                  </a:cubicBezTo>
                  <a:cubicBezTo>
                    <a:pt x="51" y="12"/>
                    <a:pt x="39" y="0"/>
                    <a:pt x="25" y="0"/>
                  </a:cubicBezTo>
                  <a:close/>
                </a:path>
              </a:pathLst>
            </a:custGeom>
            <a:solidFill>
              <a:schemeClr val="tx1">
                <a:lumMod val="50000"/>
              </a:schemeClr>
            </a:solidFill>
            <a:ln>
              <a:noFill/>
            </a:ln>
          </p:spPr>
          <p:txBody>
            <a:bodyPr vert="horz" wrap="square" lIns="91403" tIns="45702" rIns="91403" bIns="45702" numCol="1" anchor="t" anchorCtr="0" compatLnSpc="1">
              <a:prstTxWarp prst="textNoShape">
                <a:avLst/>
              </a:prstTxWarp>
            </a:bodyPr>
            <a:lstStyle/>
            <a:p>
              <a:pPr defTabSz="932319"/>
              <a:endParaRPr lang="en-US" sz="1835">
                <a:solidFill>
                  <a:srgbClr val="404040"/>
                </a:solidFill>
              </a:endParaRPr>
            </a:p>
          </p:txBody>
        </p:sp>
      </p:grpSp>
    </p:spTree>
    <p:extLst>
      <p:ext uri="{BB962C8B-B14F-4D97-AF65-F5344CB8AC3E}">
        <p14:creationId xmlns:p14="http://schemas.microsoft.com/office/powerpoint/2010/main" val="240968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Link">
  <a:themeElements>
    <a:clrScheme name="Custom 5">
      <a:dk1>
        <a:srgbClr val="262626"/>
      </a:dk1>
      <a:lt1>
        <a:sysClr val="window" lastClr="FFFFFF"/>
      </a:lt1>
      <a:dk2>
        <a:srgbClr val="A80000"/>
      </a:dk2>
      <a:lt2>
        <a:srgbClr val="FF8C00"/>
      </a:lt2>
      <a:accent1>
        <a:srgbClr val="0078D7"/>
      </a:accent1>
      <a:accent2>
        <a:srgbClr val="D83B01"/>
      </a:accent2>
      <a:accent3>
        <a:srgbClr val="797A7D"/>
      </a:accent3>
      <a:accent4>
        <a:srgbClr val="FFB900"/>
      </a:accent4>
      <a:accent5>
        <a:srgbClr val="5C2D91"/>
      </a:accent5>
      <a:accent6>
        <a:srgbClr val="107C10"/>
      </a:accent6>
      <a:hlink>
        <a:srgbClr val="333333"/>
      </a:hlink>
      <a:folHlink>
        <a:srgbClr val="333333"/>
      </a:folHlink>
    </a:clrScheme>
    <a:fontScheme name="Allegient Sego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10325</TotalTime>
  <Words>2250</Words>
  <Application>Microsoft Office PowerPoint</Application>
  <PresentationFormat>Widescreen</PresentationFormat>
  <Paragraphs>677</Paragraphs>
  <Slides>79</Slides>
  <Notes>32</Notes>
  <HiddenSlides>31</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79</vt:i4>
      </vt:variant>
    </vt:vector>
  </HeadingPairs>
  <TitlesOfParts>
    <vt:vector size="95" baseType="lpstr">
      <vt:lpstr>Arial</vt:lpstr>
      <vt:lpstr>Arial Black</vt:lpstr>
      <vt:lpstr>AvantGarde CondBook</vt:lpstr>
      <vt:lpstr>Calibri</vt:lpstr>
      <vt:lpstr>Indira K</vt:lpstr>
      <vt:lpstr>Lucida Grande</vt:lpstr>
      <vt:lpstr>Raleway</vt:lpstr>
      <vt:lpstr>Segoe UI</vt:lpstr>
      <vt:lpstr>Segoe UI Black</vt:lpstr>
      <vt:lpstr>Segoe UI Light</vt:lpstr>
      <vt:lpstr>Segoe UI Semibold</vt:lpstr>
      <vt:lpstr>Segoe UI Semilight</vt:lpstr>
      <vt:lpstr>Wingdings</vt:lpstr>
      <vt:lpstr>Link</vt:lpstr>
      <vt:lpstr>Custom Design</vt:lpstr>
      <vt:lpstr>1_Link</vt:lpstr>
      <vt:lpstr>Understanding   SharePoint  Framework Extensions</vt:lpstr>
      <vt:lpstr>PowerPoint Presentation</vt:lpstr>
      <vt:lpstr>Chris Kent</vt:lpstr>
      <vt:lpstr>PowerPoint Presentation</vt:lpstr>
      <vt:lpstr>HUMAN NEEDS FOR FELLOW HUMANS</vt:lpstr>
      <vt:lpstr>PowerPoint Presentation</vt:lpstr>
      <vt:lpstr>PowerPoint Presentation</vt:lpstr>
      <vt:lpstr>PowerPoint Presentation</vt:lpstr>
      <vt:lpstr>SharePoint Framework</vt:lpstr>
      <vt:lpstr>SharePoint Framework Extensions</vt:lpstr>
      <vt:lpstr>Patterns &amp; Practices</vt:lpstr>
      <vt:lpstr>Audience Participation!</vt:lpstr>
      <vt:lpstr>SharePoint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Modern Pages</vt:lpstr>
      <vt:lpstr>Modern SharePoint Pages</vt:lpstr>
      <vt:lpstr>Modern Sites</vt:lpstr>
      <vt:lpstr>Demo</vt:lpstr>
      <vt:lpstr>The SharePoint Framework</vt:lpstr>
      <vt:lpstr>PowerPoint Presentation</vt:lpstr>
      <vt:lpstr>Client-side Web Parts</vt:lpstr>
      <vt:lpstr>Tool Comparison</vt:lpstr>
      <vt:lpstr>Tool Comparison</vt:lpstr>
      <vt:lpstr>Demo</vt:lpstr>
      <vt:lpstr>SPFx Extensions</vt:lpstr>
      <vt:lpstr>Types of SPFx Extensions</vt:lpstr>
      <vt:lpstr>SPFx Extension Locations</vt:lpstr>
      <vt:lpstr>List Driven Placeholders</vt:lpstr>
      <vt:lpstr>PowerPoint Presentation</vt:lpstr>
      <vt:lpstr>PowerPoint Presentation</vt:lpstr>
      <vt:lpstr>PowerPoint Presentation</vt:lpstr>
      <vt:lpstr>PowerPoint Presentation</vt:lpstr>
      <vt:lpstr>Toastr Notifications</vt:lpstr>
      <vt:lpstr>PowerPoint Presentation</vt:lpstr>
      <vt:lpstr>PowerPoint Presentation</vt:lpstr>
      <vt:lpstr>PowerPoint Presentation</vt:lpstr>
      <vt:lpstr>PowerPoint Presentation</vt:lpstr>
      <vt:lpstr>Tenant Global NavBar</vt:lpstr>
      <vt:lpstr>Weather Field</vt:lpstr>
      <vt:lpstr>PowerPoint Presentation</vt:lpstr>
      <vt:lpstr>PowerPoint Presentation</vt:lpstr>
      <vt:lpstr>PowerPoint Presentation</vt:lpstr>
      <vt:lpstr>PowerPoint Presentation</vt:lpstr>
      <vt:lpstr>Toggle Field</vt:lpstr>
      <vt:lpstr>PowerPoint Presentation</vt:lpstr>
      <vt:lpstr>PowerPoint Presentation</vt:lpstr>
      <vt:lpstr>PowerPoint Presentation</vt:lpstr>
      <vt:lpstr>PowerPoint Presentation</vt:lpstr>
      <vt:lpstr>PowerPoint Presentation</vt:lpstr>
      <vt:lpstr>Directions Command</vt:lpstr>
      <vt:lpstr>PowerPoint Presentation</vt:lpstr>
      <vt:lpstr>PowerPoint Presentation</vt:lpstr>
      <vt:lpstr>PowerPoint Presentation</vt:lpstr>
      <vt:lpstr>PowerPoint Presentation</vt:lpstr>
      <vt:lpstr>PowerPoint Presentation</vt:lpstr>
      <vt:lpstr>PowerPoint Presentation</vt:lpstr>
      <vt:lpstr>Item Order Field</vt:lpstr>
      <vt:lpstr>PowerPoint Presentation</vt:lpstr>
      <vt:lpstr>PowerPoint Presentation</vt:lpstr>
      <vt:lpstr>Clone Command</vt:lpstr>
      <vt:lpstr>PowerPoint Presentation</vt:lpstr>
      <vt:lpstr>Column Formatting vs Field Customizer</vt:lpstr>
      <vt:lpstr>Demo</vt:lpstr>
      <vt:lpstr>Column Formatting vs Field Customizer</vt:lpstr>
      <vt:lpstr>Column Formatting vs Field Customizer</vt:lpstr>
      <vt:lpstr>Column Formatting vs Field Customizer</vt:lpstr>
      <vt:lpstr>Column Formatting vs Field Customizer</vt:lpstr>
      <vt:lpstr>Column Formatting vs Field Customizer</vt:lpstr>
      <vt:lpstr>Column Formatting vs Field Customizer</vt:lpstr>
      <vt:lpstr>SharePoint Patterns &amp; Practices</vt:lpstr>
      <vt:lpstr>PowerPoint Presentation</vt:lpstr>
      <vt:lpstr>Staying Up to Date with PnP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Kent</dc:creator>
  <cp:lastModifiedBy>Chris Kent</cp:lastModifiedBy>
  <cp:revision>197</cp:revision>
  <dcterms:created xsi:type="dcterms:W3CDTF">2017-08-22T16:59:39Z</dcterms:created>
  <dcterms:modified xsi:type="dcterms:W3CDTF">2018-01-20T19:56:20Z</dcterms:modified>
</cp:coreProperties>
</file>