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  <p:sldMasterId id="2147483704" r:id="rId2"/>
    <p:sldMasterId id="2147483729" r:id="rId3"/>
  </p:sldMasterIdLst>
  <p:notesMasterIdLst>
    <p:notesMasterId r:id="rId24"/>
  </p:notesMasterIdLst>
  <p:sldIdLst>
    <p:sldId id="322" r:id="rId4"/>
    <p:sldId id="342" r:id="rId5"/>
    <p:sldId id="323" r:id="rId6"/>
    <p:sldId id="324" r:id="rId7"/>
    <p:sldId id="325" r:id="rId8"/>
    <p:sldId id="327" r:id="rId9"/>
    <p:sldId id="332" r:id="rId10"/>
    <p:sldId id="334" r:id="rId11"/>
    <p:sldId id="333" r:id="rId12"/>
    <p:sldId id="328" r:id="rId13"/>
    <p:sldId id="330" r:id="rId14"/>
    <p:sldId id="335" r:id="rId15"/>
    <p:sldId id="336" r:id="rId16"/>
    <p:sldId id="337" r:id="rId17"/>
    <p:sldId id="338" r:id="rId18"/>
    <p:sldId id="339" r:id="rId19"/>
    <p:sldId id="340" r:id="rId20"/>
    <p:sldId id="341" r:id="rId21"/>
    <p:sldId id="320" r:id="rId22"/>
    <p:sldId id="32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81599A41-86BE-49DD-8AF6-F85C056758A4}">
          <p14:sldIdLst>
            <p14:sldId id="322"/>
            <p14:sldId id="342"/>
            <p14:sldId id="323"/>
            <p14:sldId id="324"/>
            <p14:sldId id="325"/>
          </p14:sldIdLst>
        </p14:section>
        <p14:section name="Column Formatting" id="{24BBE737-2BCC-46C2-93D4-003FD47967D4}">
          <p14:sldIdLst>
            <p14:sldId id="327"/>
            <p14:sldId id="332"/>
            <p14:sldId id="334"/>
            <p14:sldId id="333"/>
            <p14:sldId id="328"/>
            <p14:sldId id="330"/>
            <p14:sldId id="335"/>
            <p14:sldId id="336"/>
            <p14:sldId id="337"/>
            <p14:sldId id="338"/>
            <p14:sldId id="339"/>
            <p14:sldId id="340"/>
          </p14:sldIdLst>
        </p14:section>
        <p14:section name="Column Formatter" id="{3A02DD3C-E4B1-4463-BC1F-1F59DF734B4E}">
          <p14:sldIdLst>
            <p14:sldId id="341"/>
            <p14:sldId id="320"/>
            <p14:sldId id="32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363E"/>
    <a:srgbClr val="000000"/>
    <a:srgbClr val="007ACC"/>
    <a:srgbClr val="955E03"/>
    <a:srgbClr val="DC9B0F"/>
    <a:srgbClr val="5B8BA3"/>
    <a:srgbClr val="C18003"/>
    <a:srgbClr val="F6BE24"/>
    <a:srgbClr val="CE8409"/>
    <a:srgbClr val="85A2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786" autoAdjust="0"/>
    <p:restoredTop sz="75553" autoAdjust="0"/>
  </p:normalViewPr>
  <p:slideViewPr>
    <p:cSldViewPr snapToGrid="0">
      <p:cViewPr varScale="1">
        <p:scale>
          <a:sx n="109" d="100"/>
          <a:sy n="109" d="100"/>
        </p:scale>
        <p:origin x="144" y="17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550FDD-57CB-4B50-A5B5-1613089FB1D9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3FB243-3016-4798-9CB3-7F16D7B1C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044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I possibly get my name on a single slide even more? Wow.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FB243-3016-4798-9CB3-7F16D7B1C2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3329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46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rk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389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8817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4864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-1"/>
            <a:ext cx="1203960" cy="642937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75796" y="-81597"/>
            <a:ext cx="6430647" cy="6593840"/>
          </a:xfrm>
          <a:prstGeom prst="rtTriangl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628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6812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7553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Light Tex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54419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3666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3794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Ligh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11733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1002756"/>
            <a:ext cx="12192000" cy="543560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60482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lf Block, 2 Column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A7923F-AB93-4BAB-9674-B9935D45FD51}"/>
              </a:ext>
            </a:extLst>
          </p:cNvPr>
          <p:cNvSpPr/>
          <p:nvPr userDrawn="1"/>
        </p:nvSpPr>
        <p:spPr>
          <a:xfrm>
            <a:off x="5892800" y="0"/>
            <a:ext cx="629920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1421086"/>
            <a:ext cx="5424169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3734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ointy, 2 Columns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7">
            <a:extLst>
              <a:ext uri="{FF2B5EF4-FFF2-40B4-BE49-F238E27FC236}">
                <a16:creationId xmlns:a16="http://schemas.microsoft.com/office/drawing/2014/main" id="{E7E7ACE9-181C-4D5B-B50E-55E3FDF4549D}"/>
              </a:ext>
            </a:extLst>
          </p:cNvPr>
          <p:cNvSpPr/>
          <p:nvPr userDrawn="1"/>
        </p:nvSpPr>
        <p:spPr>
          <a:xfrm>
            <a:off x="0" y="0"/>
            <a:ext cx="6172200" cy="6421120"/>
          </a:xfrm>
          <a:prstGeom prst="homePlate">
            <a:avLst>
              <a:gd name="adj" fmla="val 12698"/>
            </a:avLst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41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5" y="1421086"/>
            <a:ext cx="5181600" cy="465459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4893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5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>
            <a:normAutofit/>
          </a:bodyPr>
          <a:lstStyle>
            <a:lvl1pPr marL="0" indent="0" algn="ctr" defTabSz="914400" rtl="0" eaLnBrk="1" latinLnBrk="0" hangingPunct="1">
              <a:buNone/>
              <a:defRPr lang="en-US" sz="2800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>
            <a:normAutofit/>
          </a:bodyPr>
          <a:lstStyle>
            <a:lvl1pPr algn="ctr">
              <a:defRPr lang="en-US" sz="2800" b="1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D3BEB28-04D1-4C42-920A-C5326C08E005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2483635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89861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313589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728566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682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167100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619432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614263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3624601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3396001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6390832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396001" y="3167099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390832" y="3167099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385663" y="3167098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250822"/>
            <a:ext cx="237744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385663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09314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7715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3 Pillar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499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152191"/>
            <a:ext cx="8097838" cy="369332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082800"/>
            <a:ext cx="11658600" cy="2468879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spcBef>
                <a:spcPts val="0"/>
              </a:spcBef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</p:spTree>
    <p:extLst>
      <p:ext uri="{BB962C8B-B14F-4D97-AF65-F5344CB8AC3E}">
        <p14:creationId xmlns:p14="http://schemas.microsoft.com/office/powerpoint/2010/main" val="41634436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8411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A436-1048-CA4E-9C3F-FCB70029503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"/>
          <a:stretch/>
        </p:blipFill>
        <p:spPr>
          <a:xfrm>
            <a:off x="0" y="957"/>
            <a:ext cx="12192000" cy="1731403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9918" y="2425908"/>
            <a:ext cx="10312537" cy="2880560"/>
          </a:xfrm>
          <a:prstGeom prst="rect">
            <a:avLst/>
          </a:prstGeom>
        </p:spPr>
        <p:txBody>
          <a:bodyPr vert="horz"/>
          <a:lstStyle>
            <a:lvl1pPr marL="457189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1pPr>
            <a:lvl2pPr marL="992693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2pPr>
            <a:lvl3pPr marL="1447764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3pPr>
            <a:lvl4pPr marL="1983268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4pPr>
            <a:lvl5pPr marL="2438339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hape 349"/>
          <p:cNvSpPr txBox="1">
            <a:spLocks noGrp="1"/>
          </p:cNvSpPr>
          <p:nvPr>
            <p:ph type="title" hasCustomPrompt="1"/>
          </p:nvPr>
        </p:nvSpPr>
        <p:spPr>
          <a:xfrm>
            <a:off x="609600" y="565837"/>
            <a:ext cx="10972800" cy="2076523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None/>
              <a:defRPr sz="3733">
                <a:solidFill>
                  <a:schemeClr val="bg1"/>
                </a:solidFill>
              </a:defRPr>
            </a:lvl1pPr>
            <a:lvl2pPr rtl="0">
              <a:spcBef>
                <a:spcPts val="0"/>
              </a:spcBef>
              <a:buNone/>
              <a:defRPr/>
            </a:lvl2pPr>
            <a:lvl3pPr rtl="0">
              <a:spcBef>
                <a:spcPts val="0"/>
              </a:spcBef>
              <a:buNone/>
              <a:defRPr/>
            </a:lvl3pPr>
            <a:lvl4pPr rtl="0">
              <a:spcBef>
                <a:spcPts val="0"/>
              </a:spcBef>
              <a:buNone/>
              <a:defRPr/>
            </a:lvl4pPr>
            <a:lvl5pPr rtl="0">
              <a:spcBef>
                <a:spcPts val="0"/>
              </a:spcBef>
              <a:buNone/>
              <a:defRPr/>
            </a:lvl5pPr>
            <a:lvl6pPr rtl="0">
              <a:spcBef>
                <a:spcPts val="0"/>
              </a:spcBef>
              <a:buNone/>
              <a:defRPr/>
            </a:lvl6pPr>
            <a:lvl7pPr rtl="0">
              <a:spcBef>
                <a:spcPts val="0"/>
              </a:spcBef>
              <a:buNone/>
              <a:defRPr/>
            </a:lvl7pPr>
            <a:lvl8pPr rtl="0">
              <a:spcBef>
                <a:spcPts val="0"/>
              </a:spcBef>
              <a:buNone/>
              <a:defRPr/>
            </a:lvl8pPr>
            <a:lvl9pPr>
              <a:spcBef>
                <a:spcPts val="0"/>
              </a:spcBef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797057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0" y="1189178"/>
            <a:ext cx="11653523" cy="2050989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2" indent="0">
              <a:buNone/>
              <a:defRPr/>
            </a:lvl3pPr>
            <a:lvl4pPr marL="448182" indent="0">
              <a:buNone/>
              <a:defRPr/>
            </a:lvl4pPr>
            <a:lvl5pPr marL="67227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0488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29556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79104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 2-color Non-bulleted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9175"/>
            <a:ext cx="5378548" cy="2101986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9175"/>
            <a:ext cx="5378548" cy="2101986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6614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rk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36311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064708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37197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59510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1080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394260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Light Tex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137378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1738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03196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Ligh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20496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490966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lf Block, 2 Column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A7923F-AB93-4BAB-9674-B9935D45FD51}"/>
              </a:ext>
            </a:extLst>
          </p:cNvPr>
          <p:cNvSpPr/>
          <p:nvPr userDrawn="1"/>
        </p:nvSpPr>
        <p:spPr>
          <a:xfrm>
            <a:off x="5892800" y="0"/>
            <a:ext cx="629920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1421086"/>
            <a:ext cx="5424169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27473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ointy, 2 Columns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7">
            <a:extLst>
              <a:ext uri="{FF2B5EF4-FFF2-40B4-BE49-F238E27FC236}">
                <a16:creationId xmlns:a16="http://schemas.microsoft.com/office/drawing/2014/main" id="{E7E7ACE9-181C-4D5B-B50E-55E3FDF4549D}"/>
              </a:ext>
            </a:extLst>
          </p:cNvPr>
          <p:cNvSpPr/>
          <p:nvPr userDrawn="1"/>
        </p:nvSpPr>
        <p:spPr>
          <a:xfrm>
            <a:off x="0" y="0"/>
            <a:ext cx="6172200" cy="6421120"/>
          </a:xfrm>
          <a:prstGeom prst="homePlate">
            <a:avLst>
              <a:gd name="adj" fmla="val 12698"/>
            </a:avLst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41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5" y="1421086"/>
            <a:ext cx="5181600" cy="465459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19190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5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>
            <a:normAutofit/>
          </a:bodyPr>
          <a:lstStyle>
            <a:lvl1pPr marL="0" indent="0" algn="ctr" defTabSz="914400" rtl="0" eaLnBrk="1" latinLnBrk="0" hangingPunct="1">
              <a:buNone/>
              <a:defRPr lang="en-US" sz="2800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>
            <a:normAutofit/>
          </a:bodyPr>
          <a:lstStyle>
            <a:lvl1pPr algn="ctr">
              <a:defRPr lang="en-US" sz="2800" b="1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D3BEB28-04D1-4C42-920A-C5326C08E005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2483635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89861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313589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728566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87837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167100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619432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614263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3624601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3396001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6390832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396001" y="3167099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390832" y="3167099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385663" y="3167098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250822"/>
            <a:ext cx="237744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385663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80450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867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3 Pillar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069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152191"/>
            <a:ext cx="8097838" cy="369332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082800"/>
            <a:ext cx="11658600" cy="2468879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spcBef>
                <a:spcPts val="0"/>
              </a:spcBef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</p:spTree>
    <p:extLst>
      <p:ext uri="{BB962C8B-B14F-4D97-AF65-F5344CB8AC3E}">
        <p14:creationId xmlns:p14="http://schemas.microsoft.com/office/powerpoint/2010/main" val="308992031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60672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A436-1048-CA4E-9C3F-FCB70029503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"/>
          <a:stretch/>
        </p:blipFill>
        <p:spPr>
          <a:xfrm>
            <a:off x="0" y="957"/>
            <a:ext cx="12192000" cy="1731403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9918" y="2425908"/>
            <a:ext cx="10312537" cy="2880560"/>
          </a:xfrm>
          <a:prstGeom prst="rect">
            <a:avLst/>
          </a:prstGeom>
        </p:spPr>
        <p:txBody>
          <a:bodyPr vert="horz"/>
          <a:lstStyle>
            <a:lvl1pPr marL="457189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1pPr>
            <a:lvl2pPr marL="992693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2pPr>
            <a:lvl3pPr marL="1447764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3pPr>
            <a:lvl4pPr marL="1983268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4pPr>
            <a:lvl5pPr marL="2438339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hape 349"/>
          <p:cNvSpPr txBox="1">
            <a:spLocks noGrp="1"/>
          </p:cNvSpPr>
          <p:nvPr>
            <p:ph type="title" hasCustomPrompt="1"/>
          </p:nvPr>
        </p:nvSpPr>
        <p:spPr>
          <a:xfrm>
            <a:off x="609600" y="565837"/>
            <a:ext cx="10972800" cy="2076523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None/>
              <a:defRPr sz="3733">
                <a:solidFill>
                  <a:schemeClr val="bg1"/>
                </a:solidFill>
              </a:defRPr>
            </a:lvl1pPr>
            <a:lvl2pPr rtl="0">
              <a:spcBef>
                <a:spcPts val="0"/>
              </a:spcBef>
              <a:buNone/>
              <a:defRPr/>
            </a:lvl2pPr>
            <a:lvl3pPr rtl="0">
              <a:spcBef>
                <a:spcPts val="0"/>
              </a:spcBef>
              <a:buNone/>
              <a:defRPr/>
            </a:lvl3pPr>
            <a:lvl4pPr rtl="0">
              <a:spcBef>
                <a:spcPts val="0"/>
              </a:spcBef>
              <a:buNone/>
              <a:defRPr/>
            </a:lvl4pPr>
            <a:lvl5pPr rtl="0">
              <a:spcBef>
                <a:spcPts val="0"/>
              </a:spcBef>
              <a:buNone/>
              <a:defRPr/>
            </a:lvl5pPr>
            <a:lvl6pPr rtl="0">
              <a:spcBef>
                <a:spcPts val="0"/>
              </a:spcBef>
              <a:buNone/>
              <a:defRPr/>
            </a:lvl6pPr>
            <a:lvl7pPr rtl="0">
              <a:spcBef>
                <a:spcPts val="0"/>
              </a:spcBef>
              <a:buNone/>
              <a:defRPr/>
            </a:lvl7pPr>
            <a:lvl8pPr rtl="0">
              <a:spcBef>
                <a:spcPts val="0"/>
              </a:spcBef>
              <a:buNone/>
              <a:defRPr/>
            </a:lvl8pPr>
            <a:lvl9pPr>
              <a:spcBef>
                <a:spcPts val="0"/>
              </a:spcBef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3914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0" y="1189178"/>
            <a:ext cx="11653523" cy="2050989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2" indent="0">
              <a:buNone/>
              <a:defRPr/>
            </a:lvl3pPr>
            <a:lvl4pPr marL="448182" indent="0">
              <a:buNone/>
              <a:defRPr/>
            </a:lvl4pPr>
            <a:lvl5pPr marL="67227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8921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88295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69408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 2-color Non-bulleted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9175"/>
            <a:ext cx="5378548" cy="2101986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9175"/>
            <a:ext cx="5378548" cy="2101986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2460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1D23D-F8FA-4E01-9A5F-8E7C385DCE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B75731-48FE-4A97-9B50-CE3B74FC54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8529E5-FE3A-4B3F-AC8A-011BAC8D6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A05B1-FE05-4133-B50E-8C1250821DFA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EC093-264A-474C-9F77-BBD856BD5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86EBDB-AC56-4F92-9683-06D0082E7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B200-1626-49B2-90B4-DBB3352D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289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26" Type="http://schemas.openxmlformats.org/officeDocument/2006/relationships/hyperlink" Target="https://thechriskent.com/" TargetMode="External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2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slideLayout" Target="../slideLayouts/slideLayout24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slideLayout" Target="../slideLayouts/slideLayout23.xml"/><Relationship Id="rId27" Type="http://schemas.openxmlformats.org/officeDocument/2006/relationships/hyperlink" Target="https://twitter.com/thechriskent" TargetMode="External"/><Relationship Id="rId30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26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5" Type="http://schemas.openxmlformats.org/officeDocument/2006/relationships/slideLayout" Target="../slideLayouts/slideLayout50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48.xml"/><Relationship Id="rId28" Type="http://schemas.openxmlformats.org/officeDocument/2006/relationships/hyperlink" Target="https://twitter.com/thechriskent" TargetMode="Externa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Relationship Id="rId27" Type="http://schemas.openxmlformats.org/officeDocument/2006/relationships/hyperlink" Target="https://thechriskent.com/" TargetMode="External"/><Relationship Id="rId30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1468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FF4D40-1C3B-451E-B422-C9A8F798820B}"/>
              </a:ext>
            </a:extLst>
          </p:cNvPr>
          <p:cNvSpPr/>
          <p:nvPr userDrawn="1"/>
        </p:nvSpPr>
        <p:spPr>
          <a:xfrm>
            <a:off x="0" y="6428456"/>
            <a:ext cx="12192000" cy="44005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5FAD47-440E-4527-8F7A-F845E998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370708"/>
            <a:ext cx="11586211" cy="801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2E7D5-EF94-4008-B819-C8ECB377B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4" y="1418301"/>
            <a:ext cx="11586211" cy="4839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Box 10">
            <a:hlinkClick r:id="rId26"/>
            <a:extLst>
              <a:ext uri="{FF2B5EF4-FFF2-40B4-BE49-F238E27FC236}">
                <a16:creationId xmlns:a16="http://schemas.microsoft.com/office/drawing/2014/main" id="{4F664193-D8FD-497F-8788-2A35A3692092}"/>
              </a:ext>
            </a:extLst>
          </p:cNvPr>
          <p:cNvSpPr txBox="1"/>
          <p:nvPr userDrawn="1"/>
        </p:nvSpPr>
        <p:spPr>
          <a:xfrm>
            <a:off x="5553635" y="6430789"/>
            <a:ext cx="6630843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2000" spc="300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theChrisKent.com</a:t>
            </a:r>
          </a:p>
        </p:txBody>
      </p:sp>
      <p:sp>
        <p:nvSpPr>
          <p:cNvPr id="10" name="TextBox 9">
            <a:hlinkClick r:id="rId27"/>
            <a:extLst>
              <a:ext uri="{FF2B5EF4-FFF2-40B4-BE49-F238E27FC236}">
                <a16:creationId xmlns:a16="http://schemas.microsoft.com/office/drawing/2014/main" id="{872F76B5-A432-41F0-B5A2-F343D5CCFD18}"/>
              </a:ext>
            </a:extLst>
          </p:cNvPr>
          <p:cNvSpPr txBox="1"/>
          <p:nvPr userDrawn="1"/>
        </p:nvSpPr>
        <p:spPr>
          <a:xfrm>
            <a:off x="177928" y="6446057"/>
            <a:ext cx="2382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20" baseline="0" dirty="0">
                <a:solidFill>
                  <a:schemeClr val="bg1"/>
                </a:solidFill>
                <a:latin typeface="+mj-lt"/>
              </a:rPr>
              <a:t>aka.ms/sppnp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C4C135A-322C-4670-8ADB-2B0EFE3257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 b="57272"/>
          <a:stretch/>
        </p:blipFill>
        <p:spPr>
          <a:xfrm>
            <a:off x="61340" y="6441675"/>
            <a:ext cx="416645" cy="4163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A80C632-851B-41C8-B69B-2818E5D344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6"/>
          <a:stretch/>
        </p:blipFill>
        <p:spPr>
          <a:xfrm>
            <a:off x="10975744" y="6469052"/>
            <a:ext cx="913361" cy="32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228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  <p:sldLayoutId id="2147483722" r:id="rId18"/>
    <p:sldLayoutId id="2147483723" r:id="rId19"/>
    <p:sldLayoutId id="2147483724" r:id="rId20"/>
    <p:sldLayoutId id="2147483725" r:id="rId21"/>
    <p:sldLayoutId id="2147483726" r:id="rId22"/>
    <p:sldLayoutId id="2147483727" r:id="rId23"/>
    <p:sldLayoutId id="2147483728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663" indent="-34766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2620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7192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1764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FF4D40-1C3B-451E-B422-C9A8F798820B}"/>
              </a:ext>
            </a:extLst>
          </p:cNvPr>
          <p:cNvSpPr/>
          <p:nvPr userDrawn="1"/>
        </p:nvSpPr>
        <p:spPr>
          <a:xfrm>
            <a:off x="0" y="6428456"/>
            <a:ext cx="12192000" cy="44005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5FAD47-440E-4527-8F7A-F845E998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370708"/>
            <a:ext cx="11586211" cy="801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2E7D5-EF94-4008-B819-C8ECB377B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4" y="1418301"/>
            <a:ext cx="11586211" cy="4839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Box 10">
            <a:hlinkClick r:id="rId27"/>
            <a:extLst>
              <a:ext uri="{FF2B5EF4-FFF2-40B4-BE49-F238E27FC236}">
                <a16:creationId xmlns:a16="http://schemas.microsoft.com/office/drawing/2014/main" id="{4F664193-D8FD-497F-8788-2A35A3692092}"/>
              </a:ext>
            </a:extLst>
          </p:cNvPr>
          <p:cNvSpPr txBox="1"/>
          <p:nvPr userDrawn="1"/>
        </p:nvSpPr>
        <p:spPr>
          <a:xfrm>
            <a:off x="5553635" y="6430789"/>
            <a:ext cx="6630843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2000" spc="300" dirty="0">
                <a:solidFill>
                  <a:schemeClr val="bg1"/>
                </a:solidFill>
                <a:latin typeface="+mj-lt"/>
              </a:rPr>
              <a:t>theChrisKent.com</a:t>
            </a:r>
          </a:p>
        </p:txBody>
      </p:sp>
      <p:sp>
        <p:nvSpPr>
          <p:cNvPr id="10" name="TextBox 9">
            <a:hlinkClick r:id="rId28"/>
            <a:extLst>
              <a:ext uri="{FF2B5EF4-FFF2-40B4-BE49-F238E27FC236}">
                <a16:creationId xmlns:a16="http://schemas.microsoft.com/office/drawing/2014/main" id="{872F76B5-A432-41F0-B5A2-F343D5CCFD18}"/>
              </a:ext>
            </a:extLst>
          </p:cNvPr>
          <p:cNvSpPr txBox="1"/>
          <p:nvPr userDrawn="1"/>
        </p:nvSpPr>
        <p:spPr>
          <a:xfrm>
            <a:off x="177928" y="6446057"/>
            <a:ext cx="2382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20" baseline="0" dirty="0">
                <a:solidFill>
                  <a:schemeClr val="bg1"/>
                </a:solidFill>
                <a:latin typeface="+mj-lt"/>
              </a:rPr>
              <a:t>aka.ms/sppnp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C4C135A-322C-4670-8ADB-2B0EFE3257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 b="57272"/>
          <a:stretch/>
        </p:blipFill>
        <p:spPr>
          <a:xfrm>
            <a:off x="61340" y="6441675"/>
            <a:ext cx="416645" cy="41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483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  <p:sldLayoutId id="2147483748" r:id="rId19"/>
    <p:sldLayoutId id="2147483749" r:id="rId20"/>
    <p:sldLayoutId id="2147483750" r:id="rId21"/>
    <p:sldLayoutId id="2147483751" r:id="rId22"/>
    <p:sldLayoutId id="2147483752" r:id="rId23"/>
    <p:sldLayoutId id="2147483753" r:id="rId24"/>
    <p:sldLayoutId id="2147483754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663" indent="-34766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2620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7192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1764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8.jpeg"/><Relationship Id="rId3" Type="http://schemas.openxmlformats.org/officeDocument/2006/relationships/image" Target="../media/image5.png"/><Relationship Id="rId21" Type="http://schemas.openxmlformats.org/officeDocument/2006/relationships/image" Target="../media/image21.jpeg"/><Relationship Id="rId7" Type="http://schemas.openxmlformats.org/officeDocument/2006/relationships/image" Target="../media/image8.svg"/><Relationship Id="rId12" Type="http://schemas.openxmlformats.org/officeDocument/2006/relationships/image" Target="../media/image13.svg"/><Relationship Id="rId1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svg"/><Relationship Id="rId20" Type="http://schemas.openxmlformats.org/officeDocument/2006/relationships/image" Target="../media/image20.jpe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microsoft.com/office/2007/relationships/hdphoto" Target="../media/hdphoto1.wdp"/><Relationship Id="rId15" Type="http://schemas.openxmlformats.org/officeDocument/2006/relationships/image" Target="../media/image16.png"/><Relationship Id="rId23" Type="http://schemas.openxmlformats.org/officeDocument/2006/relationships/image" Target="../media/image23.svg"/><Relationship Id="rId10" Type="http://schemas.openxmlformats.org/officeDocument/2006/relationships/image" Target="../media/image11.png"/><Relationship Id="rId19" Type="http://schemas.openxmlformats.org/officeDocument/2006/relationships/image" Target="../media/image19.jpeg"/><Relationship Id="rId4" Type="http://schemas.openxmlformats.org/officeDocument/2006/relationships/image" Target="../media/image6.png"/><Relationship Id="rId9" Type="http://schemas.openxmlformats.org/officeDocument/2006/relationships/image" Target="../media/image10.svg"/><Relationship Id="rId14" Type="http://schemas.openxmlformats.org/officeDocument/2006/relationships/image" Target="../media/image15.svg"/><Relationship Id="rId22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13" Type="http://schemas.openxmlformats.org/officeDocument/2006/relationships/image" Target="../media/image44.png"/><Relationship Id="rId18" Type="http://schemas.openxmlformats.org/officeDocument/2006/relationships/image" Target="../media/image4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image" Target="../media/image33.png"/><Relationship Id="rId16" Type="http://schemas.openxmlformats.org/officeDocument/2006/relationships/image" Target="../media/image47.svg"/><Relationship Id="rId20" Type="http://schemas.openxmlformats.org/officeDocument/2006/relationships/image" Target="../media/image51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svg"/><Relationship Id="rId19" Type="http://schemas.openxmlformats.org/officeDocument/2006/relationships/image" Target="../media/image50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sv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B4466-83E0-48EA-8E70-CC44A7D43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722337"/>
            <a:ext cx="11586211" cy="3546856"/>
          </a:xfrm>
        </p:spPr>
        <p:txBody>
          <a:bodyPr/>
          <a:lstStyle/>
          <a:p>
            <a:r>
              <a:rPr lang="en-US" sz="9600" dirty="0"/>
              <a:t>Office 365</a:t>
            </a:r>
            <a:br>
              <a:rPr lang="en-US" sz="9600" dirty="0"/>
            </a:br>
            <a:r>
              <a:rPr lang="en-US" sz="9600" dirty="0"/>
              <a:t>Column Formatting</a:t>
            </a:r>
            <a:br>
              <a:rPr lang="en-US" sz="6000" dirty="0">
                <a:latin typeface="+mn-lt"/>
              </a:rPr>
            </a:br>
            <a:r>
              <a:rPr lang="en-US" sz="6000" dirty="0">
                <a:latin typeface="+mn-lt"/>
              </a:rPr>
              <a:t>(with Column Formatter)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10662-2D7B-4CA3-817E-4AA759FA2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4718304"/>
            <a:ext cx="11586211" cy="1499616"/>
          </a:xfrm>
        </p:spPr>
        <p:txBody>
          <a:bodyPr>
            <a:normAutofit/>
          </a:bodyPr>
          <a:lstStyle/>
          <a:p>
            <a:r>
              <a:rPr lang="en-US" sz="4800" dirty="0"/>
              <a:t>Chris Kent</a:t>
            </a:r>
          </a:p>
          <a:p>
            <a:r>
              <a:rPr lang="en-US" sz="1800" dirty="0"/>
              <a:t>Office 365 Practice Lead</a:t>
            </a:r>
          </a:p>
        </p:txBody>
      </p:sp>
    </p:spTree>
    <p:extLst>
      <p:ext uri="{BB962C8B-B14F-4D97-AF65-F5344CB8AC3E}">
        <p14:creationId xmlns:p14="http://schemas.microsoft.com/office/powerpoint/2010/main" val="1234801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D0B83E-70B6-4FBC-BBFB-11FB3483B35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654141" y="4136679"/>
            <a:ext cx="4510355" cy="7334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@theChrisKent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76D5D95-C18E-46C6-9AC0-0A0E5F6A9FF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 rot="21287540">
            <a:off x="8576552" y="5101238"/>
            <a:ext cx="2189725" cy="801687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Segoe Print" panose="02000600000000000000" pitchFamily="2" charset="0"/>
              </a:rPr>
              <a:t>“Me”</a:t>
            </a:r>
          </a:p>
        </p:txBody>
      </p:sp>
      <p:pic>
        <p:nvPicPr>
          <p:cNvPr id="6" name="Picture 5" descr="Incredibly Handsome Man">
            <a:extLst>
              <a:ext uri="{FF2B5EF4-FFF2-40B4-BE49-F238E27FC236}">
                <a16:creationId xmlns:a16="http://schemas.microsoft.com/office/drawing/2014/main" id="{A5979121-E7A9-4BE3-BAF1-54F013B0E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3243" y="1522437"/>
            <a:ext cx="3143892" cy="30975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Picture 2" descr="http://cdn.madeby.hm/img/twitter-bird-white-on-blue-xl.png">
            <a:extLst>
              <a:ext uri="{FF2B5EF4-FFF2-40B4-BE49-F238E27FC236}">
                <a16:creationId xmlns:a16="http://schemas.microsoft.com/office/drawing/2014/main" id="{6A5D6851-EA20-47BF-8F67-1C36FF1A6C2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867" b="76267" l="33667" r="65567">
                        <a14:foregroundMark x1="34967" y1="31667" x2="34967" y2="31667"/>
                        <a14:foregroundMark x1="35533" y1="26600" x2="36133" y2="33133"/>
                        <a14:foregroundMark x1="56667" y1="25533" x2="56667" y2="25533"/>
                        <a14:foregroundMark x1="39133" y1="73800" x2="39133" y2="73800"/>
                        <a14:foregroundMark x1="45200" y1="76267" x2="45200" y2="76267"/>
                        <a14:foregroundMark x1="34833" y1="71733" x2="34833" y2="71733"/>
                        <a14:foregroundMark x1="33667" y1="71067" x2="33667" y2="71067"/>
                        <a14:foregroundMark x1="65267" y1="25800" x2="65267" y2="25800"/>
                        <a14:foregroundMark x1="65600" y1="30867" x2="65600" y2="30867"/>
                        <a14:foregroundMark x1="65400" y1="24600" x2="65400" y2="24600"/>
                        <a14:foregroundMark x1="56533" y1="23867" x2="56533" y2="238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77" t="21485" r="32227" b="20477"/>
          <a:stretch/>
        </p:blipFill>
        <p:spPr bwMode="auto">
          <a:xfrm>
            <a:off x="555555" y="4194726"/>
            <a:ext cx="761488" cy="617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aphic 14" descr="Line Arrow: Clockwise curve">
            <a:extLst>
              <a:ext uri="{FF2B5EF4-FFF2-40B4-BE49-F238E27FC236}">
                <a16:creationId xmlns:a16="http://schemas.microsoft.com/office/drawing/2014/main" id="{74567391-1DD3-437D-9EE0-42B71DCC82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986320">
            <a:off x="7950493" y="4912690"/>
            <a:ext cx="795248" cy="795248"/>
          </a:xfrm>
          <a:prstGeom prst="rect">
            <a:avLst/>
          </a:prstGeom>
        </p:spPr>
      </p:pic>
      <p:pic>
        <p:nvPicPr>
          <p:cNvPr id="18" name="Graphic 17" descr="Newspaper">
            <a:extLst>
              <a:ext uri="{FF2B5EF4-FFF2-40B4-BE49-F238E27FC236}">
                <a16:creationId xmlns:a16="http://schemas.microsoft.com/office/drawing/2014/main" id="{113D147C-2272-44BC-8B2F-06EC943984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9099" y="5200650"/>
            <a:ext cx="914400" cy="914400"/>
          </a:xfrm>
          <a:prstGeom prst="rect">
            <a:avLst/>
          </a:prstGeom>
        </p:spPr>
      </p:pic>
      <p:pic>
        <p:nvPicPr>
          <p:cNvPr id="9" name="Picture 8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8BFDD5A1-1724-4AAA-88C2-EF2B2874083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622" y="0"/>
            <a:ext cx="1197903" cy="1896680"/>
          </a:xfrm>
          <a:prstGeom prst="rect">
            <a:avLst/>
          </a:prstGeom>
        </p:spPr>
      </p:pic>
      <p:pic>
        <p:nvPicPr>
          <p:cNvPr id="8" name="Graphic 7" descr="Map with pin">
            <a:extLst>
              <a:ext uri="{FF2B5EF4-FFF2-40B4-BE49-F238E27FC236}">
                <a16:creationId xmlns:a16="http://schemas.microsoft.com/office/drawing/2014/main" id="{CDFF19D5-4103-4BF0-BCDE-3562D990161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9099" y="285750"/>
            <a:ext cx="914400" cy="914400"/>
          </a:xfrm>
          <a:prstGeom prst="rect">
            <a:avLst/>
          </a:prstGeom>
        </p:spPr>
      </p:pic>
      <p:pic>
        <p:nvPicPr>
          <p:cNvPr id="11" name="Graphic 10" descr="Hamster">
            <a:extLst>
              <a:ext uri="{FF2B5EF4-FFF2-40B4-BE49-F238E27FC236}">
                <a16:creationId xmlns:a16="http://schemas.microsoft.com/office/drawing/2014/main" id="{116791E3-2DF1-4CDB-94DD-74F241AD7C2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9099" y="2891734"/>
            <a:ext cx="914400" cy="914400"/>
          </a:xfrm>
          <a:prstGeom prst="rect">
            <a:avLst/>
          </a:prstGeom>
        </p:spPr>
      </p:pic>
      <p:pic>
        <p:nvPicPr>
          <p:cNvPr id="14" name="Graphic 13" descr="Heart">
            <a:extLst>
              <a:ext uri="{FF2B5EF4-FFF2-40B4-BE49-F238E27FC236}">
                <a16:creationId xmlns:a16="http://schemas.microsoft.com/office/drawing/2014/main" id="{E57B6C6F-8A91-47EA-A779-36EE280D742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79099" y="1588742"/>
            <a:ext cx="914400" cy="914400"/>
          </a:xfrm>
          <a:prstGeom prst="rect">
            <a:avLst/>
          </a:prstGeom>
        </p:spPr>
      </p:pic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92E0DE1B-726D-4E9C-B124-19A3E80436DC}"/>
              </a:ext>
            </a:extLst>
          </p:cNvPr>
          <p:cNvSpPr txBox="1">
            <a:spLocks/>
          </p:cNvSpPr>
          <p:nvPr/>
        </p:nvSpPr>
        <p:spPr>
          <a:xfrm>
            <a:off x="1654141" y="5291137"/>
            <a:ext cx="4510355" cy="733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theChrisKent.com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E99D58F-48A2-4AD2-8F14-61D870094DF9}"/>
              </a:ext>
            </a:extLst>
          </p:cNvPr>
          <p:cNvGrpSpPr/>
          <p:nvPr/>
        </p:nvGrpSpPr>
        <p:grpSpPr>
          <a:xfrm>
            <a:off x="1659277" y="2927558"/>
            <a:ext cx="3143892" cy="857138"/>
            <a:chOff x="1767156" y="2938574"/>
            <a:chExt cx="3143892" cy="85713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93720CB-371A-406C-B3BD-DA3E0F55B7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197"/>
            <a:stretch/>
          </p:blipFill>
          <p:spPr>
            <a:xfrm>
              <a:off x="1896202" y="2938574"/>
              <a:ext cx="1222005" cy="431650"/>
            </a:xfrm>
            <a:prstGeom prst="rect">
              <a:avLst/>
            </a:prstGeom>
          </p:spPr>
        </p:pic>
        <p:sp>
          <p:nvSpPr>
            <p:cNvPr id="21" name="Content Placeholder 4">
              <a:extLst>
                <a:ext uri="{FF2B5EF4-FFF2-40B4-BE49-F238E27FC236}">
                  <a16:creationId xmlns:a16="http://schemas.microsoft.com/office/drawing/2014/main" id="{C3DC4A20-023F-4F27-82A9-147667AC3685}"/>
                </a:ext>
              </a:extLst>
            </p:cNvPr>
            <p:cNvSpPr txBox="1">
              <a:spLocks/>
            </p:cNvSpPr>
            <p:nvPr/>
          </p:nvSpPr>
          <p:spPr>
            <a:xfrm>
              <a:off x="1767156" y="3429000"/>
              <a:ext cx="3143892" cy="36671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marL="347663" indent="-34766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804863" indent="-3476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defRPr>
              </a:lvl2pPr>
              <a:lvl3pPr marL="1262063" indent="-3476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defRPr>
              </a:lvl3pPr>
              <a:lvl4pPr marL="1719263" indent="-3476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defRPr>
              </a:lvl4pPr>
              <a:lvl5pPr marL="2176463" indent="-3476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Office 365 Practice Lead</a:t>
              </a:r>
            </a:p>
          </p:txBody>
        </p:sp>
      </p:grp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E94EDF24-42BC-46EB-9D33-6E205F1FCA86}"/>
              </a:ext>
            </a:extLst>
          </p:cNvPr>
          <p:cNvSpPr txBox="1">
            <a:spLocks/>
          </p:cNvSpPr>
          <p:nvPr/>
        </p:nvSpPr>
        <p:spPr>
          <a:xfrm>
            <a:off x="1652190" y="444250"/>
            <a:ext cx="4510355" cy="733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Indianapolis, IN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48A491B-0D7B-4627-8B8E-1D01230260CC}"/>
              </a:ext>
            </a:extLst>
          </p:cNvPr>
          <p:cNvGrpSpPr/>
          <p:nvPr/>
        </p:nvGrpSpPr>
        <p:grpSpPr>
          <a:xfrm>
            <a:off x="1608900" y="1481246"/>
            <a:ext cx="4383150" cy="1106423"/>
            <a:chOff x="1608900" y="1481246"/>
            <a:chExt cx="4383150" cy="1106423"/>
          </a:xfrm>
        </p:grpSpPr>
        <p:pic>
          <p:nvPicPr>
            <p:cNvPr id="23" name="Picture 22" descr="A group of people posing for the camera&#10;&#10;Description generated with very high confidence">
              <a:extLst>
                <a:ext uri="{FF2B5EF4-FFF2-40B4-BE49-F238E27FC236}">
                  <a16:creationId xmlns:a16="http://schemas.microsoft.com/office/drawing/2014/main" id="{6A916347-763C-4A13-BB9F-677B4696E9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87801" y="1481246"/>
              <a:ext cx="1088606" cy="109728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4" name="Picture 23" descr="A group of people posing for the camera&#10;&#10;Description generated with very high confidence">
              <a:extLst>
                <a:ext uri="{FF2B5EF4-FFF2-40B4-BE49-F238E27FC236}">
                  <a16:creationId xmlns:a16="http://schemas.microsoft.com/office/drawing/2014/main" id="{C4FDD578-1537-4589-9D82-CD93E3C17C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51389" y="1481246"/>
              <a:ext cx="1088606" cy="109728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5" name="Picture 24" descr="A group of people posing for the camera&#10;&#10;Description generated with very high confidence">
              <a:extLst>
                <a:ext uri="{FF2B5EF4-FFF2-40B4-BE49-F238E27FC236}">
                  <a16:creationId xmlns:a16="http://schemas.microsoft.com/office/drawing/2014/main" id="{BCDEB914-8FAF-4847-9E3F-5D8919A525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24214" y="1481246"/>
              <a:ext cx="1067836" cy="109728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6" name="Picture 25" descr="A group of people posing for the camera&#10;&#10;Description generated with very high confidence">
              <a:extLst>
                <a:ext uri="{FF2B5EF4-FFF2-40B4-BE49-F238E27FC236}">
                  <a16:creationId xmlns:a16="http://schemas.microsoft.com/office/drawing/2014/main" id="{946A48AD-ACE4-45B8-B13E-BBAD52285C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08900" y="1490389"/>
              <a:ext cx="1037985" cy="109728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30" name="Title 3">
            <a:extLst>
              <a:ext uri="{FF2B5EF4-FFF2-40B4-BE49-F238E27FC236}">
                <a16:creationId xmlns:a16="http://schemas.microsoft.com/office/drawing/2014/main" id="{3B7DEA9F-F212-4048-91CD-A7C5037A84F3}"/>
              </a:ext>
            </a:extLst>
          </p:cNvPr>
          <p:cNvSpPr txBox="1">
            <a:spLocks/>
          </p:cNvSpPr>
          <p:nvPr/>
        </p:nvSpPr>
        <p:spPr>
          <a:xfrm rot="439260">
            <a:off x="10634470" y="2121190"/>
            <a:ext cx="1618425" cy="801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Print" panose="02000600000000000000" pitchFamily="2" charset="0"/>
                <a:ea typeface="+mj-ea"/>
                <a:cs typeface="+mj-cs"/>
              </a:rPr>
              <a:t>Office Development</a:t>
            </a:r>
          </a:p>
        </p:txBody>
      </p:sp>
      <p:pic>
        <p:nvPicPr>
          <p:cNvPr id="31" name="Graphic 30" descr="Line Arrow: Slight curve">
            <a:extLst>
              <a:ext uri="{FF2B5EF4-FFF2-40B4-BE49-F238E27FC236}">
                <a16:creationId xmlns:a16="http://schemas.microsoft.com/office/drawing/2014/main" id="{D02A6F84-9A91-4A44-B5B5-6DF7FD0ABFE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rot="16578978">
            <a:off x="11686882" y="1998025"/>
            <a:ext cx="480161" cy="48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0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"/>
                            </p:stCondLst>
                            <p:childTnLst>
                              <p:par>
                                <p:cTn id="1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" fill="hold">
                                          <p:stCondLst>
                                            <p:cond delay="2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" fill="hold">
                                          <p:stCondLst>
                                            <p:cond delay="5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" fill="hold">
                                          <p:stCondLst>
                                            <p:cond delay="8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4" grpId="0"/>
      <p:bldP spid="20" grpId="0"/>
      <p:bldP spid="22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87F50A8A-A28D-4DDB-B92B-1B6A0A10E12B}"/>
              </a:ext>
            </a:extLst>
          </p:cNvPr>
          <p:cNvSpPr txBox="1">
            <a:spLocks/>
          </p:cNvSpPr>
          <p:nvPr/>
        </p:nvSpPr>
        <p:spPr>
          <a:xfrm>
            <a:off x="0" y="2145506"/>
            <a:ext cx="12192000" cy="256698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j-ea"/>
                <a:cs typeface="+mj-cs"/>
              </a:rPr>
              <a:t>Goals</a:t>
            </a:r>
            <a:endParaRPr kumimoji="0" lang="en-US" sz="60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20779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65C9DC-1B23-4A84-BD5E-9AF081FC78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668463"/>
            <a:ext cx="12192000" cy="2674937"/>
          </a:xfrm>
        </p:spPr>
        <p:txBody>
          <a:bodyPr anchor="ctr">
            <a:noAutofit/>
          </a:bodyPr>
          <a:lstStyle/>
          <a:p>
            <a:pPr algn="ctr"/>
            <a:r>
              <a:rPr lang="en-US" sz="8800" cap="all" dirty="0">
                <a:solidFill>
                  <a:schemeClr val="bg1"/>
                </a:solidFill>
              </a:rPr>
              <a:t>Column Formatting</a:t>
            </a:r>
            <a:endParaRPr lang="en-US" sz="4400" cap="all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734695-1686-40C4-8C42-CDD476DA76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4219575"/>
            <a:ext cx="12192000" cy="7143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200" dirty="0">
                <a:solidFill>
                  <a:schemeClr val="accent1"/>
                </a:solidFill>
              </a:rPr>
              <a:t>What </a:t>
            </a:r>
            <a:r>
              <a:rPr lang="en-US" sz="6200" b="1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en-US" sz="6200" dirty="0">
                <a:solidFill>
                  <a:schemeClr val="accent2"/>
                </a:solidFill>
              </a:rPr>
              <a:t> </a:t>
            </a:r>
            <a:r>
              <a:rPr lang="en-US" sz="6200" dirty="0">
                <a:solidFill>
                  <a:schemeClr val="accent1"/>
                </a:solidFill>
              </a:rPr>
              <a:t>Why </a:t>
            </a:r>
            <a:r>
              <a:rPr lang="en-US" sz="6200" b="1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| </a:t>
            </a:r>
            <a:r>
              <a:rPr lang="en-US" sz="6200" dirty="0">
                <a:solidFill>
                  <a:schemeClr val="accent1"/>
                </a:solidFill>
                <a:cs typeface="Arial" panose="020B0604020202020204" pitchFamily="34" charset="0"/>
              </a:rPr>
              <a:t>How</a:t>
            </a:r>
            <a:endParaRPr lang="en-US" sz="6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621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65C9DC-1B23-4A84-BD5E-9AF081FC78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668463"/>
            <a:ext cx="12192000" cy="2674937"/>
          </a:xfrm>
        </p:spPr>
        <p:txBody>
          <a:bodyPr anchor="ctr">
            <a:noAutofit/>
          </a:bodyPr>
          <a:lstStyle/>
          <a:p>
            <a:pPr algn="ctr"/>
            <a:r>
              <a:rPr lang="en-US" sz="8800" cap="all" dirty="0">
                <a:solidFill>
                  <a:schemeClr val="bg1"/>
                </a:solidFill>
              </a:rPr>
              <a:t>PnP Column Formatter</a:t>
            </a:r>
            <a:endParaRPr lang="en-US" sz="4400" cap="all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734695-1686-40C4-8C42-CDD476DA76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4608513"/>
            <a:ext cx="12192000" cy="7143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200" dirty="0">
                <a:solidFill>
                  <a:schemeClr val="accent1"/>
                </a:solidFill>
              </a:rPr>
              <a:t>What </a:t>
            </a:r>
            <a:r>
              <a:rPr lang="en-US" sz="6200" b="1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en-US" sz="6200" dirty="0">
                <a:solidFill>
                  <a:schemeClr val="accent1"/>
                </a:solidFill>
              </a:rPr>
              <a:t> Why </a:t>
            </a:r>
            <a:r>
              <a:rPr lang="en-US" sz="6200" b="1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en-US" sz="6200" dirty="0">
                <a:solidFill>
                  <a:schemeClr val="accent1"/>
                </a:solidFill>
              </a:rPr>
              <a:t> How</a:t>
            </a:r>
          </a:p>
        </p:txBody>
      </p:sp>
    </p:spTree>
    <p:extLst>
      <p:ext uri="{BB962C8B-B14F-4D97-AF65-F5344CB8AC3E}">
        <p14:creationId xmlns:p14="http://schemas.microsoft.com/office/powerpoint/2010/main" val="2364847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ee the source image">
            <a:extLst>
              <a:ext uri="{FF2B5EF4-FFF2-40B4-BE49-F238E27FC236}">
                <a16:creationId xmlns:a16="http://schemas.microsoft.com/office/drawing/2014/main" id="{1179B856-38BF-4709-8EA2-5FCD4B0690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67" r="8230" b="12302"/>
          <a:stretch/>
        </p:blipFill>
        <p:spPr bwMode="auto">
          <a:xfrm>
            <a:off x="0" y="262013"/>
            <a:ext cx="12192000" cy="659598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F82E329-2581-43EC-8AF5-AA0D5C2D226C}"/>
              </a:ext>
            </a:extLst>
          </p:cNvPr>
          <p:cNvGrpSpPr/>
          <p:nvPr/>
        </p:nvGrpSpPr>
        <p:grpSpPr>
          <a:xfrm>
            <a:off x="479848" y="-563342"/>
            <a:ext cx="10434557" cy="4457696"/>
            <a:chOff x="849963" y="-214998"/>
            <a:chExt cx="10434557" cy="4457696"/>
          </a:xfrm>
        </p:grpSpPr>
        <p:sp>
          <p:nvSpPr>
            <p:cNvPr id="5" name="Title 1">
              <a:extLst>
                <a:ext uri="{FF2B5EF4-FFF2-40B4-BE49-F238E27FC236}">
                  <a16:creationId xmlns:a16="http://schemas.microsoft.com/office/drawing/2014/main" id="{3E44C178-B369-4330-9BD9-AED67FBA97EF}"/>
                </a:ext>
              </a:extLst>
            </p:cNvPr>
            <p:cNvSpPr txBox="1">
              <a:spLocks/>
            </p:cNvSpPr>
            <p:nvPr/>
          </p:nvSpPr>
          <p:spPr>
            <a:xfrm>
              <a:off x="4387349" y="-214998"/>
              <a:ext cx="6897171" cy="445769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8000" dirty="0">
                  <a:solidFill>
                    <a:srgbClr val="FFFFFF"/>
                  </a:solidFill>
                </a:rPr>
                <a:t>O365 Column Formatting</a:t>
              </a:r>
            </a:p>
          </p:txBody>
        </p:sp>
        <p:sp>
          <p:nvSpPr>
            <p:cNvPr id="6" name="Text Placeholder 2">
              <a:extLst>
                <a:ext uri="{FF2B5EF4-FFF2-40B4-BE49-F238E27FC236}">
                  <a16:creationId xmlns:a16="http://schemas.microsoft.com/office/drawing/2014/main" id="{A3D76111-9D64-4B78-81C9-26CC8149306D}"/>
                </a:ext>
              </a:extLst>
            </p:cNvPr>
            <p:cNvSpPr txBox="1">
              <a:spLocks/>
            </p:cNvSpPr>
            <p:nvPr/>
          </p:nvSpPr>
          <p:spPr>
            <a:xfrm>
              <a:off x="849963" y="-214998"/>
              <a:ext cx="2816535" cy="445769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dirty="0">
                  <a:solidFill>
                    <a:schemeClr val="accent1">
                      <a:lumMod val="75000"/>
                    </a:schemeClr>
                  </a:solidFill>
                </a:rPr>
                <a:t>Declarative modern </a:t>
              </a:r>
              <a:r>
                <a:rPr lang="en-US" dirty="0" err="1">
                  <a:solidFill>
                    <a:schemeClr val="accent1">
                      <a:lumMod val="75000"/>
                    </a:schemeClr>
                  </a:solidFill>
                </a:rPr>
                <a:t>listview</a:t>
              </a:r>
              <a:r>
                <a:rPr lang="en-US" dirty="0">
                  <a:solidFill>
                    <a:schemeClr val="accent1">
                      <a:lumMod val="75000"/>
                    </a:schemeClr>
                  </a:solidFill>
                </a:rPr>
                <a:t> customization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A504B60-2A80-43FB-8D38-393FE261D167}"/>
                </a:ext>
              </a:extLst>
            </p:cNvPr>
            <p:cNvCxnSpPr/>
            <p:nvPr/>
          </p:nvCxnSpPr>
          <p:spPr>
            <a:xfrm>
              <a:off x="3973286" y="664031"/>
              <a:ext cx="0" cy="2651760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31843687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harePoint list with four unformatted columns">
            <a:extLst>
              <a:ext uri="{FF2B5EF4-FFF2-40B4-BE49-F238E27FC236}">
                <a16:creationId xmlns:a16="http://schemas.microsoft.com/office/drawing/2014/main" id="{BE5A24E3-7B36-474A-A251-55276F813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79" y="3198306"/>
            <a:ext cx="11596842" cy="296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ee the source image">
            <a:extLst>
              <a:ext uri="{FF2B5EF4-FFF2-40B4-BE49-F238E27FC236}">
                <a16:creationId xmlns:a16="http://schemas.microsoft.com/office/drawing/2014/main" id="{0C8DD7D7-5200-4BEC-A2F3-00DBF5572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15" y="271894"/>
            <a:ext cx="2367225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59A1404-46B1-4A5E-88E4-9C1419E27802}"/>
              </a:ext>
            </a:extLst>
          </p:cNvPr>
          <p:cNvSpPr txBox="1"/>
          <p:nvPr/>
        </p:nvSpPr>
        <p:spPr>
          <a:xfrm>
            <a:off x="2764971" y="381001"/>
            <a:ext cx="86722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+mj-lt"/>
              </a:rPr>
              <a:t>The Modern </a:t>
            </a:r>
            <a:r>
              <a:rPr lang="en-US" sz="6000" dirty="0" err="1">
                <a:solidFill>
                  <a:schemeClr val="bg1"/>
                </a:solidFill>
                <a:latin typeface="+mj-lt"/>
              </a:rPr>
              <a:t>Listview</a:t>
            </a:r>
            <a:endParaRPr lang="en-US" sz="6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1AD7A7-53B8-4C32-833C-F9A6B0E0311A}"/>
              </a:ext>
            </a:extLst>
          </p:cNvPr>
          <p:cNvSpPr txBox="1"/>
          <p:nvPr/>
        </p:nvSpPr>
        <p:spPr>
          <a:xfrm>
            <a:off x="3505200" y="1604987"/>
            <a:ext cx="3799113" cy="12003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Responsive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Fancy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Boring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FC9514-19E7-43AA-BA08-050CC4D1538B}"/>
              </a:ext>
            </a:extLst>
          </p:cNvPr>
          <p:cNvSpPr txBox="1"/>
          <p:nvPr/>
        </p:nvSpPr>
        <p:spPr>
          <a:xfrm>
            <a:off x="7304314" y="1512655"/>
            <a:ext cx="4336125" cy="12003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No XSLT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No Calculated Column Trickery</a:t>
            </a:r>
          </a:p>
        </p:txBody>
      </p:sp>
    </p:spTree>
    <p:extLst>
      <p:ext uri="{BB962C8B-B14F-4D97-AF65-F5344CB8AC3E}">
        <p14:creationId xmlns:p14="http://schemas.microsoft.com/office/powerpoint/2010/main" val="623398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harePoint list with four unformatted columns">
            <a:extLst>
              <a:ext uri="{FF2B5EF4-FFF2-40B4-BE49-F238E27FC236}">
                <a16:creationId xmlns:a16="http://schemas.microsoft.com/office/drawing/2014/main" id="{BE5A24E3-7B36-474A-A251-55276F813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426" y="465993"/>
            <a:ext cx="9305005" cy="237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ee the source image">
            <a:extLst>
              <a:ext uri="{FF2B5EF4-FFF2-40B4-BE49-F238E27FC236}">
                <a16:creationId xmlns:a16="http://schemas.microsoft.com/office/drawing/2014/main" id="{0C8DD7D7-5200-4BEC-A2F3-00DBF5572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15" y="271894"/>
            <a:ext cx="2367225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2" descr="See the source image">
            <a:extLst>
              <a:ext uri="{FF2B5EF4-FFF2-40B4-BE49-F238E27FC236}">
                <a16:creationId xmlns:a16="http://schemas.microsoft.com/office/drawing/2014/main" id="{E6D7576D-E34A-47E5-A9AF-613126B7C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5429" y="3461906"/>
            <a:ext cx="2001795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1B43BC-C20B-4966-82C6-7F999DCEAF59}"/>
              </a:ext>
            </a:extLst>
          </p:cNvPr>
          <p:cNvSpPr txBox="1"/>
          <p:nvPr/>
        </p:nvSpPr>
        <p:spPr>
          <a:xfrm>
            <a:off x="2944803" y="4456353"/>
            <a:ext cx="86722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+mj-lt"/>
              </a:rPr>
              <a:t>The Modern </a:t>
            </a:r>
            <a:r>
              <a:rPr lang="en-US" sz="6000" dirty="0" err="1">
                <a:solidFill>
                  <a:schemeClr val="bg1"/>
                </a:solidFill>
                <a:latin typeface="+mj-lt"/>
              </a:rPr>
              <a:t>Listview</a:t>
            </a:r>
            <a:endParaRPr lang="en-US" sz="6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Graphic 2" descr="Close">
            <a:extLst>
              <a:ext uri="{FF2B5EF4-FFF2-40B4-BE49-F238E27FC236}">
                <a16:creationId xmlns:a16="http://schemas.microsoft.com/office/drawing/2014/main" id="{9F4A0948-DCAD-4DE4-A035-060669A1F9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358964">
            <a:off x="4962418" y="4570394"/>
            <a:ext cx="3287730" cy="914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C088A0F-DF4A-4C75-9670-4718847304FA}"/>
              </a:ext>
            </a:extLst>
          </p:cNvPr>
          <p:cNvSpPr txBox="1"/>
          <p:nvPr/>
        </p:nvSpPr>
        <p:spPr>
          <a:xfrm rot="21323112">
            <a:off x="4788358" y="3292491"/>
            <a:ext cx="34371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chemeClr val="accent4"/>
                </a:solidFill>
                <a:latin typeface="Edwardian Script ITC" panose="030303020407070D0804" pitchFamily="66" charset="0"/>
              </a:rPr>
              <a:t>Dapper</a:t>
            </a:r>
          </a:p>
        </p:txBody>
      </p:sp>
    </p:spTree>
    <p:extLst>
      <p:ext uri="{BB962C8B-B14F-4D97-AF65-F5344CB8AC3E}">
        <p14:creationId xmlns:p14="http://schemas.microsoft.com/office/powerpoint/2010/main" val="2416250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2" name="Picture 14" descr="See the source image">
            <a:extLst>
              <a:ext uri="{FF2B5EF4-FFF2-40B4-BE49-F238E27FC236}">
                <a16:creationId xmlns:a16="http://schemas.microsoft.com/office/drawing/2014/main" id="{4494DF5C-3633-47E4-A960-95112615F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9953" y="2886376"/>
            <a:ext cx="15316200" cy="3894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harePoint list with four unformatted columns">
            <a:extLst>
              <a:ext uri="{FF2B5EF4-FFF2-40B4-BE49-F238E27FC236}">
                <a16:creationId xmlns:a16="http://schemas.microsoft.com/office/drawing/2014/main" id="{BE5A24E3-7B36-474A-A251-55276F813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426" y="465993"/>
            <a:ext cx="9305005" cy="237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harePoint list with three columns formatted">
            <a:extLst>
              <a:ext uri="{FF2B5EF4-FFF2-40B4-BE49-F238E27FC236}">
                <a16:creationId xmlns:a16="http://schemas.microsoft.com/office/drawing/2014/main" id="{CB6A86A8-9B8A-4625-ADA2-566DB0ED9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426" y="3564987"/>
            <a:ext cx="9305005" cy="237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ee the source image">
            <a:extLst>
              <a:ext uri="{FF2B5EF4-FFF2-40B4-BE49-F238E27FC236}">
                <a16:creationId xmlns:a16="http://schemas.microsoft.com/office/drawing/2014/main" id="{0C8DD7D7-5200-4BEC-A2F3-00DBF5572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15" y="271894"/>
            <a:ext cx="2367225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See the source image">
            <a:extLst>
              <a:ext uri="{FF2B5EF4-FFF2-40B4-BE49-F238E27FC236}">
                <a16:creationId xmlns:a16="http://schemas.microsoft.com/office/drawing/2014/main" id="{D79C45EC-F3D0-43AA-B09D-BDD904B3A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5429" y="3461906"/>
            <a:ext cx="2001795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1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repeatCount="indefinite" accel="16667" decel="23333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500" fill="hold"/>
                                        <p:tgtEl>
                                          <p:spTgt spid="206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98498-0083-4CD0-9D90-7CACCE307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JSON Format </a:t>
            </a:r>
            <a:r>
              <a:rPr lang="en-US" sz="4000" dirty="0">
                <a:latin typeface="+mn-lt"/>
              </a:rPr>
              <a:t>(Totally NOT custom code)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B3DC8-DEDF-48E8-A472-E3463F866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Elements – </a:t>
            </a:r>
            <a:r>
              <a:rPr lang="en-US" dirty="0" err="1">
                <a:solidFill>
                  <a:schemeClr val="accent4"/>
                </a:solidFill>
              </a:rPr>
              <a:t>elmType</a:t>
            </a:r>
            <a:endParaRPr lang="en-US" dirty="0">
              <a:solidFill>
                <a:schemeClr val="accent4"/>
              </a:solidFill>
            </a:endParaRPr>
          </a:p>
          <a:p>
            <a:pPr lvl="1"/>
            <a:r>
              <a:rPr lang="en-US" dirty="0"/>
              <a:t> </a:t>
            </a:r>
            <a:r>
              <a:rPr lang="en-US" dirty="0">
                <a:solidFill>
                  <a:schemeClr val="accent4"/>
                </a:solidFill>
              </a:rPr>
              <a:t>div</a:t>
            </a:r>
            <a:r>
              <a:rPr lang="en-US" dirty="0"/>
              <a:t>, </a:t>
            </a:r>
            <a:r>
              <a:rPr lang="en-US" dirty="0">
                <a:solidFill>
                  <a:schemeClr val="accent4"/>
                </a:solidFill>
              </a:rPr>
              <a:t>span</a:t>
            </a:r>
            <a:r>
              <a:rPr lang="en-US" dirty="0"/>
              <a:t>, </a:t>
            </a:r>
            <a:r>
              <a:rPr lang="en-US" dirty="0">
                <a:solidFill>
                  <a:schemeClr val="accent4"/>
                </a:solidFill>
              </a:rPr>
              <a:t>a</a:t>
            </a:r>
            <a:r>
              <a:rPr lang="en-US" dirty="0"/>
              <a:t>, </a:t>
            </a:r>
            <a:r>
              <a:rPr lang="en-US" dirty="0" err="1">
                <a:solidFill>
                  <a:schemeClr val="accent4"/>
                </a:solidFill>
              </a:rPr>
              <a:t>img</a:t>
            </a:r>
            <a:r>
              <a:rPr lang="en-US" dirty="0"/>
              <a:t>, </a:t>
            </a:r>
            <a:r>
              <a:rPr lang="en-US" dirty="0" err="1">
                <a:solidFill>
                  <a:schemeClr val="accent4"/>
                </a:solidFill>
              </a:rPr>
              <a:t>svg</a:t>
            </a:r>
            <a:r>
              <a:rPr lang="en-US" dirty="0"/>
              <a:t>, </a:t>
            </a:r>
            <a:r>
              <a:rPr lang="en-US" dirty="0">
                <a:solidFill>
                  <a:schemeClr val="accent4"/>
                </a:solidFill>
              </a:rPr>
              <a:t>path</a:t>
            </a:r>
            <a:r>
              <a:rPr lang="en-US" dirty="0"/>
              <a:t>, </a:t>
            </a:r>
            <a:r>
              <a:rPr lang="en-US" dirty="0">
                <a:solidFill>
                  <a:schemeClr val="accent4"/>
                </a:solidFill>
              </a:rPr>
              <a:t>button</a:t>
            </a:r>
          </a:p>
          <a:p>
            <a:r>
              <a:rPr lang="en-US" dirty="0"/>
              <a:t>Content - </a:t>
            </a:r>
            <a:r>
              <a:rPr lang="en-US" dirty="0" err="1">
                <a:solidFill>
                  <a:schemeClr val="accent4"/>
                </a:solidFill>
              </a:rPr>
              <a:t>txtContent</a:t>
            </a:r>
            <a:endParaRPr lang="en-US" dirty="0">
              <a:solidFill>
                <a:schemeClr val="accent4"/>
              </a:solidFill>
            </a:endParaRPr>
          </a:p>
          <a:p>
            <a:r>
              <a:rPr lang="en-US" dirty="0"/>
              <a:t>Attributes - </a:t>
            </a:r>
            <a:r>
              <a:rPr lang="en-US" dirty="0">
                <a:solidFill>
                  <a:schemeClr val="accent4"/>
                </a:solidFill>
              </a:rPr>
              <a:t>attributes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class</a:t>
            </a:r>
            <a:r>
              <a:rPr lang="en-US" dirty="0"/>
              <a:t>, </a:t>
            </a:r>
            <a:r>
              <a:rPr lang="en-US" dirty="0" err="1">
                <a:solidFill>
                  <a:schemeClr val="accent4"/>
                </a:solidFill>
              </a:rPr>
              <a:t>href</a:t>
            </a:r>
            <a:r>
              <a:rPr lang="en-US" dirty="0"/>
              <a:t>, </a:t>
            </a:r>
            <a:r>
              <a:rPr lang="en-US" dirty="0" err="1">
                <a:solidFill>
                  <a:schemeClr val="accent4"/>
                </a:solidFill>
              </a:rPr>
              <a:t>src</a:t>
            </a:r>
            <a:r>
              <a:rPr lang="en-US" dirty="0"/>
              <a:t>, </a:t>
            </a:r>
            <a:r>
              <a:rPr lang="en-US" dirty="0" err="1">
                <a:solidFill>
                  <a:schemeClr val="accent4"/>
                </a:solidFill>
              </a:rPr>
              <a:t>rel</a:t>
            </a:r>
            <a:r>
              <a:rPr lang="en-US" dirty="0"/>
              <a:t>, </a:t>
            </a:r>
            <a:r>
              <a:rPr lang="en-US" dirty="0">
                <a:solidFill>
                  <a:schemeClr val="accent4"/>
                </a:solidFill>
              </a:rPr>
              <a:t>target</a:t>
            </a:r>
            <a:r>
              <a:rPr lang="en-US" dirty="0"/>
              <a:t>, </a:t>
            </a:r>
            <a:r>
              <a:rPr lang="en-US" dirty="0">
                <a:solidFill>
                  <a:schemeClr val="accent4"/>
                </a:solidFill>
              </a:rPr>
              <a:t>title</a:t>
            </a:r>
            <a:r>
              <a:rPr lang="en-US" dirty="0"/>
              <a:t>, </a:t>
            </a:r>
            <a:r>
              <a:rPr lang="en-US" dirty="0">
                <a:solidFill>
                  <a:schemeClr val="accent4"/>
                </a:solidFill>
              </a:rPr>
              <a:t>role</a:t>
            </a:r>
            <a:r>
              <a:rPr lang="en-US" dirty="0"/>
              <a:t>, </a:t>
            </a:r>
            <a:r>
              <a:rPr lang="en-US" dirty="0">
                <a:solidFill>
                  <a:schemeClr val="accent4"/>
                </a:solidFill>
              </a:rPr>
              <a:t>d</a:t>
            </a:r>
            <a:r>
              <a:rPr lang="en-US" dirty="0"/>
              <a:t>, </a:t>
            </a:r>
            <a:r>
              <a:rPr lang="en-US" dirty="0">
                <a:solidFill>
                  <a:schemeClr val="accent4"/>
                </a:solidFill>
              </a:rPr>
              <a:t>aria</a:t>
            </a:r>
            <a:r>
              <a:rPr lang="en-US" dirty="0"/>
              <a:t>, </a:t>
            </a:r>
            <a:r>
              <a:rPr lang="en-US" dirty="0" err="1">
                <a:solidFill>
                  <a:schemeClr val="accent4"/>
                </a:solidFill>
              </a:rPr>
              <a:t>iconName</a:t>
            </a:r>
            <a:endParaRPr lang="en-US" dirty="0">
              <a:solidFill>
                <a:schemeClr val="accent4"/>
              </a:solidFill>
            </a:endParaRPr>
          </a:p>
          <a:p>
            <a:r>
              <a:rPr lang="en-US" dirty="0"/>
              <a:t>Style - </a:t>
            </a:r>
            <a:r>
              <a:rPr lang="en-US" dirty="0">
                <a:solidFill>
                  <a:schemeClr val="accent4"/>
                </a:solidFill>
              </a:rPr>
              <a:t>style</a:t>
            </a:r>
          </a:p>
          <a:p>
            <a:r>
              <a:rPr lang="en-US" dirty="0"/>
              <a:t>Children – </a:t>
            </a:r>
            <a:r>
              <a:rPr lang="en-US" dirty="0">
                <a:solidFill>
                  <a:schemeClr val="accent4"/>
                </a:solidFill>
              </a:rPr>
              <a:t>children</a:t>
            </a:r>
          </a:p>
          <a:p>
            <a:r>
              <a:rPr lang="en-US" dirty="0"/>
              <a:t>Operators &amp; Operands</a:t>
            </a:r>
          </a:p>
          <a:p>
            <a:pPr lvl="1"/>
            <a:r>
              <a:rPr lang="en-US" dirty="0"/>
              <a:t>basic math, comparison, conversion, logical</a:t>
            </a:r>
          </a:p>
        </p:txBody>
      </p:sp>
    </p:spTree>
    <p:extLst>
      <p:ext uri="{BB962C8B-B14F-4D97-AF65-F5344CB8AC3E}">
        <p14:creationId xmlns:p14="http://schemas.microsoft.com/office/powerpoint/2010/main" val="162950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s://practicallyserious.files.wordpress.com/2014/07/excited-about-marketing-crop.png">
            <a:extLst>
              <a:ext uri="{FF2B5EF4-FFF2-40B4-BE49-F238E27FC236}">
                <a16:creationId xmlns:a16="http://schemas.microsoft.com/office/drawing/2014/main" id="{EC4857FB-0A53-49CC-8707-1872140B9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079" y="3614865"/>
            <a:ext cx="4143375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84B5AE5-ADD9-48FE-BCC3-44EB11513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-693619"/>
            <a:ext cx="11586211" cy="2854960"/>
          </a:xfrm>
        </p:spPr>
        <p:txBody>
          <a:bodyPr/>
          <a:lstStyle/>
          <a:p>
            <a:r>
              <a:rPr lang="en-US" sz="11500" dirty="0"/>
              <a:t>Demo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CE22C3-18C0-4600-9A6A-F887BE570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2223146"/>
            <a:ext cx="11586211" cy="1990515"/>
          </a:xfrm>
        </p:spPr>
        <p:txBody>
          <a:bodyPr/>
          <a:lstStyle/>
          <a:p>
            <a:r>
              <a:rPr lang="en-US" dirty="0"/>
              <a:t>OOTB Column Formatting</a:t>
            </a:r>
          </a:p>
        </p:txBody>
      </p:sp>
    </p:spTree>
    <p:extLst>
      <p:ext uri="{BB962C8B-B14F-4D97-AF65-F5344CB8AC3E}">
        <p14:creationId xmlns:p14="http://schemas.microsoft.com/office/powerpoint/2010/main" val="162298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8CD1D7-BECE-4189-B24E-3593E497D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 Formatting vs Field Customizer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777C2F6-E35E-4944-B295-62F8A2CBACB3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03213" y="1214438"/>
          <a:ext cx="11585574" cy="10109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61858">
                  <a:extLst>
                    <a:ext uri="{9D8B030D-6E8A-4147-A177-3AD203B41FA5}">
                      <a16:colId xmlns:a16="http://schemas.microsoft.com/office/drawing/2014/main" val="2655996442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3205327197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4113622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Column Formatting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Field Customizer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604542"/>
                  </a:ext>
                </a:extLst>
              </a:tr>
              <a:tr h="441873">
                <a:tc>
                  <a:txBody>
                    <a:bodyPr/>
                    <a:lstStyle/>
                    <a:p>
                      <a:r>
                        <a:rPr lang="en-US" dirty="0"/>
                        <a:t>Conditional Formatting based on item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Supported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Supported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293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606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8CD1D7-BECE-4189-B24E-3593E497D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 Formatting vs Field Customizer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777C2F6-E35E-4944-B295-62F8A2CBACB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03213" y="1214438"/>
          <a:ext cx="11585574" cy="1381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61858">
                  <a:extLst>
                    <a:ext uri="{9D8B030D-6E8A-4147-A177-3AD203B41FA5}">
                      <a16:colId xmlns:a16="http://schemas.microsoft.com/office/drawing/2014/main" val="2655996442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3205327197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4113622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Column Formatting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Field Customizer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60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Conditional Formatting based on item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Supported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Supported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2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Action 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Static links (no script)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Any type of link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1741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768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8CD1D7-BECE-4189-B24E-3593E497D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 Formatting vs Field Customizer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777C2F6-E35E-4944-B295-62F8A2CBACB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03213" y="1214438"/>
          <a:ext cx="11585574" cy="20218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61858">
                  <a:extLst>
                    <a:ext uri="{9D8B030D-6E8A-4147-A177-3AD203B41FA5}">
                      <a16:colId xmlns:a16="http://schemas.microsoft.com/office/drawing/2014/main" val="2655996442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3205327197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4113622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Column Formatting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Field Customizer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60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Conditional Formatting based on item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Supported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Supported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2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Action 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Static links (no script)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Any type of link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1741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Visualizations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Simple Visualizations (HTML &amp; Styles)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Whatever!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060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54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8CD1D7-BECE-4189-B24E-3593E497D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 Formatting vs Field Customizer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777C2F6-E35E-4944-B295-62F8A2CBACB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03213" y="1214438"/>
          <a:ext cx="11585574" cy="23926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61858">
                  <a:extLst>
                    <a:ext uri="{9D8B030D-6E8A-4147-A177-3AD203B41FA5}">
                      <a16:colId xmlns:a16="http://schemas.microsoft.com/office/drawing/2014/main" val="2655996442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3205327197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4113622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Column Formatting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Field Customizer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60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Conditional Formatting based on item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Supported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Supported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2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Action 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Static links (no script)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Any type of link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1741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Visualizations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Simple Visualizations (HTML &amp; Styles)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Whatever!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060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Page Context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@now, @me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Full context!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5574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5313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8CD1D7-BECE-4189-B24E-3593E497D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 Formatting vs Field Customizer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777C2F6-E35E-4944-B295-62F8A2CBACB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03213" y="1214438"/>
          <a:ext cx="11585574" cy="3505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61858">
                  <a:extLst>
                    <a:ext uri="{9D8B030D-6E8A-4147-A177-3AD203B41FA5}">
                      <a16:colId xmlns:a16="http://schemas.microsoft.com/office/drawing/2014/main" val="2655996442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3205327197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4113622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Column Formatting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Field Customizer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60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Conditional Formatting based on item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Supported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Supported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2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Action 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Static links (no script)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Any type of link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1741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Visualizations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Simple Visualizations (HTML &amp; Styles)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Whatever!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060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Page Context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@now, @me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Full context!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557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JS Libraries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Go for it!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1275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 CSS Classes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Nope, limited subset &amp; inline styles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Go for it!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1100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Interactivity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Nope (not even hover)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Go for it!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348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135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8CD1D7-BECE-4189-B24E-3593E497D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 Formatting vs Field Customizer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777C2F6-E35E-4944-B295-62F8A2CBACB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03213" y="1214438"/>
          <a:ext cx="11585574" cy="42468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61858">
                  <a:extLst>
                    <a:ext uri="{9D8B030D-6E8A-4147-A177-3AD203B41FA5}">
                      <a16:colId xmlns:a16="http://schemas.microsoft.com/office/drawing/2014/main" val="2655996442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3205327197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4113622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Column Formatting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Field Customizer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60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Conditional Formatting based on item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Supported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Supported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2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Action 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Static links (no script)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Any type of link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1741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Visualizations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Simple Visualizations (HTML &amp; Styles)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Whatever!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060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Page Context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@now, @me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Full context!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557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JS Libraries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Go for it!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1275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 CSS Classes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Nope, limited subset &amp; inline styles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Go for it!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1100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Interactivity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Nope (not even hover)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Go for it!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348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Developer Required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</a:rPr>
                        <a:t>“No”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946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Solution Deployment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</a:rPr>
                        <a:t>Not needed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Required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87657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999038E-A88F-4FEE-8D0A-F7D0A4E2BA22}"/>
              </a:ext>
            </a:extLst>
          </p:cNvPr>
          <p:cNvSpPr txBox="1"/>
          <p:nvPr/>
        </p:nvSpPr>
        <p:spPr>
          <a:xfrm>
            <a:off x="302894" y="5660136"/>
            <a:ext cx="11585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4"/>
                </a:solidFill>
                <a:latin typeface="+mj-lt"/>
              </a:rPr>
              <a:t>Use Column Formatting whenever possible, but know it’s limits</a:t>
            </a:r>
          </a:p>
        </p:txBody>
      </p:sp>
    </p:spTree>
    <p:extLst>
      <p:ext uri="{BB962C8B-B14F-4D97-AF65-F5344CB8AC3E}">
        <p14:creationId xmlns:p14="http://schemas.microsoft.com/office/powerpoint/2010/main" val="256830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3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BBC1C6-9B91-4591-B7A1-6D744622D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SharePoint</a:t>
            </a:r>
            <a:br>
              <a:rPr lang="en-US" dirty="0"/>
            </a:br>
            <a:r>
              <a:rPr lang="en-US" dirty="0"/>
              <a:t>Patterns &amp; Practices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7054EC-8FCF-4680-85B9-1E35089DFC4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Learn. Reuse. Share.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15BAF99-2EE5-4FDE-A14B-3871509DB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45759" y="1776640"/>
            <a:ext cx="1822872" cy="426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90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3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984541-4CE6-4642-B106-1B7C51F946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98" y="434456"/>
            <a:ext cx="1754700" cy="3339169"/>
          </a:xfrm>
          <a:prstGeom prst="rect">
            <a:avLst/>
          </a:prstGeom>
        </p:spPr>
      </p:pic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857EBF02-DDE6-410E-83DB-303F23B19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94" y="4254483"/>
            <a:ext cx="2401389" cy="2401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77FB1C09-8003-4874-88A7-1841AD26AA25}"/>
              </a:ext>
            </a:extLst>
          </p:cNvPr>
          <p:cNvSpPr/>
          <p:nvPr/>
        </p:nvSpPr>
        <p:spPr>
          <a:xfrm rot="533121">
            <a:off x="1941835" y="1677583"/>
            <a:ext cx="3545924" cy="2828574"/>
          </a:xfrm>
          <a:prstGeom prst="cloudCallout">
            <a:avLst>
              <a:gd name="adj1" fmla="val -14492"/>
              <a:gd name="adj2" fmla="val 66647"/>
            </a:avLst>
          </a:prstGeom>
          <a:solidFill>
            <a:schemeClr val="bg1">
              <a:lumMod val="95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08C433-0A73-4AC7-98BE-28E0C75CD2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440"/>
          <a:stretch/>
        </p:blipFill>
        <p:spPr>
          <a:xfrm>
            <a:off x="6679956" y="269990"/>
            <a:ext cx="4151270" cy="3193346"/>
          </a:xfrm>
          <a:prstGeom prst="rect">
            <a:avLst/>
          </a:prstGeom>
        </p:spPr>
      </p:pic>
      <p:pic>
        <p:nvPicPr>
          <p:cNvPr id="1028" name="Picture 4" descr="C:\Users\ckent\AppData\Local\Temp\SNAGHTML21aef6b2.PNG">
            <a:extLst>
              <a:ext uri="{FF2B5EF4-FFF2-40B4-BE49-F238E27FC236}">
                <a16:creationId xmlns:a16="http://schemas.microsoft.com/office/drawing/2014/main" id="{EDE33992-C9F9-4BE2-954C-584F0FA9B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127" y="4676954"/>
            <a:ext cx="4678900" cy="158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0734FF7-10DA-409C-B22F-C077505D0D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55963">
            <a:off x="3227355" y="2063102"/>
            <a:ext cx="975445" cy="1935648"/>
          </a:xfrm>
          <a:prstGeom prst="rect">
            <a:avLst/>
          </a:prstGeom>
        </p:spPr>
      </p:pic>
      <p:pic>
        <p:nvPicPr>
          <p:cNvPr id="13" name="Graphic 12" descr="Dance">
            <a:extLst>
              <a:ext uri="{FF2B5EF4-FFF2-40B4-BE49-F238E27FC236}">
                <a16:creationId xmlns:a16="http://schemas.microsoft.com/office/drawing/2014/main" id="{59B2D9F5-6976-4BF6-9BF9-FE62FA000B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68508" y="2642454"/>
            <a:ext cx="914400" cy="9144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59F9696-D11C-45D5-99D1-EAA34F3EB74E}"/>
              </a:ext>
            </a:extLst>
          </p:cNvPr>
          <p:cNvGrpSpPr/>
          <p:nvPr/>
        </p:nvGrpSpPr>
        <p:grpSpPr>
          <a:xfrm>
            <a:off x="1686822" y="5878665"/>
            <a:ext cx="914400" cy="914400"/>
            <a:chOff x="1686822" y="5878665"/>
            <a:chExt cx="914400" cy="9144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5CD83BA-5C99-47A2-854E-ADDAD653492C}"/>
                </a:ext>
              </a:extLst>
            </p:cNvPr>
            <p:cNvSpPr/>
            <p:nvPr/>
          </p:nvSpPr>
          <p:spPr>
            <a:xfrm>
              <a:off x="1941632" y="5987292"/>
              <a:ext cx="383010" cy="4195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Graphic 14" descr="Ribbon">
              <a:extLst>
                <a:ext uri="{FF2B5EF4-FFF2-40B4-BE49-F238E27FC236}">
                  <a16:creationId xmlns:a16="http://schemas.microsoft.com/office/drawing/2014/main" id="{CD7370F7-C3CD-4EAC-BAB7-FB242B388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20951926">
              <a:off x="1686822" y="5878665"/>
              <a:ext cx="914400" cy="914400"/>
            </a:xfrm>
            <a:prstGeom prst="rect">
              <a:avLst/>
            </a:prstGeom>
          </p:spPr>
        </p:pic>
      </p:grpSp>
      <p:pic>
        <p:nvPicPr>
          <p:cNvPr id="24" name="Graphic 23" descr="Dance">
            <a:extLst>
              <a:ext uri="{FF2B5EF4-FFF2-40B4-BE49-F238E27FC236}">
                <a16:creationId xmlns:a16="http://schemas.microsoft.com/office/drawing/2014/main" id="{B2240FCA-BBE7-4924-92D7-7ECEFF75D6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4208957" y="2434965"/>
            <a:ext cx="914400" cy="91440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866F8585-66FF-4CA5-9804-8AB6A293E96D}"/>
              </a:ext>
            </a:extLst>
          </p:cNvPr>
          <p:cNvGrpSpPr/>
          <p:nvPr/>
        </p:nvGrpSpPr>
        <p:grpSpPr>
          <a:xfrm>
            <a:off x="9209314" y="3920547"/>
            <a:ext cx="2725329" cy="2654121"/>
            <a:chOff x="9209314" y="3920547"/>
            <a:chExt cx="2725329" cy="2654121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E776ABB-F5AA-4F5B-A69F-6A03BFFCE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209314" y="3920547"/>
              <a:ext cx="2725329" cy="2654121"/>
            </a:xfrm>
            <a:prstGeom prst="rect">
              <a:avLst/>
            </a:prstGeom>
          </p:spPr>
        </p:pic>
        <p:pic>
          <p:nvPicPr>
            <p:cNvPr id="1030" name="Picture 6" descr="See the source image">
              <a:extLst>
                <a:ext uri="{FF2B5EF4-FFF2-40B4-BE49-F238E27FC236}">
                  <a16:creationId xmlns:a16="http://schemas.microsoft.com/office/drawing/2014/main" id="{E6D86A72-7C18-4E43-A228-8216FAC463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33135" y="4706546"/>
              <a:ext cx="1077686" cy="10734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Graphic 20" descr="Water">
            <a:extLst>
              <a:ext uri="{FF2B5EF4-FFF2-40B4-BE49-F238E27FC236}">
                <a16:creationId xmlns:a16="http://schemas.microsoft.com/office/drawing/2014/main" id="{96EA62B1-F6D6-4D12-997F-D6F3C4C38E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612104">
            <a:off x="854079" y="5369366"/>
            <a:ext cx="410656" cy="410656"/>
          </a:xfrm>
          <a:prstGeom prst="rect">
            <a:avLst/>
          </a:prstGeom>
        </p:spPr>
      </p:pic>
      <p:pic>
        <p:nvPicPr>
          <p:cNvPr id="23" name="Graphic 22" descr="Line Arrow: Rotate left">
            <a:extLst>
              <a:ext uri="{FF2B5EF4-FFF2-40B4-BE49-F238E27FC236}">
                <a16:creationId xmlns:a16="http://schemas.microsoft.com/office/drawing/2014/main" id="{8A6B202D-BDD4-460B-8EE0-8840126D75E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3065753">
            <a:off x="10752729" y="2679686"/>
            <a:ext cx="1139338" cy="1139338"/>
          </a:xfrm>
          <a:prstGeom prst="rect">
            <a:avLst/>
          </a:prstGeom>
        </p:spPr>
      </p:pic>
      <p:pic>
        <p:nvPicPr>
          <p:cNvPr id="26" name="Graphic 25" descr="Line Arrow: Rotate right">
            <a:extLst>
              <a:ext uri="{FF2B5EF4-FFF2-40B4-BE49-F238E27FC236}">
                <a16:creationId xmlns:a16="http://schemas.microsoft.com/office/drawing/2014/main" id="{50355803-DE7D-47B5-AD1F-0B5C1B55844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rot="2352828" flipV="1">
            <a:off x="8173644" y="3503876"/>
            <a:ext cx="1184872" cy="1184872"/>
          </a:xfrm>
          <a:prstGeom prst="rect">
            <a:avLst/>
          </a:prstGeom>
        </p:spPr>
      </p:pic>
      <p:pic>
        <p:nvPicPr>
          <p:cNvPr id="28" name="Graphic 27" descr="Line Arrow: Counterclockwise curve">
            <a:extLst>
              <a:ext uri="{FF2B5EF4-FFF2-40B4-BE49-F238E27FC236}">
                <a16:creationId xmlns:a16="http://schemas.microsoft.com/office/drawing/2014/main" id="{385ECADB-D613-4A73-A3B7-9F8261E5A5E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rot="13889314" flipV="1">
            <a:off x="4873299" y="614888"/>
            <a:ext cx="1394556" cy="1394556"/>
          </a:xfrm>
          <a:prstGeom prst="rect">
            <a:avLst/>
          </a:prstGeom>
        </p:spPr>
      </p:pic>
      <p:pic>
        <p:nvPicPr>
          <p:cNvPr id="34" name="Graphic 33" descr="Line Arrow: Counterclockwise curve">
            <a:extLst>
              <a:ext uri="{FF2B5EF4-FFF2-40B4-BE49-F238E27FC236}">
                <a16:creationId xmlns:a16="http://schemas.microsoft.com/office/drawing/2014/main" id="{C0B360EA-6AF0-4CB9-A453-8915CE23EE7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rot="3268601" flipH="1" flipV="1">
            <a:off x="5398722" y="3256249"/>
            <a:ext cx="1394556" cy="1394556"/>
          </a:xfrm>
          <a:prstGeom prst="rect">
            <a:avLst/>
          </a:prstGeom>
        </p:spPr>
      </p:pic>
      <p:pic>
        <p:nvPicPr>
          <p:cNvPr id="35" name="Graphic 34" descr="Line Arrow: Counterclockwise curve">
            <a:extLst>
              <a:ext uri="{FF2B5EF4-FFF2-40B4-BE49-F238E27FC236}">
                <a16:creationId xmlns:a16="http://schemas.microsoft.com/office/drawing/2014/main" id="{9D1AD675-20F4-487C-8DBE-087A04CF12B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rot="17638034" flipH="1" flipV="1">
            <a:off x="7689077" y="5638586"/>
            <a:ext cx="1394556" cy="139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13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B001D8F5-3FE3-49F4-B95A-CFE4BAF1808E}"/>
              </a:ext>
            </a:extLst>
          </p:cNvPr>
          <p:cNvSpPr txBox="1">
            <a:spLocks/>
          </p:cNvSpPr>
          <p:nvPr/>
        </p:nvSpPr>
        <p:spPr>
          <a:xfrm>
            <a:off x="302895" y="1891648"/>
            <a:ext cx="11586211" cy="2854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Column Formatter</a:t>
            </a:r>
            <a:br>
              <a:rPr lang="en-US" sz="48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br>
              <a:rPr lang="en-US" sz="48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Easy editor for modern </a:t>
            </a:r>
            <a:r>
              <a:rPr lang="en-US" sz="4000" dirty="0" err="1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listview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Column Formatting</a:t>
            </a:r>
            <a:endParaRPr lang="en-US" sz="4800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B5CD10-02B7-473E-BEF9-6D2C343F23B3}"/>
              </a:ext>
            </a:extLst>
          </p:cNvPr>
          <p:cNvSpPr txBox="1"/>
          <p:nvPr/>
        </p:nvSpPr>
        <p:spPr>
          <a:xfrm>
            <a:off x="0" y="6259287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github.com/SharePoint/SP-Dev-Solutions/tree/master/Solutions/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ColumnFormatter</a:t>
            </a: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18532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ink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Allegient Segoe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Link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Allegient Segoe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6671</TotalTime>
  <Words>498</Words>
  <Application>Microsoft Office PowerPoint</Application>
  <PresentationFormat>Widescreen</PresentationFormat>
  <Paragraphs>145</Paragraphs>
  <Slides>20</Slides>
  <Notes>1</Notes>
  <HiddenSlides>3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37" baseType="lpstr">
      <vt:lpstr>Arial</vt:lpstr>
      <vt:lpstr>Arial Black</vt:lpstr>
      <vt:lpstr>Calibri</vt:lpstr>
      <vt:lpstr>Calibri Light</vt:lpstr>
      <vt:lpstr>Edwardian Script ITC</vt:lpstr>
      <vt:lpstr>Lucida Grande</vt:lpstr>
      <vt:lpstr>Raleway</vt:lpstr>
      <vt:lpstr>Segoe Print</vt:lpstr>
      <vt:lpstr>Segoe UI</vt:lpstr>
      <vt:lpstr>Segoe UI Black</vt:lpstr>
      <vt:lpstr>Segoe UI Light</vt:lpstr>
      <vt:lpstr>Segoe UI Semibold</vt:lpstr>
      <vt:lpstr>Segoe UI Semilight</vt:lpstr>
      <vt:lpstr>Wingdings</vt:lpstr>
      <vt:lpstr>Custom Design</vt:lpstr>
      <vt:lpstr>Link</vt:lpstr>
      <vt:lpstr>1_Link</vt:lpstr>
      <vt:lpstr>Office 365 Column Formatting (with Column Formatter)</vt:lpstr>
      <vt:lpstr>“Me”</vt:lpstr>
      <vt:lpstr>PowerPoint Presentation</vt:lpstr>
      <vt:lpstr>Column Formatting</vt:lpstr>
      <vt:lpstr>PnP Column Formatter</vt:lpstr>
      <vt:lpstr>PowerPoint Presentation</vt:lpstr>
      <vt:lpstr>PowerPoint Presentation</vt:lpstr>
      <vt:lpstr>PowerPoint Presentation</vt:lpstr>
      <vt:lpstr>PowerPoint Presentation</vt:lpstr>
      <vt:lpstr>JSON Format (Totally NOT custom code)</vt:lpstr>
      <vt:lpstr>Demo</vt:lpstr>
      <vt:lpstr>Column Formatting vs Field Customizer</vt:lpstr>
      <vt:lpstr>Column Formatting vs Field Customizer</vt:lpstr>
      <vt:lpstr>Column Formatting vs Field Customizer</vt:lpstr>
      <vt:lpstr>Column Formatting vs Field Customizer</vt:lpstr>
      <vt:lpstr>Column Formatting vs Field Customizer</vt:lpstr>
      <vt:lpstr>Column Formatting vs Field Customizer</vt:lpstr>
      <vt:lpstr>SharePoint Patterns &amp; Practices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Kent</dc:creator>
  <cp:lastModifiedBy>Chris Kent</cp:lastModifiedBy>
  <cp:revision>235</cp:revision>
  <dcterms:created xsi:type="dcterms:W3CDTF">2017-08-22T16:59:39Z</dcterms:created>
  <dcterms:modified xsi:type="dcterms:W3CDTF">2018-03-09T02:15:23Z</dcterms:modified>
</cp:coreProperties>
</file>